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8" r:id="rId4"/>
    <p:sldMasterId id="2147483700" r:id="rId5"/>
    <p:sldMasterId id="2147483712" r:id="rId6"/>
    <p:sldMasterId id="2147483724" r:id="rId7"/>
    <p:sldMasterId id="2147483736" r:id="rId8"/>
    <p:sldMasterId id="2147483748" r:id="rId9"/>
    <p:sldMasterId id="2147483755" r:id="rId10"/>
  </p:sldMasterIdLst>
  <p:notesMasterIdLst>
    <p:notesMasterId r:id="rId102"/>
  </p:notesMasterIdLst>
  <p:sldIdLst>
    <p:sldId id="256" r:id="rId11"/>
    <p:sldId id="257" r:id="rId12"/>
    <p:sldId id="258" r:id="rId13"/>
    <p:sldId id="260" r:id="rId14"/>
    <p:sldId id="272" r:id="rId15"/>
    <p:sldId id="273" r:id="rId16"/>
    <p:sldId id="259" r:id="rId17"/>
    <p:sldId id="2147376324" r:id="rId18"/>
    <p:sldId id="306" r:id="rId19"/>
    <p:sldId id="292" r:id="rId20"/>
    <p:sldId id="2147376304" r:id="rId21"/>
    <p:sldId id="2147376322" r:id="rId22"/>
    <p:sldId id="2147376323" r:id="rId23"/>
    <p:sldId id="2147376307" r:id="rId24"/>
    <p:sldId id="2147376325" r:id="rId25"/>
    <p:sldId id="290" r:id="rId26"/>
    <p:sldId id="556" r:id="rId27"/>
    <p:sldId id="261" r:id="rId28"/>
    <p:sldId id="262" r:id="rId29"/>
    <p:sldId id="2147376336" r:id="rId30"/>
    <p:sldId id="2142533162" r:id="rId31"/>
    <p:sldId id="2147376327" r:id="rId32"/>
    <p:sldId id="2147376328" r:id="rId33"/>
    <p:sldId id="2147376329" r:id="rId34"/>
    <p:sldId id="2142533163" r:id="rId35"/>
    <p:sldId id="2142533157" r:id="rId36"/>
    <p:sldId id="2142533158" r:id="rId37"/>
    <p:sldId id="2147376330" r:id="rId38"/>
    <p:sldId id="2147376331" r:id="rId39"/>
    <p:sldId id="2147376332" r:id="rId40"/>
    <p:sldId id="2147376333" r:id="rId41"/>
    <p:sldId id="2147376334" r:id="rId42"/>
    <p:sldId id="2142533182" r:id="rId43"/>
    <p:sldId id="2142533180" r:id="rId44"/>
    <p:sldId id="2142533184" r:id="rId45"/>
    <p:sldId id="2142533191" r:id="rId46"/>
    <p:sldId id="2142533185" r:id="rId47"/>
    <p:sldId id="271" r:id="rId48"/>
    <p:sldId id="2147376335" r:id="rId49"/>
    <p:sldId id="2142533186" r:id="rId50"/>
    <p:sldId id="274" r:id="rId51"/>
    <p:sldId id="275" r:id="rId52"/>
    <p:sldId id="2142533086" r:id="rId53"/>
    <p:sldId id="2142533154" r:id="rId54"/>
    <p:sldId id="2142533155" r:id="rId55"/>
    <p:sldId id="2142533187" r:id="rId56"/>
    <p:sldId id="2142533190" r:id="rId57"/>
    <p:sldId id="2142533168" r:id="rId58"/>
    <p:sldId id="2142533176" r:id="rId59"/>
    <p:sldId id="2142533172" r:id="rId60"/>
    <p:sldId id="2142533175" r:id="rId61"/>
    <p:sldId id="2142533179" r:id="rId62"/>
    <p:sldId id="2142533188" r:id="rId63"/>
    <p:sldId id="2142533161" r:id="rId64"/>
    <p:sldId id="2142533183" r:id="rId65"/>
    <p:sldId id="2142533189" r:id="rId66"/>
    <p:sldId id="2142533164" r:id="rId67"/>
    <p:sldId id="2147376337" r:id="rId68"/>
    <p:sldId id="263" r:id="rId69"/>
    <p:sldId id="264" r:id="rId70"/>
    <p:sldId id="348" r:id="rId71"/>
    <p:sldId id="26457" r:id="rId72"/>
    <p:sldId id="26458" r:id="rId73"/>
    <p:sldId id="26445" r:id="rId74"/>
    <p:sldId id="26447" r:id="rId75"/>
    <p:sldId id="26459" r:id="rId76"/>
    <p:sldId id="26441" r:id="rId77"/>
    <p:sldId id="26442" r:id="rId78"/>
    <p:sldId id="26443" r:id="rId79"/>
    <p:sldId id="26460" r:id="rId80"/>
    <p:sldId id="26439" r:id="rId81"/>
    <p:sldId id="265" r:id="rId82"/>
    <p:sldId id="266" r:id="rId83"/>
    <p:sldId id="267" r:id="rId84"/>
    <p:sldId id="2145706609" r:id="rId85"/>
    <p:sldId id="2145706460" r:id="rId86"/>
    <p:sldId id="2145706614" r:id="rId87"/>
    <p:sldId id="2145706615" r:id="rId88"/>
    <p:sldId id="2145706616" r:id="rId89"/>
    <p:sldId id="2145706617" r:id="rId90"/>
    <p:sldId id="2145706618" r:id="rId91"/>
    <p:sldId id="2145706619" r:id="rId92"/>
    <p:sldId id="2145706620" r:id="rId93"/>
    <p:sldId id="2145706621" r:id="rId94"/>
    <p:sldId id="2145706624" r:id="rId95"/>
    <p:sldId id="2145706622" r:id="rId96"/>
    <p:sldId id="2145706623" r:id="rId97"/>
    <p:sldId id="528" r:id="rId98"/>
    <p:sldId id="268" r:id="rId99"/>
    <p:sldId id="269" r:id="rId100"/>
    <p:sldId id="270" r:id="rId101"/>
  </p:sldIdLst>
  <p:sldSz cx="18288000" cy="10287000"/>
  <p:notesSz cx="6858000" cy="9144000"/>
  <p:embeddedFontLst>
    <p:embeddedFont>
      <p:font typeface="Avenir Next" panose="020B0503020202020204" pitchFamily="34" charset="0"/>
      <p:regular r:id="rId103"/>
      <p:bold r:id="rId104"/>
      <p:italic r:id="rId105"/>
      <p:boldItalic r:id="rId106"/>
    </p:embeddedFont>
    <p:embeddedFont>
      <p:font typeface="Dubai" panose="020B0503030403030204" pitchFamily="34" charset="-78"/>
      <p:regular r:id="rId107"/>
      <p:bold r:id="rId108"/>
    </p:embeddedFont>
    <p:embeddedFont>
      <p:font typeface="Dubai Medium" panose="020B0503030403030204" pitchFamily="34" charset="-78"/>
      <p:regular r:id="rId109"/>
    </p:embeddedFont>
    <p:embeddedFont>
      <p:font typeface="Georgia" panose="02040502050405020303" pitchFamily="18" charset="0"/>
      <p:regular r:id="rId110"/>
      <p:bold r:id="rId111"/>
      <p:italic r:id="rId112"/>
      <p:boldItalic r:id="rId113"/>
    </p:embeddedFont>
    <p:embeddedFont>
      <p:font typeface="Helvetica Bold" pitchFamily="2" charset="0"/>
      <p:regular r:id="rId114"/>
      <p:italic r:id="rId115"/>
      <p:boldItalic r:id="rId116"/>
    </p:embeddedFont>
    <p:embeddedFont>
      <p:font typeface="IBM Plex Sans" panose="020B0503050203000203" pitchFamily="34" charset="0"/>
      <p:regular r:id="rId117"/>
      <p:bold r:id="rId118"/>
      <p:italic r:id="rId119"/>
      <p:boldItalic r:id="rId120"/>
    </p:embeddedFont>
    <p:embeddedFont>
      <p:font typeface="Montserrat" pitchFamily="2" charset="77"/>
      <p:regular r:id="rId121"/>
      <p:bold r:id="rId122"/>
      <p:italic r:id="rId123"/>
      <p:boldItalic r:id="rId124"/>
    </p:embeddedFont>
    <p:embeddedFont>
      <p:font typeface="Open Sans Bold" panose="020B0806030504020204" pitchFamily="34" charset="0"/>
      <p:regular r:id="rId125"/>
      <p:bold r:id="rId126"/>
    </p:embeddedFont>
    <p:embeddedFont>
      <p:font typeface="Playfair Display" pitchFamily="2" charset="77"/>
      <p:regular r:id="rId127"/>
      <p:bold r:id="rId128"/>
      <p:italic r:id="rId129"/>
      <p:boldItalic r:id="rId130"/>
    </p:embeddedFont>
    <p:embeddedFont>
      <p:font typeface="Poppins Bold" pitchFamily="2" charset="77"/>
      <p:regular r:id="rId131"/>
      <p:bold r:id="rId1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A53BED-C9B9-204E-9219-2E0AA5EA1D5E}">
          <p14:sldIdLst>
            <p14:sldId id="256"/>
            <p14:sldId id="257"/>
            <p14:sldId id="258"/>
            <p14:sldId id="260"/>
            <p14:sldId id="272"/>
            <p14:sldId id="273"/>
            <p14:sldId id="259"/>
            <p14:sldId id="2147376324"/>
            <p14:sldId id="306"/>
            <p14:sldId id="292"/>
            <p14:sldId id="2147376304"/>
            <p14:sldId id="2147376322"/>
            <p14:sldId id="2147376323"/>
            <p14:sldId id="2147376307"/>
            <p14:sldId id="2147376325"/>
            <p14:sldId id="290"/>
            <p14:sldId id="556"/>
            <p14:sldId id="261"/>
            <p14:sldId id="262"/>
            <p14:sldId id="2147376336"/>
            <p14:sldId id="2142533162"/>
            <p14:sldId id="2147376327"/>
            <p14:sldId id="2147376328"/>
            <p14:sldId id="2147376329"/>
            <p14:sldId id="2142533163"/>
            <p14:sldId id="2142533157"/>
            <p14:sldId id="2142533158"/>
            <p14:sldId id="2147376330"/>
            <p14:sldId id="2147376331"/>
            <p14:sldId id="2147376332"/>
            <p14:sldId id="2147376333"/>
            <p14:sldId id="2147376334"/>
            <p14:sldId id="2142533182"/>
            <p14:sldId id="2142533180"/>
            <p14:sldId id="2142533184"/>
            <p14:sldId id="2142533191"/>
            <p14:sldId id="2142533185"/>
            <p14:sldId id="271"/>
            <p14:sldId id="2147376335"/>
            <p14:sldId id="2142533186"/>
            <p14:sldId id="274"/>
            <p14:sldId id="275"/>
            <p14:sldId id="2142533086"/>
            <p14:sldId id="2142533154"/>
            <p14:sldId id="2142533155"/>
            <p14:sldId id="2142533187"/>
            <p14:sldId id="2142533190"/>
            <p14:sldId id="2142533168"/>
            <p14:sldId id="2142533176"/>
            <p14:sldId id="2142533172"/>
            <p14:sldId id="2142533175"/>
            <p14:sldId id="2142533179"/>
            <p14:sldId id="2142533188"/>
            <p14:sldId id="2142533161"/>
            <p14:sldId id="2142533183"/>
            <p14:sldId id="2142533189"/>
            <p14:sldId id="2142533164"/>
            <p14:sldId id="2147376337"/>
            <p14:sldId id="263"/>
            <p14:sldId id="264"/>
            <p14:sldId id="348"/>
            <p14:sldId id="26457"/>
            <p14:sldId id="26458"/>
            <p14:sldId id="26445"/>
            <p14:sldId id="26447"/>
            <p14:sldId id="26459"/>
            <p14:sldId id="26441"/>
            <p14:sldId id="26442"/>
            <p14:sldId id="26443"/>
            <p14:sldId id="26460"/>
            <p14:sldId id="26439"/>
            <p14:sldId id="265"/>
            <p14:sldId id="266"/>
            <p14:sldId id="267"/>
          </p14:sldIdLst>
        </p14:section>
        <p14:section name="Opening" id="{39A321A8-BC6B-4FFD-8ADE-07C376E8EBF7}">
          <p14:sldIdLst>
            <p14:sldId id="2145706609"/>
            <p14:sldId id="2145706460"/>
            <p14:sldId id="2145706614"/>
            <p14:sldId id="2145706615"/>
            <p14:sldId id="2145706616"/>
            <p14:sldId id="2145706617"/>
            <p14:sldId id="2145706618"/>
            <p14:sldId id="2145706619"/>
            <p14:sldId id="2145706620"/>
            <p14:sldId id="2145706621"/>
            <p14:sldId id="2145706624"/>
            <p14:sldId id="2145706622"/>
            <p14:sldId id="2145706623"/>
            <p14:sldId id="528"/>
            <p14:sldId id="268"/>
            <p14:sldId id="269"/>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68" autoAdjust="0"/>
    <p:restoredTop sz="94595" autoAdjust="0"/>
  </p:normalViewPr>
  <p:slideViewPr>
    <p:cSldViewPr>
      <p:cViewPr varScale="1">
        <p:scale>
          <a:sx n="63" d="100"/>
          <a:sy n="63" d="100"/>
        </p:scale>
        <p:origin x="456"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5.fntdata"/><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6" Type="http://schemas.openxmlformats.org/officeDocument/2006/relationships/slide" Target="slides/slide6.xml"/><Relationship Id="rId107" Type="http://schemas.openxmlformats.org/officeDocument/2006/relationships/font" Target="fonts/font5.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notesMaster" Target="notesMasters/notesMaster1.xml"/><Relationship Id="rId123" Type="http://schemas.openxmlformats.org/officeDocument/2006/relationships/font" Target="fonts/font21.fntdata"/><Relationship Id="rId128" Type="http://schemas.openxmlformats.org/officeDocument/2006/relationships/font" Target="fonts/font26.fntdata"/><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font" Target="fonts/font11.fntdata"/><Relationship Id="rId118" Type="http://schemas.openxmlformats.org/officeDocument/2006/relationships/font" Target="fonts/font16.fntdata"/><Relationship Id="rId134"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font" Target="fonts/font22.fntdata"/><Relationship Id="rId129" Type="http://schemas.openxmlformats.org/officeDocument/2006/relationships/font" Target="fonts/font27.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font" Target="fonts/font28.fntdata"/><Relationship Id="rId135" Type="http://schemas.openxmlformats.org/officeDocument/2006/relationships/theme" Target="theme/theme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7.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8.fntdata"/><Relationship Id="rId115" Type="http://schemas.openxmlformats.org/officeDocument/2006/relationships/font" Target="fonts/font13.fntdata"/><Relationship Id="rId131" Type="http://schemas.openxmlformats.org/officeDocument/2006/relationships/font" Target="fonts/font29.fntdata"/><Relationship Id="rId136"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font" Target="fonts/font3.fntdata"/><Relationship Id="rId126" Type="http://schemas.openxmlformats.org/officeDocument/2006/relationships/font" Target="fonts/font24.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font" Target="fonts/font14.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font" Target="fonts/font9.fntdata"/><Relationship Id="rId132" Type="http://schemas.openxmlformats.org/officeDocument/2006/relationships/font" Target="fonts/font30.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font" Target="fonts/font4.fntdata"/><Relationship Id="rId127" Type="http://schemas.openxmlformats.org/officeDocument/2006/relationships/font" Target="fonts/font25.fntdata"/><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font" Target="fonts/font10.fntdata"/><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420392535368776"/>
          <c:y val="3.8171115384980837E-2"/>
          <c:w val="0.80878620775715482"/>
          <c:h val="0.81392793406093455"/>
        </c:manualLayout>
      </c:layout>
      <c:barChart>
        <c:barDir val="col"/>
        <c:grouping val="stacked"/>
        <c:varyColors val="0"/>
        <c:ser>
          <c:idx val="0"/>
          <c:order val="0"/>
          <c:tx>
            <c:strRef>
              <c:f>Lapas2!$E$1</c:f>
              <c:strCache>
                <c:ptCount val="1"/>
                <c:pt idx="0">
                  <c:v>Elektroninių dokumentų kiekis </c:v>
                </c:pt>
              </c:strCache>
            </c:strRef>
          </c:tx>
          <c:spPr>
            <a:solidFill>
              <a:schemeClr val="accent4">
                <a:alpha val="70000"/>
              </a:schemeClr>
            </a:solidFill>
            <a:ln>
              <a:noFill/>
            </a:ln>
            <a:effectLst/>
          </c:spPr>
          <c:invertIfNegative val="0"/>
          <c:dLbls>
            <c:dLbl>
              <c:idx val="0"/>
              <c:layout>
                <c:manualLayout>
                  <c:x val="2.7152910576284431E-3"/>
                  <c:y val="-5.0251116951972194E-2"/>
                </c:manualLayout>
              </c:layout>
              <c:tx>
                <c:rich>
                  <a:bodyPr/>
                  <a:lstStyle/>
                  <a:p>
                    <a:r>
                      <a:rPr lang="en-US" dirty="0"/>
                      <a:t>342k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D6-441A-940F-949BA35D5420}"/>
                </c:ext>
              </c:extLst>
            </c:dLbl>
            <c:dLbl>
              <c:idx val="1"/>
              <c:layout>
                <c:manualLayout>
                  <c:x val="1.1799150219626781E-3"/>
                  <c:y val="-8.1907632242154291E-2"/>
                </c:manualLayout>
              </c:layout>
              <c:tx>
                <c:rich>
                  <a:bodyPr/>
                  <a:lstStyle/>
                  <a:p>
                    <a:r>
                      <a:rPr lang="en-US" dirty="0"/>
                      <a:t>7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9D6-441A-940F-949BA35D5420}"/>
                </c:ext>
              </c:extLst>
            </c:dLbl>
            <c:dLbl>
              <c:idx val="2"/>
              <c:layout>
                <c:manualLayout>
                  <c:x val="-5.179606172416854E-3"/>
                  <c:y val="-0.17060648894150182"/>
                </c:manualLayout>
              </c:layout>
              <c:tx>
                <c:rich>
                  <a:bodyPr/>
                  <a:lstStyle/>
                  <a:p>
                    <a:r>
                      <a:rPr lang="en-US" dirty="0"/>
                      <a:t>24</a:t>
                    </a:r>
                    <a:r>
                      <a:rPr lang="en-US" baseline="0" dirty="0"/>
                      <a:t> </a:t>
                    </a:r>
                    <a:r>
                      <a:rPr lang="en-US" baseline="0"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9D6-441A-940F-949BA35D5420}"/>
                </c:ext>
              </c:extLst>
            </c:dLbl>
            <c:dLbl>
              <c:idx val="3"/>
              <c:layout>
                <c:manualLayout>
                  <c:x val="-3.4672778440675696E-4"/>
                  <c:y val="-0.20999305708965826"/>
                </c:manualLayout>
              </c:layout>
              <c:tx>
                <c:rich>
                  <a:bodyPr/>
                  <a:lstStyle/>
                  <a:p>
                    <a:r>
                      <a:rPr lang="en-US" dirty="0"/>
                      <a:t>39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9D6-441A-940F-949BA35D5420}"/>
                </c:ext>
              </c:extLst>
            </c:dLbl>
            <c:dLbl>
              <c:idx val="4"/>
              <c:layout>
                <c:manualLayout>
                  <c:x val="3.6632558611331824E-3"/>
                  <c:y val="-0.28733371451630851"/>
                </c:manualLayout>
              </c:layout>
              <c:tx>
                <c:rich>
                  <a:bodyPr/>
                  <a:lstStyle/>
                  <a:p>
                    <a:r>
                      <a:rPr lang="en-US" dirty="0"/>
                      <a:t>55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9D6-441A-940F-949BA35D5420}"/>
                </c:ext>
              </c:extLst>
            </c:dLbl>
            <c:dLbl>
              <c:idx val="5"/>
              <c:layout>
                <c:manualLayout>
                  <c:x val="-1.1799150219626782E-2"/>
                  <c:y val="-0.39767277252050187"/>
                </c:manualLayout>
              </c:layout>
              <c:tx>
                <c:rich>
                  <a:bodyPr/>
                  <a:lstStyle/>
                  <a:p>
                    <a:r>
                      <a:rPr lang="en-US" dirty="0"/>
                      <a:t>88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9D6-441A-940F-949BA35D5420}"/>
                </c:ext>
              </c:extLst>
            </c:dLbl>
            <c:dLbl>
              <c:idx val="6"/>
              <c:layout>
                <c:manualLayout>
                  <c:x val="7.0795136115231975E-3"/>
                  <c:y val="-0.37459722876623591"/>
                </c:manualLayout>
              </c:layout>
              <c:tx>
                <c:rich>
                  <a:bodyPr/>
                  <a:lstStyle/>
                  <a:p>
                    <a:r>
                      <a:rPr lang="en-US" dirty="0"/>
                      <a:t>85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9D6-441A-940F-949BA35D5420}"/>
                </c:ext>
              </c:extLst>
            </c:dLbl>
            <c:dLbl>
              <c:idx val="7"/>
              <c:layout>
                <c:manualLayout>
                  <c:x val="1.6103059581320451E-3"/>
                  <c:y val="-0.4139725358225364"/>
                </c:manualLayout>
              </c:layout>
              <c:tx>
                <c:rich>
                  <a:bodyPr/>
                  <a:lstStyle/>
                  <a:p>
                    <a:r>
                      <a:rPr lang="en-US" dirty="0"/>
                      <a:t>95</a:t>
                    </a:r>
                    <a:r>
                      <a:rPr lang="en-US" baseline="0" dirty="0"/>
                      <a:t> </a:t>
                    </a:r>
                    <a:r>
                      <a:rPr lang="en-US" baseline="0"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9D6-441A-940F-949BA35D5420}"/>
                </c:ext>
              </c:extLst>
            </c:dLbl>
            <c:dLbl>
              <c:idx val="8"/>
              <c:layout>
                <c:manualLayout>
                  <c:x val="1.6103059581320451E-3"/>
                  <c:y val="-0.42589652055956767"/>
                </c:manualLayout>
              </c:layout>
              <c:tx>
                <c:rich>
                  <a:bodyPr/>
                  <a:lstStyle/>
                  <a:p>
                    <a:r>
                      <a:rPr lang="en-US" dirty="0"/>
                      <a:t>110 </a:t>
                    </a:r>
                    <a:r>
                      <a:rPr lang="en-US" dirty="0" err="1"/>
                      <a:t>mln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9D6-441A-940F-949BA35D54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Lapas2!$D$2:$D$10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Lapas2!$E$2:$E$10</c:f>
              <c:numCache>
                <c:formatCode>#,##0</c:formatCode>
                <c:ptCount val="9"/>
                <c:pt idx="0">
                  <c:v>342163</c:v>
                </c:pt>
                <c:pt idx="1">
                  <c:v>6960629</c:v>
                </c:pt>
                <c:pt idx="2">
                  <c:v>24088722</c:v>
                </c:pt>
                <c:pt idx="3">
                  <c:v>38670060</c:v>
                </c:pt>
                <c:pt idx="4">
                  <c:v>54991105</c:v>
                </c:pt>
                <c:pt idx="5">
                  <c:v>88215500</c:v>
                </c:pt>
                <c:pt idx="6">
                  <c:v>84425500</c:v>
                </c:pt>
                <c:pt idx="7">
                  <c:v>95077148</c:v>
                </c:pt>
                <c:pt idx="8">
                  <c:v>109369000</c:v>
                </c:pt>
              </c:numCache>
            </c:numRef>
          </c:val>
          <c:extLst>
            <c:ext xmlns:c16="http://schemas.microsoft.com/office/drawing/2014/chart" uri="{C3380CC4-5D6E-409C-BE32-E72D297353CC}">
              <c16:uniqueId val="{00000009-E9D6-441A-940F-949BA35D5420}"/>
            </c:ext>
          </c:extLst>
        </c:ser>
        <c:dLbls>
          <c:showLegendKey val="0"/>
          <c:showVal val="0"/>
          <c:showCatName val="0"/>
          <c:showSerName val="0"/>
          <c:showPercent val="0"/>
          <c:showBubbleSize val="0"/>
        </c:dLbls>
        <c:gapWidth val="50"/>
        <c:overlap val="100"/>
        <c:axId val="203732335"/>
        <c:axId val="203734831"/>
      </c:barChart>
      <c:catAx>
        <c:axId val="20373233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lt-LT"/>
          </a:p>
        </c:txPr>
        <c:crossAx val="203734831"/>
        <c:crosses val="autoZero"/>
        <c:auto val="1"/>
        <c:lblAlgn val="ctr"/>
        <c:lblOffset val="100"/>
        <c:noMultiLvlLbl val="0"/>
      </c:catAx>
      <c:valAx>
        <c:axId val="203734831"/>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03732335"/>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3.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52.png"/></Relationships>
</file>

<file path=ppt/diagrams/_rels/data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4" Type="http://schemas.openxmlformats.org/officeDocument/2006/relationships/image" Target="../media/image157.svg"/></Relationships>
</file>

<file path=ppt/diagrams/_rels/data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4" Type="http://schemas.openxmlformats.org/officeDocument/2006/relationships/image" Target="../media/image157.svg"/></Relationships>
</file>

<file path=ppt/diagrams/_rels/data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diagrams/_rels/data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4" Type="http://schemas.openxmlformats.org/officeDocument/2006/relationships/image" Target="../media/image15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svg"/><Relationship Id="rId1" Type="http://schemas.openxmlformats.org/officeDocument/2006/relationships/image" Target="../media/image154.png"/><Relationship Id="rId4" Type="http://schemas.openxmlformats.org/officeDocument/2006/relationships/image" Target="../media/image1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FF5B96-065A-4429-92A5-038421AF5B81}"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1E082F0-63B8-40E7-A7E0-4B8439009468}">
      <dgm:prSet/>
      <dgm:spPr/>
      <dgm:t>
        <a:bodyPr/>
        <a:lstStyle/>
        <a:p>
          <a:pPr>
            <a:lnSpc>
              <a:spcPct val="100000"/>
            </a:lnSpc>
          </a:pPr>
          <a:r>
            <a:rPr lang="en-US"/>
            <a:t>Healthcare Infrastructure</a:t>
          </a:r>
        </a:p>
      </dgm:t>
    </dgm:pt>
    <dgm:pt modelId="{E6CB7FD6-76B4-4CA6-B473-DB1F8F26939F}" type="parTrans" cxnId="{5B39FFB0-04DB-4493-AE2E-443DD6148E09}">
      <dgm:prSet/>
      <dgm:spPr/>
      <dgm:t>
        <a:bodyPr/>
        <a:lstStyle/>
        <a:p>
          <a:endParaRPr lang="en-US"/>
        </a:p>
      </dgm:t>
    </dgm:pt>
    <dgm:pt modelId="{7994F86A-4DD6-4EDC-AB18-1B00380B9CCF}" type="sibTrans" cxnId="{5B39FFB0-04DB-4493-AE2E-443DD6148E09}">
      <dgm:prSet/>
      <dgm:spPr/>
      <dgm:t>
        <a:bodyPr/>
        <a:lstStyle/>
        <a:p>
          <a:endParaRPr lang="en-US"/>
        </a:p>
      </dgm:t>
    </dgm:pt>
    <dgm:pt modelId="{A7624436-9540-4C74-BF52-C7C4C88C9EB3}">
      <dgm:prSet/>
      <dgm:spPr/>
      <dgm:t>
        <a:bodyPr/>
        <a:lstStyle/>
        <a:p>
          <a:pPr>
            <a:lnSpc>
              <a:spcPct val="100000"/>
            </a:lnSpc>
          </a:pPr>
          <a:r>
            <a:rPr lang="en-US"/>
            <a:t>Healthcare Expenditure</a:t>
          </a:r>
        </a:p>
      </dgm:t>
    </dgm:pt>
    <dgm:pt modelId="{55AC8DAD-57CC-4A76-8ABB-DE4A49B6148F}" type="parTrans" cxnId="{9CB738CE-63C8-4839-AC32-85078331B98C}">
      <dgm:prSet/>
      <dgm:spPr/>
      <dgm:t>
        <a:bodyPr/>
        <a:lstStyle/>
        <a:p>
          <a:endParaRPr lang="en-US"/>
        </a:p>
      </dgm:t>
    </dgm:pt>
    <dgm:pt modelId="{CFD722A8-14B1-470F-AF36-81BF4A843B45}" type="sibTrans" cxnId="{9CB738CE-63C8-4839-AC32-85078331B98C}">
      <dgm:prSet/>
      <dgm:spPr/>
      <dgm:t>
        <a:bodyPr/>
        <a:lstStyle/>
        <a:p>
          <a:endParaRPr lang="en-US"/>
        </a:p>
      </dgm:t>
    </dgm:pt>
    <dgm:pt modelId="{EA9D23ED-8E20-4A2E-8DD1-1DA8253E3F3D}">
      <dgm:prSet/>
      <dgm:spPr/>
      <dgm:t>
        <a:bodyPr/>
        <a:lstStyle/>
        <a:p>
          <a:pPr>
            <a:lnSpc>
              <a:spcPct val="100000"/>
            </a:lnSpc>
          </a:pPr>
          <a:r>
            <a:rPr lang="en-US"/>
            <a:t>Health Tourism</a:t>
          </a:r>
        </a:p>
      </dgm:t>
    </dgm:pt>
    <dgm:pt modelId="{B05F99F5-9AE5-4308-A463-A310D9C618FD}" type="parTrans" cxnId="{D8B70042-4842-4B83-986A-77181D24378C}">
      <dgm:prSet/>
      <dgm:spPr/>
      <dgm:t>
        <a:bodyPr/>
        <a:lstStyle/>
        <a:p>
          <a:endParaRPr lang="en-US"/>
        </a:p>
      </dgm:t>
    </dgm:pt>
    <dgm:pt modelId="{4F06C3B1-E739-44E2-898D-66A40AA793AB}" type="sibTrans" cxnId="{D8B70042-4842-4B83-986A-77181D24378C}">
      <dgm:prSet/>
      <dgm:spPr/>
      <dgm:t>
        <a:bodyPr/>
        <a:lstStyle/>
        <a:p>
          <a:endParaRPr lang="en-US"/>
        </a:p>
      </dgm:t>
    </dgm:pt>
    <dgm:pt modelId="{96B3E677-56F7-4D83-986D-1C78993372E6}">
      <dgm:prSet/>
      <dgm:spPr/>
      <dgm:t>
        <a:bodyPr/>
        <a:lstStyle/>
        <a:p>
          <a:pPr>
            <a:lnSpc>
              <a:spcPct val="100000"/>
            </a:lnSpc>
          </a:pPr>
          <a:r>
            <a:rPr lang="en-US"/>
            <a:t>Health Information System</a:t>
          </a:r>
        </a:p>
      </dgm:t>
    </dgm:pt>
    <dgm:pt modelId="{26C93FF2-0B53-4912-81A8-09635FD66705}" type="parTrans" cxnId="{9866FCDE-EE58-4354-A055-531034C2D5D6}">
      <dgm:prSet/>
      <dgm:spPr/>
      <dgm:t>
        <a:bodyPr/>
        <a:lstStyle/>
        <a:p>
          <a:endParaRPr lang="en-US"/>
        </a:p>
      </dgm:t>
    </dgm:pt>
    <dgm:pt modelId="{CADDB57D-8369-4C95-A758-0EB59A4F93ED}" type="sibTrans" cxnId="{9866FCDE-EE58-4354-A055-531034C2D5D6}">
      <dgm:prSet/>
      <dgm:spPr/>
      <dgm:t>
        <a:bodyPr/>
        <a:lstStyle/>
        <a:p>
          <a:endParaRPr lang="en-US"/>
        </a:p>
      </dgm:t>
    </dgm:pt>
    <dgm:pt modelId="{33C2CAB5-3567-4B0A-8E9D-ACD77DA6FD2F}">
      <dgm:prSet/>
      <dgm:spPr/>
      <dgm:t>
        <a:bodyPr/>
        <a:lstStyle/>
        <a:p>
          <a:pPr>
            <a:lnSpc>
              <a:spcPct val="100000"/>
            </a:lnSpc>
          </a:pPr>
          <a:r>
            <a:rPr lang="en-US"/>
            <a:t>AI in Healthcare</a:t>
          </a:r>
        </a:p>
      </dgm:t>
    </dgm:pt>
    <dgm:pt modelId="{EE50DF2B-15A5-4951-B75D-BF200E81E804}" type="parTrans" cxnId="{013AEFE7-3721-49DE-8C71-610FF9F2BE8C}">
      <dgm:prSet/>
      <dgm:spPr/>
      <dgm:t>
        <a:bodyPr/>
        <a:lstStyle/>
        <a:p>
          <a:endParaRPr lang="en-US"/>
        </a:p>
      </dgm:t>
    </dgm:pt>
    <dgm:pt modelId="{D5D6BD7B-CD19-4DC2-B6B5-7A4CB4DB8B4C}" type="sibTrans" cxnId="{013AEFE7-3721-49DE-8C71-610FF9F2BE8C}">
      <dgm:prSet/>
      <dgm:spPr/>
      <dgm:t>
        <a:bodyPr/>
        <a:lstStyle/>
        <a:p>
          <a:endParaRPr lang="en-US"/>
        </a:p>
      </dgm:t>
    </dgm:pt>
    <dgm:pt modelId="{56D300B6-A34C-47FC-A89A-76195B4588B9}">
      <dgm:prSet/>
      <dgm:spPr/>
      <dgm:t>
        <a:bodyPr/>
        <a:lstStyle/>
        <a:p>
          <a:pPr>
            <a:lnSpc>
              <a:spcPct val="100000"/>
            </a:lnSpc>
          </a:pPr>
          <a:r>
            <a:rPr lang="en-US"/>
            <a:t>Future shaping and investment opportunities</a:t>
          </a:r>
        </a:p>
      </dgm:t>
    </dgm:pt>
    <dgm:pt modelId="{0B5E9339-DC1A-4C3F-AB29-29F6EC15D099}" type="parTrans" cxnId="{4B8C9AB7-700B-4953-BFCD-7E44CD03D36D}">
      <dgm:prSet/>
      <dgm:spPr/>
      <dgm:t>
        <a:bodyPr/>
        <a:lstStyle/>
        <a:p>
          <a:endParaRPr lang="en-US"/>
        </a:p>
      </dgm:t>
    </dgm:pt>
    <dgm:pt modelId="{F775FDC5-676C-4E39-AC15-F6D8A4A23052}" type="sibTrans" cxnId="{4B8C9AB7-700B-4953-BFCD-7E44CD03D36D}">
      <dgm:prSet/>
      <dgm:spPr/>
      <dgm:t>
        <a:bodyPr/>
        <a:lstStyle/>
        <a:p>
          <a:endParaRPr lang="en-US"/>
        </a:p>
      </dgm:t>
    </dgm:pt>
    <dgm:pt modelId="{2A33120C-F0F5-4468-98D0-7DC7B20617CC}" type="pres">
      <dgm:prSet presAssocID="{9FFF5B96-065A-4429-92A5-038421AF5B81}" presName="root" presStyleCnt="0">
        <dgm:presLayoutVars>
          <dgm:dir/>
          <dgm:resizeHandles val="exact"/>
        </dgm:presLayoutVars>
      </dgm:prSet>
      <dgm:spPr/>
    </dgm:pt>
    <dgm:pt modelId="{88EB78CD-5EBF-4F1E-AA74-3596F379DD69}" type="pres">
      <dgm:prSet presAssocID="{81E082F0-63B8-40E7-A7E0-4B8439009468}" presName="compNode" presStyleCnt="0"/>
      <dgm:spPr/>
    </dgm:pt>
    <dgm:pt modelId="{7E101A4A-3C0B-40F8-8050-0C95AAE7BBC6}" type="pres">
      <dgm:prSet presAssocID="{81E082F0-63B8-40E7-A7E0-4B8439009468}" presName="bgRect" presStyleLbl="bgShp" presStyleIdx="0" presStyleCnt="6"/>
      <dgm:spPr/>
    </dgm:pt>
    <dgm:pt modelId="{DE248F6C-B7CC-4B30-A0F8-CD2F6B6AD85B}" type="pres">
      <dgm:prSet presAssocID="{81E082F0-63B8-40E7-A7E0-4B843900946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orce Management"/>
        </a:ext>
      </dgm:extLst>
    </dgm:pt>
    <dgm:pt modelId="{1D6385A1-6E64-47D0-B212-4A4175662EAE}" type="pres">
      <dgm:prSet presAssocID="{81E082F0-63B8-40E7-A7E0-4B8439009468}" presName="spaceRect" presStyleCnt="0"/>
      <dgm:spPr/>
    </dgm:pt>
    <dgm:pt modelId="{00915916-2D92-4B1D-AD31-39C0BA390837}" type="pres">
      <dgm:prSet presAssocID="{81E082F0-63B8-40E7-A7E0-4B8439009468}" presName="parTx" presStyleLbl="revTx" presStyleIdx="0" presStyleCnt="6">
        <dgm:presLayoutVars>
          <dgm:chMax val="0"/>
          <dgm:chPref val="0"/>
        </dgm:presLayoutVars>
      </dgm:prSet>
      <dgm:spPr/>
    </dgm:pt>
    <dgm:pt modelId="{46B9B74E-DCF8-4895-BD03-3E5FCBDA08FD}" type="pres">
      <dgm:prSet presAssocID="{7994F86A-4DD6-4EDC-AB18-1B00380B9CCF}" presName="sibTrans" presStyleCnt="0"/>
      <dgm:spPr/>
    </dgm:pt>
    <dgm:pt modelId="{421A3F47-8561-4D84-920F-AAE7F0FC72E7}" type="pres">
      <dgm:prSet presAssocID="{A7624436-9540-4C74-BF52-C7C4C88C9EB3}" presName="compNode" presStyleCnt="0"/>
      <dgm:spPr/>
    </dgm:pt>
    <dgm:pt modelId="{C52CC35A-AD43-4D36-AE03-47DC086AD6AD}" type="pres">
      <dgm:prSet presAssocID="{A7624436-9540-4C74-BF52-C7C4C88C9EB3}" presName="bgRect" presStyleLbl="bgShp" presStyleIdx="1" presStyleCnt="6"/>
      <dgm:spPr/>
    </dgm:pt>
    <dgm:pt modelId="{93F523ED-5991-4061-A2E6-A1D57C3766D3}" type="pres">
      <dgm:prSet presAssocID="{A7624436-9540-4C74-BF52-C7C4C88C9E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First Aid"/>
        </a:ext>
      </dgm:extLst>
    </dgm:pt>
    <dgm:pt modelId="{CABFF676-910E-4D7C-A276-1A6BAA25C7FD}" type="pres">
      <dgm:prSet presAssocID="{A7624436-9540-4C74-BF52-C7C4C88C9EB3}" presName="spaceRect" presStyleCnt="0"/>
      <dgm:spPr/>
    </dgm:pt>
    <dgm:pt modelId="{C2AC248D-237E-49F4-A931-3D81A492525E}" type="pres">
      <dgm:prSet presAssocID="{A7624436-9540-4C74-BF52-C7C4C88C9EB3}" presName="parTx" presStyleLbl="revTx" presStyleIdx="1" presStyleCnt="6">
        <dgm:presLayoutVars>
          <dgm:chMax val="0"/>
          <dgm:chPref val="0"/>
        </dgm:presLayoutVars>
      </dgm:prSet>
      <dgm:spPr/>
    </dgm:pt>
    <dgm:pt modelId="{D6700B56-FBC6-48D9-B2A7-2899257208D8}" type="pres">
      <dgm:prSet presAssocID="{CFD722A8-14B1-470F-AF36-81BF4A843B45}" presName="sibTrans" presStyleCnt="0"/>
      <dgm:spPr/>
    </dgm:pt>
    <dgm:pt modelId="{328A565B-AB41-4AE4-A801-612C8FF9F881}" type="pres">
      <dgm:prSet presAssocID="{EA9D23ED-8E20-4A2E-8DD1-1DA8253E3F3D}" presName="compNode" presStyleCnt="0"/>
      <dgm:spPr/>
    </dgm:pt>
    <dgm:pt modelId="{5A62CE76-60E1-45AE-AF5E-59F01C71E0E8}" type="pres">
      <dgm:prSet presAssocID="{EA9D23ED-8E20-4A2E-8DD1-1DA8253E3F3D}" presName="bgRect" presStyleLbl="bgShp" presStyleIdx="2" presStyleCnt="6"/>
      <dgm:spPr/>
    </dgm:pt>
    <dgm:pt modelId="{4750025E-F817-4BD6-8828-9A19A0AE52A3}" type="pres">
      <dgm:prSet presAssocID="{EA9D23ED-8E20-4A2E-8DD1-1DA8253E3F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7973B956-37D8-43ED-A7F1-C91F332857E8}" type="pres">
      <dgm:prSet presAssocID="{EA9D23ED-8E20-4A2E-8DD1-1DA8253E3F3D}" presName="spaceRect" presStyleCnt="0"/>
      <dgm:spPr/>
    </dgm:pt>
    <dgm:pt modelId="{2660B151-E698-4528-B1E6-4285409A212E}" type="pres">
      <dgm:prSet presAssocID="{EA9D23ED-8E20-4A2E-8DD1-1DA8253E3F3D}" presName="parTx" presStyleLbl="revTx" presStyleIdx="2" presStyleCnt="6">
        <dgm:presLayoutVars>
          <dgm:chMax val="0"/>
          <dgm:chPref val="0"/>
        </dgm:presLayoutVars>
      </dgm:prSet>
      <dgm:spPr/>
    </dgm:pt>
    <dgm:pt modelId="{A3FE49E2-EA13-44A6-8BFA-0DEE8FBBB7DB}" type="pres">
      <dgm:prSet presAssocID="{4F06C3B1-E739-44E2-898D-66A40AA793AB}" presName="sibTrans" presStyleCnt="0"/>
      <dgm:spPr/>
    </dgm:pt>
    <dgm:pt modelId="{128E3399-5357-430F-9871-E22815C053DD}" type="pres">
      <dgm:prSet presAssocID="{96B3E677-56F7-4D83-986D-1C78993372E6}" presName="compNode" presStyleCnt="0"/>
      <dgm:spPr/>
    </dgm:pt>
    <dgm:pt modelId="{7212FF27-D7E2-42E9-AA3E-E56C63E5992D}" type="pres">
      <dgm:prSet presAssocID="{96B3E677-56F7-4D83-986D-1C78993372E6}" presName="bgRect" presStyleLbl="bgShp" presStyleIdx="3" presStyleCnt="6"/>
      <dgm:spPr/>
    </dgm:pt>
    <dgm:pt modelId="{B06FB085-9551-4F22-B15B-9B662608CB8D}" type="pres">
      <dgm:prSet presAssocID="{96B3E677-56F7-4D83-986D-1C78993372E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Secure"/>
        </a:ext>
      </dgm:extLst>
    </dgm:pt>
    <dgm:pt modelId="{15C28080-1795-4F02-9E3A-96C2AB7A7201}" type="pres">
      <dgm:prSet presAssocID="{96B3E677-56F7-4D83-986D-1C78993372E6}" presName="spaceRect" presStyleCnt="0"/>
      <dgm:spPr/>
    </dgm:pt>
    <dgm:pt modelId="{17272DD3-641C-442A-9045-36A20EAFBE35}" type="pres">
      <dgm:prSet presAssocID="{96B3E677-56F7-4D83-986D-1C78993372E6}" presName="parTx" presStyleLbl="revTx" presStyleIdx="3" presStyleCnt="6">
        <dgm:presLayoutVars>
          <dgm:chMax val="0"/>
          <dgm:chPref val="0"/>
        </dgm:presLayoutVars>
      </dgm:prSet>
      <dgm:spPr/>
    </dgm:pt>
    <dgm:pt modelId="{AFE7315D-0024-4BE5-BF86-E40F13FFB660}" type="pres">
      <dgm:prSet presAssocID="{CADDB57D-8369-4C95-A758-0EB59A4F93ED}" presName="sibTrans" presStyleCnt="0"/>
      <dgm:spPr/>
    </dgm:pt>
    <dgm:pt modelId="{07DBFF6C-0B07-4DF3-AD3F-114C2E996916}" type="pres">
      <dgm:prSet presAssocID="{33C2CAB5-3567-4B0A-8E9D-ACD77DA6FD2F}" presName="compNode" presStyleCnt="0"/>
      <dgm:spPr/>
    </dgm:pt>
    <dgm:pt modelId="{140F9A15-EF9B-4CBD-971B-5F57B98A53EC}" type="pres">
      <dgm:prSet presAssocID="{33C2CAB5-3567-4B0A-8E9D-ACD77DA6FD2F}" presName="bgRect" presStyleLbl="bgShp" presStyleIdx="4" presStyleCnt="6"/>
      <dgm:spPr/>
    </dgm:pt>
    <dgm:pt modelId="{0E68FD54-4B23-4A55-99A4-7AC91E22D1FA}" type="pres">
      <dgm:prSet presAssocID="{33C2CAB5-3567-4B0A-8E9D-ACD77DA6FD2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EFF80CDD-C238-4983-A7B1-24B649AC8B65}" type="pres">
      <dgm:prSet presAssocID="{33C2CAB5-3567-4B0A-8E9D-ACD77DA6FD2F}" presName="spaceRect" presStyleCnt="0"/>
      <dgm:spPr/>
    </dgm:pt>
    <dgm:pt modelId="{D27AA287-F97F-4902-B518-E88AC63EA3DA}" type="pres">
      <dgm:prSet presAssocID="{33C2CAB5-3567-4B0A-8E9D-ACD77DA6FD2F}" presName="parTx" presStyleLbl="revTx" presStyleIdx="4" presStyleCnt="6">
        <dgm:presLayoutVars>
          <dgm:chMax val="0"/>
          <dgm:chPref val="0"/>
        </dgm:presLayoutVars>
      </dgm:prSet>
      <dgm:spPr/>
    </dgm:pt>
    <dgm:pt modelId="{E5CF6DF6-7345-4EA4-B2AA-9E2C37ADEE4E}" type="pres">
      <dgm:prSet presAssocID="{D5D6BD7B-CD19-4DC2-B6B5-7A4CB4DB8B4C}" presName="sibTrans" presStyleCnt="0"/>
      <dgm:spPr/>
    </dgm:pt>
    <dgm:pt modelId="{4C4192E1-45DF-43F5-B469-9485D7BC5C50}" type="pres">
      <dgm:prSet presAssocID="{56D300B6-A34C-47FC-A89A-76195B4588B9}" presName="compNode" presStyleCnt="0"/>
      <dgm:spPr/>
    </dgm:pt>
    <dgm:pt modelId="{9479D8F1-ADA8-461F-877F-C15610CA6D5D}" type="pres">
      <dgm:prSet presAssocID="{56D300B6-A34C-47FC-A89A-76195B4588B9}" presName="bgRect" presStyleLbl="bgShp" presStyleIdx="5" presStyleCnt="6"/>
      <dgm:spPr/>
    </dgm:pt>
    <dgm:pt modelId="{3F04BD1F-351C-4256-B762-F276E79DF5C3}" type="pres">
      <dgm:prSet presAssocID="{56D300B6-A34C-47FC-A89A-76195B4588B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nancial"/>
        </a:ext>
      </dgm:extLst>
    </dgm:pt>
    <dgm:pt modelId="{0896ED92-64A0-4BF0-AB11-FCDCF9226016}" type="pres">
      <dgm:prSet presAssocID="{56D300B6-A34C-47FC-A89A-76195B4588B9}" presName="spaceRect" presStyleCnt="0"/>
      <dgm:spPr/>
    </dgm:pt>
    <dgm:pt modelId="{FB279603-15CB-4F72-A23B-EB13FB1067D0}" type="pres">
      <dgm:prSet presAssocID="{56D300B6-A34C-47FC-A89A-76195B4588B9}" presName="parTx" presStyleLbl="revTx" presStyleIdx="5" presStyleCnt="6">
        <dgm:presLayoutVars>
          <dgm:chMax val="0"/>
          <dgm:chPref val="0"/>
        </dgm:presLayoutVars>
      </dgm:prSet>
      <dgm:spPr/>
    </dgm:pt>
  </dgm:ptLst>
  <dgm:cxnLst>
    <dgm:cxn modelId="{432BA51E-7868-4B70-A6DA-930D27622719}" type="presOf" srcId="{EA9D23ED-8E20-4A2E-8DD1-1DA8253E3F3D}" destId="{2660B151-E698-4528-B1E6-4285409A212E}" srcOrd="0" destOrd="0" presId="urn:microsoft.com/office/officeart/2018/2/layout/IconVerticalSolidList"/>
    <dgm:cxn modelId="{D8B70042-4842-4B83-986A-77181D24378C}" srcId="{9FFF5B96-065A-4429-92A5-038421AF5B81}" destId="{EA9D23ED-8E20-4A2E-8DD1-1DA8253E3F3D}" srcOrd="2" destOrd="0" parTransId="{B05F99F5-9AE5-4308-A463-A310D9C618FD}" sibTransId="{4F06C3B1-E739-44E2-898D-66A40AA793AB}"/>
    <dgm:cxn modelId="{C54EFE53-E566-4E38-9759-66372BD530C9}" type="presOf" srcId="{96B3E677-56F7-4D83-986D-1C78993372E6}" destId="{17272DD3-641C-442A-9045-36A20EAFBE35}" srcOrd="0" destOrd="0" presId="urn:microsoft.com/office/officeart/2018/2/layout/IconVerticalSolidList"/>
    <dgm:cxn modelId="{ABDBFBA6-D77A-4F13-AAC9-B430844F007C}" type="presOf" srcId="{33C2CAB5-3567-4B0A-8E9D-ACD77DA6FD2F}" destId="{D27AA287-F97F-4902-B518-E88AC63EA3DA}" srcOrd="0" destOrd="0" presId="urn:microsoft.com/office/officeart/2018/2/layout/IconVerticalSolidList"/>
    <dgm:cxn modelId="{DB0706AA-F523-4DAF-89E9-444D4F10B3A3}" type="presOf" srcId="{A7624436-9540-4C74-BF52-C7C4C88C9EB3}" destId="{C2AC248D-237E-49F4-A931-3D81A492525E}" srcOrd="0" destOrd="0" presId="urn:microsoft.com/office/officeart/2018/2/layout/IconVerticalSolidList"/>
    <dgm:cxn modelId="{5B39FFB0-04DB-4493-AE2E-443DD6148E09}" srcId="{9FFF5B96-065A-4429-92A5-038421AF5B81}" destId="{81E082F0-63B8-40E7-A7E0-4B8439009468}" srcOrd="0" destOrd="0" parTransId="{E6CB7FD6-76B4-4CA6-B473-DB1F8F26939F}" sibTransId="{7994F86A-4DD6-4EDC-AB18-1B00380B9CCF}"/>
    <dgm:cxn modelId="{4B8C9AB7-700B-4953-BFCD-7E44CD03D36D}" srcId="{9FFF5B96-065A-4429-92A5-038421AF5B81}" destId="{56D300B6-A34C-47FC-A89A-76195B4588B9}" srcOrd="5" destOrd="0" parTransId="{0B5E9339-DC1A-4C3F-AB29-29F6EC15D099}" sibTransId="{F775FDC5-676C-4E39-AC15-F6D8A4A23052}"/>
    <dgm:cxn modelId="{9CB738CE-63C8-4839-AC32-85078331B98C}" srcId="{9FFF5B96-065A-4429-92A5-038421AF5B81}" destId="{A7624436-9540-4C74-BF52-C7C4C88C9EB3}" srcOrd="1" destOrd="0" parTransId="{55AC8DAD-57CC-4A76-8ABB-DE4A49B6148F}" sibTransId="{CFD722A8-14B1-470F-AF36-81BF4A843B45}"/>
    <dgm:cxn modelId="{1639BBD8-F8D5-4846-83BE-0B0A822FABCB}" type="presOf" srcId="{9FFF5B96-065A-4429-92A5-038421AF5B81}" destId="{2A33120C-F0F5-4468-98D0-7DC7B20617CC}" srcOrd="0" destOrd="0" presId="urn:microsoft.com/office/officeart/2018/2/layout/IconVerticalSolidList"/>
    <dgm:cxn modelId="{9866FCDE-EE58-4354-A055-531034C2D5D6}" srcId="{9FFF5B96-065A-4429-92A5-038421AF5B81}" destId="{96B3E677-56F7-4D83-986D-1C78993372E6}" srcOrd="3" destOrd="0" parTransId="{26C93FF2-0B53-4912-81A8-09635FD66705}" sibTransId="{CADDB57D-8369-4C95-A758-0EB59A4F93ED}"/>
    <dgm:cxn modelId="{013AEFE7-3721-49DE-8C71-610FF9F2BE8C}" srcId="{9FFF5B96-065A-4429-92A5-038421AF5B81}" destId="{33C2CAB5-3567-4B0A-8E9D-ACD77DA6FD2F}" srcOrd="4" destOrd="0" parTransId="{EE50DF2B-15A5-4951-B75D-BF200E81E804}" sibTransId="{D5D6BD7B-CD19-4DC2-B6B5-7A4CB4DB8B4C}"/>
    <dgm:cxn modelId="{7A397CE8-B0D7-4537-9CEB-FF2C15E09FA1}" type="presOf" srcId="{56D300B6-A34C-47FC-A89A-76195B4588B9}" destId="{FB279603-15CB-4F72-A23B-EB13FB1067D0}" srcOrd="0" destOrd="0" presId="urn:microsoft.com/office/officeart/2018/2/layout/IconVerticalSolidList"/>
    <dgm:cxn modelId="{7EEB73EC-E7B6-4BA9-A537-501304B2C8C5}" type="presOf" srcId="{81E082F0-63B8-40E7-A7E0-4B8439009468}" destId="{00915916-2D92-4B1D-AD31-39C0BA390837}" srcOrd="0" destOrd="0" presId="urn:microsoft.com/office/officeart/2018/2/layout/IconVerticalSolidList"/>
    <dgm:cxn modelId="{F8FAFD0E-D785-4CD4-A81C-4B75E9AF23CE}" type="presParOf" srcId="{2A33120C-F0F5-4468-98D0-7DC7B20617CC}" destId="{88EB78CD-5EBF-4F1E-AA74-3596F379DD69}" srcOrd="0" destOrd="0" presId="urn:microsoft.com/office/officeart/2018/2/layout/IconVerticalSolidList"/>
    <dgm:cxn modelId="{B113A0FE-B7B4-4CA7-B11C-75A92CF7BA0B}" type="presParOf" srcId="{88EB78CD-5EBF-4F1E-AA74-3596F379DD69}" destId="{7E101A4A-3C0B-40F8-8050-0C95AAE7BBC6}" srcOrd="0" destOrd="0" presId="urn:microsoft.com/office/officeart/2018/2/layout/IconVerticalSolidList"/>
    <dgm:cxn modelId="{E4A14B29-A9B2-4D0C-853E-9B05B8A8F1D7}" type="presParOf" srcId="{88EB78CD-5EBF-4F1E-AA74-3596F379DD69}" destId="{DE248F6C-B7CC-4B30-A0F8-CD2F6B6AD85B}" srcOrd="1" destOrd="0" presId="urn:microsoft.com/office/officeart/2018/2/layout/IconVerticalSolidList"/>
    <dgm:cxn modelId="{D5D67B65-D373-486D-81BE-327CB72E44FD}" type="presParOf" srcId="{88EB78CD-5EBF-4F1E-AA74-3596F379DD69}" destId="{1D6385A1-6E64-47D0-B212-4A4175662EAE}" srcOrd="2" destOrd="0" presId="urn:microsoft.com/office/officeart/2018/2/layout/IconVerticalSolidList"/>
    <dgm:cxn modelId="{F026B291-049C-47A6-B261-BA801B13B1C1}" type="presParOf" srcId="{88EB78CD-5EBF-4F1E-AA74-3596F379DD69}" destId="{00915916-2D92-4B1D-AD31-39C0BA390837}" srcOrd="3" destOrd="0" presId="urn:microsoft.com/office/officeart/2018/2/layout/IconVerticalSolidList"/>
    <dgm:cxn modelId="{7BFABA6B-4DD3-4439-9724-F4015A263B56}" type="presParOf" srcId="{2A33120C-F0F5-4468-98D0-7DC7B20617CC}" destId="{46B9B74E-DCF8-4895-BD03-3E5FCBDA08FD}" srcOrd="1" destOrd="0" presId="urn:microsoft.com/office/officeart/2018/2/layout/IconVerticalSolidList"/>
    <dgm:cxn modelId="{C9267E5A-D9DD-420A-934B-A968631C92F4}" type="presParOf" srcId="{2A33120C-F0F5-4468-98D0-7DC7B20617CC}" destId="{421A3F47-8561-4D84-920F-AAE7F0FC72E7}" srcOrd="2" destOrd="0" presId="urn:microsoft.com/office/officeart/2018/2/layout/IconVerticalSolidList"/>
    <dgm:cxn modelId="{001D53C0-312F-47B0-BCEE-328BA87AA671}" type="presParOf" srcId="{421A3F47-8561-4D84-920F-AAE7F0FC72E7}" destId="{C52CC35A-AD43-4D36-AE03-47DC086AD6AD}" srcOrd="0" destOrd="0" presId="urn:microsoft.com/office/officeart/2018/2/layout/IconVerticalSolidList"/>
    <dgm:cxn modelId="{BE156BE3-8881-4EA5-AFD5-FE6D8CD81FBA}" type="presParOf" srcId="{421A3F47-8561-4D84-920F-AAE7F0FC72E7}" destId="{93F523ED-5991-4061-A2E6-A1D57C3766D3}" srcOrd="1" destOrd="0" presId="urn:microsoft.com/office/officeart/2018/2/layout/IconVerticalSolidList"/>
    <dgm:cxn modelId="{E2E6729B-311C-4DC0-9791-0C8F1E84DCA8}" type="presParOf" srcId="{421A3F47-8561-4D84-920F-AAE7F0FC72E7}" destId="{CABFF676-910E-4D7C-A276-1A6BAA25C7FD}" srcOrd="2" destOrd="0" presId="urn:microsoft.com/office/officeart/2018/2/layout/IconVerticalSolidList"/>
    <dgm:cxn modelId="{A4D7D535-76B8-4343-8A51-0D23378E50C5}" type="presParOf" srcId="{421A3F47-8561-4D84-920F-AAE7F0FC72E7}" destId="{C2AC248D-237E-49F4-A931-3D81A492525E}" srcOrd="3" destOrd="0" presId="urn:microsoft.com/office/officeart/2018/2/layout/IconVerticalSolidList"/>
    <dgm:cxn modelId="{C67398C5-35A3-4481-B04C-EA1AA69C5055}" type="presParOf" srcId="{2A33120C-F0F5-4468-98D0-7DC7B20617CC}" destId="{D6700B56-FBC6-48D9-B2A7-2899257208D8}" srcOrd="3" destOrd="0" presId="urn:microsoft.com/office/officeart/2018/2/layout/IconVerticalSolidList"/>
    <dgm:cxn modelId="{A478DC99-94E5-4D74-AE53-B593562571AD}" type="presParOf" srcId="{2A33120C-F0F5-4468-98D0-7DC7B20617CC}" destId="{328A565B-AB41-4AE4-A801-612C8FF9F881}" srcOrd="4" destOrd="0" presId="urn:microsoft.com/office/officeart/2018/2/layout/IconVerticalSolidList"/>
    <dgm:cxn modelId="{A5AEEF62-27A7-4F1B-B3AD-28C40B4DFB07}" type="presParOf" srcId="{328A565B-AB41-4AE4-A801-612C8FF9F881}" destId="{5A62CE76-60E1-45AE-AF5E-59F01C71E0E8}" srcOrd="0" destOrd="0" presId="urn:microsoft.com/office/officeart/2018/2/layout/IconVerticalSolidList"/>
    <dgm:cxn modelId="{F03BA9E0-D5F1-45B0-A6DC-A14416A83E92}" type="presParOf" srcId="{328A565B-AB41-4AE4-A801-612C8FF9F881}" destId="{4750025E-F817-4BD6-8828-9A19A0AE52A3}" srcOrd="1" destOrd="0" presId="urn:microsoft.com/office/officeart/2018/2/layout/IconVerticalSolidList"/>
    <dgm:cxn modelId="{7090C9DB-0312-450F-973C-E7490DB599D0}" type="presParOf" srcId="{328A565B-AB41-4AE4-A801-612C8FF9F881}" destId="{7973B956-37D8-43ED-A7F1-C91F332857E8}" srcOrd="2" destOrd="0" presId="urn:microsoft.com/office/officeart/2018/2/layout/IconVerticalSolidList"/>
    <dgm:cxn modelId="{F4F0D4A8-8FAB-416E-8A4A-C14618F371BF}" type="presParOf" srcId="{328A565B-AB41-4AE4-A801-612C8FF9F881}" destId="{2660B151-E698-4528-B1E6-4285409A212E}" srcOrd="3" destOrd="0" presId="urn:microsoft.com/office/officeart/2018/2/layout/IconVerticalSolidList"/>
    <dgm:cxn modelId="{12C8D0B7-45CD-4C7E-B5A2-AE6F623583DC}" type="presParOf" srcId="{2A33120C-F0F5-4468-98D0-7DC7B20617CC}" destId="{A3FE49E2-EA13-44A6-8BFA-0DEE8FBBB7DB}" srcOrd="5" destOrd="0" presId="urn:microsoft.com/office/officeart/2018/2/layout/IconVerticalSolidList"/>
    <dgm:cxn modelId="{06B8FF5D-E947-4047-B37F-AB0E55374B0B}" type="presParOf" srcId="{2A33120C-F0F5-4468-98D0-7DC7B20617CC}" destId="{128E3399-5357-430F-9871-E22815C053DD}" srcOrd="6" destOrd="0" presId="urn:microsoft.com/office/officeart/2018/2/layout/IconVerticalSolidList"/>
    <dgm:cxn modelId="{5BEB0F55-00BB-4E06-A5A7-3A3F87639E4C}" type="presParOf" srcId="{128E3399-5357-430F-9871-E22815C053DD}" destId="{7212FF27-D7E2-42E9-AA3E-E56C63E5992D}" srcOrd="0" destOrd="0" presId="urn:microsoft.com/office/officeart/2018/2/layout/IconVerticalSolidList"/>
    <dgm:cxn modelId="{6F5C96AF-C9C7-4025-9A71-2380F839581A}" type="presParOf" srcId="{128E3399-5357-430F-9871-E22815C053DD}" destId="{B06FB085-9551-4F22-B15B-9B662608CB8D}" srcOrd="1" destOrd="0" presId="urn:microsoft.com/office/officeart/2018/2/layout/IconVerticalSolidList"/>
    <dgm:cxn modelId="{873F3821-61A8-46B1-B5E5-23A7AAC4E954}" type="presParOf" srcId="{128E3399-5357-430F-9871-E22815C053DD}" destId="{15C28080-1795-4F02-9E3A-96C2AB7A7201}" srcOrd="2" destOrd="0" presId="urn:microsoft.com/office/officeart/2018/2/layout/IconVerticalSolidList"/>
    <dgm:cxn modelId="{F61D0DFA-D2FC-4F0A-BDF7-6BA9466226A2}" type="presParOf" srcId="{128E3399-5357-430F-9871-E22815C053DD}" destId="{17272DD3-641C-442A-9045-36A20EAFBE35}" srcOrd="3" destOrd="0" presId="urn:microsoft.com/office/officeart/2018/2/layout/IconVerticalSolidList"/>
    <dgm:cxn modelId="{6DB141C5-7468-4172-98AD-7CF813A77B0D}" type="presParOf" srcId="{2A33120C-F0F5-4468-98D0-7DC7B20617CC}" destId="{AFE7315D-0024-4BE5-BF86-E40F13FFB660}" srcOrd="7" destOrd="0" presId="urn:microsoft.com/office/officeart/2018/2/layout/IconVerticalSolidList"/>
    <dgm:cxn modelId="{C10C6934-983D-4749-89B1-6B32E55DB4E4}" type="presParOf" srcId="{2A33120C-F0F5-4468-98D0-7DC7B20617CC}" destId="{07DBFF6C-0B07-4DF3-AD3F-114C2E996916}" srcOrd="8" destOrd="0" presId="urn:microsoft.com/office/officeart/2018/2/layout/IconVerticalSolidList"/>
    <dgm:cxn modelId="{863A8F32-8285-44C8-8E02-38A6F9342CA8}" type="presParOf" srcId="{07DBFF6C-0B07-4DF3-AD3F-114C2E996916}" destId="{140F9A15-EF9B-4CBD-971B-5F57B98A53EC}" srcOrd="0" destOrd="0" presId="urn:microsoft.com/office/officeart/2018/2/layout/IconVerticalSolidList"/>
    <dgm:cxn modelId="{CB886A63-85B0-43CF-86CD-89DFC2E3FB7F}" type="presParOf" srcId="{07DBFF6C-0B07-4DF3-AD3F-114C2E996916}" destId="{0E68FD54-4B23-4A55-99A4-7AC91E22D1FA}" srcOrd="1" destOrd="0" presId="urn:microsoft.com/office/officeart/2018/2/layout/IconVerticalSolidList"/>
    <dgm:cxn modelId="{A9F51732-8A69-4444-8444-323053988D9A}" type="presParOf" srcId="{07DBFF6C-0B07-4DF3-AD3F-114C2E996916}" destId="{EFF80CDD-C238-4983-A7B1-24B649AC8B65}" srcOrd="2" destOrd="0" presId="urn:microsoft.com/office/officeart/2018/2/layout/IconVerticalSolidList"/>
    <dgm:cxn modelId="{05583151-BB6B-4810-B857-772292F5E806}" type="presParOf" srcId="{07DBFF6C-0B07-4DF3-AD3F-114C2E996916}" destId="{D27AA287-F97F-4902-B518-E88AC63EA3DA}" srcOrd="3" destOrd="0" presId="urn:microsoft.com/office/officeart/2018/2/layout/IconVerticalSolidList"/>
    <dgm:cxn modelId="{EABDF162-35D1-4CCC-9DC2-0485AE2A7DBF}" type="presParOf" srcId="{2A33120C-F0F5-4468-98D0-7DC7B20617CC}" destId="{E5CF6DF6-7345-4EA4-B2AA-9E2C37ADEE4E}" srcOrd="9" destOrd="0" presId="urn:microsoft.com/office/officeart/2018/2/layout/IconVerticalSolidList"/>
    <dgm:cxn modelId="{217EA021-4A5C-4B43-A3E4-496AFA93BCC2}" type="presParOf" srcId="{2A33120C-F0F5-4468-98D0-7DC7B20617CC}" destId="{4C4192E1-45DF-43F5-B469-9485D7BC5C50}" srcOrd="10" destOrd="0" presId="urn:microsoft.com/office/officeart/2018/2/layout/IconVerticalSolidList"/>
    <dgm:cxn modelId="{6ED859A0-8F8B-4991-A27B-533EEDC4429C}" type="presParOf" srcId="{4C4192E1-45DF-43F5-B469-9485D7BC5C50}" destId="{9479D8F1-ADA8-461F-877F-C15610CA6D5D}" srcOrd="0" destOrd="0" presId="urn:microsoft.com/office/officeart/2018/2/layout/IconVerticalSolidList"/>
    <dgm:cxn modelId="{DB5DE504-CD7C-4AE9-B595-007EBF798173}" type="presParOf" srcId="{4C4192E1-45DF-43F5-B469-9485D7BC5C50}" destId="{3F04BD1F-351C-4256-B762-F276E79DF5C3}" srcOrd="1" destOrd="0" presId="urn:microsoft.com/office/officeart/2018/2/layout/IconVerticalSolidList"/>
    <dgm:cxn modelId="{33041C50-C769-4BA0-936F-5D6176034E68}" type="presParOf" srcId="{4C4192E1-45DF-43F5-B469-9485D7BC5C50}" destId="{0896ED92-64A0-4BF0-AB11-FCDCF9226016}" srcOrd="2" destOrd="0" presId="urn:microsoft.com/office/officeart/2018/2/layout/IconVerticalSolidList"/>
    <dgm:cxn modelId="{5E565AD3-65CF-47AD-A471-FEA44C136A26}" type="presParOf" srcId="{4C4192E1-45DF-43F5-B469-9485D7BC5C50}" destId="{FB279603-15CB-4F72-A23B-EB13FB1067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92047E-7D4E-4558-BEB5-BB7D72F09834}"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7A2EB237-17F7-46F8-9150-B234EEDD43FB}">
      <dgm:prSet/>
      <dgm:spPr/>
      <dgm:t>
        <a:bodyPr/>
        <a:lstStyle/>
        <a:p>
          <a:r>
            <a:rPr lang="en-US"/>
            <a:t>4.9 M+ Insured members via government and private insurance schemes</a:t>
          </a:r>
        </a:p>
      </dgm:t>
    </dgm:pt>
    <dgm:pt modelId="{D1E897E0-96E7-4626-A7F8-46AD428FD0DA}" type="parTrans" cxnId="{783728DA-8492-4127-9113-30EEC223F10A}">
      <dgm:prSet/>
      <dgm:spPr/>
      <dgm:t>
        <a:bodyPr/>
        <a:lstStyle/>
        <a:p>
          <a:endParaRPr lang="en-US"/>
        </a:p>
      </dgm:t>
    </dgm:pt>
    <dgm:pt modelId="{CA6249E6-0EF9-45BE-ACAA-58AB2C2B5BFD}" type="sibTrans" cxnId="{783728DA-8492-4127-9113-30EEC223F10A}">
      <dgm:prSet/>
      <dgm:spPr/>
      <dgm:t>
        <a:bodyPr/>
        <a:lstStyle/>
        <a:p>
          <a:endParaRPr lang="en-US"/>
        </a:p>
      </dgm:t>
    </dgm:pt>
    <dgm:pt modelId="{06246B9F-8E36-46CB-9A30-F5813D184AF4}">
      <dgm:prSet/>
      <dgm:spPr/>
      <dgm:t>
        <a:bodyPr/>
        <a:lstStyle/>
        <a:p>
          <a:r>
            <a:rPr lang="en-US"/>
            <a:t>97.22 M+ submitted claims</a:t>
          </a:r>
        </a:p>
      </dgm:t>
    </dgm:pt>
    <dgm:pt modelId="{1DD197AC-EB07-45D8-8297-230D3A70FA79}" type="parTrans" cxnId="{2B831647-89E7-48F6-924F-DF0F5E620C9B}">
      <dgm:prSet/>
      <dgm:spPr/>
      <dgm:t>
        <a:bodyPr/>
        <a:lstStyle/>
        <a:p>
          <a:endParaRPr lang="en-US"/>
        </a:p>
      </dgm:t>
    </dgm:pt>
    <dgm:pt modelId="{1CD70558-1F4E-491B-B1E6-0893BD6E16C0}" type="sibTrans" cxnId="{2B831647-89E7-48F6-924F-DF0F5E620C9B}">
      <dgm:prSet/>
      <dgm:spPr/>
      <dgm:t>
        <a:bodyPr/>
        <a:lstStyle/>
        <a:p>
          <a:endParaRPr lang="en-US"/>
        </a:p>
      </dgm:t>
    </dgm:pt>
    <dgm:pt modelId="{D56C45F6-955C-4A81-B251-FE1EA953E3FB}">
      <dgm:prSet/>
      <dgm:spPr/>
      <dgm:t>
        <a:bodyPr/>
        <a:lstStyle/>
        <a:p>
          <a:r>
            <a:rPr lang="en-US"/>
            <a:t>100% Insured population </a:t>
          </a:r>
        </a:p>
      </dgm:t>
    </dgm:pt>
    <dgm:pt modelId="{5C3808FE-0CB0-4BF9-B42B-C270A9610342}" type="parTrans" cxnId="{A44535DD-8CCB-4C11-B150-A798BC25C6E0}">
      <dgm:prSet/>
      <dgm:spPr/>
      <dgm:t>
        <a:bodyPr/>
        <a:lstStyle/>
        <a:p>
          <a:endParaRPr lang="en-US"/>
        </a:p>
      </dgm:t>
    </dgm:pt>
    <dgm:pt modelId="{AE282FF7-55F3-42D5-847D-7470E766C159}" type="sibTrans" cxnId="{A44535DD-8CCB-4C11-B150-A798BC25C6E0}">
      <dgm:prSet/>
      <dgm:spPr/>
      <dgm:t>
        <a:bodyPr/>
        <a:lstStyle/>
        <a:p>
          <a:endParaRPr lang="en-US"/>
        </a:p>
      </dgm:t>
    </dgm:pt>
    <dgm:pt modelId="{9D1B9D88-46BD-4724-A3DC-346901152DA0}">
      <dgm:prSet/>
      <dgm:spPr/>
      <dgm:t>
        <a:bodyPr/>
        <a:lstStyle/>
        <a:p>
          <a:r>
            <a:rPr lang="en-US"/>
            <a:t>Eur 3.45 billion+ Gross claims value</a:t>
          </a:r>
        </a:p>
      </dgm:t>
    </dgm:pt>
    <dgm:pt modelId="{866D8602-89E9-46F3-BE41-AE80C931D5F6}" type="parTrans" cxnId="{81A02706-283D-4661-8B91-FFD510FD02C6}">
      <dgm:prSet/>
      <dgm:spPr/>
      <dgm:t>
        <a:bodyPr/>
        <a:lstStyle/>
        <a:p>
          <a:endParaRPr lang="en-US"/>
        </a:p>
      </dgm:t>
    </dgm:pt>
    <dgm:pt modelId="{45CC0EE4-E54B-416A-A7D5-60C115F6FDC2}" type="sibTrans" cxnId="{81A02706-283D-4661-8B91-FFD510FD02C6}">
      <dgm:prSet/>
      <dgm:spPr/>
      <dgm:t>
        <a:bodyPr/>
        <a:lstStyle/>
        <a:p>
          <a:endParaRPr lang="en-US"/>
        </a:p>
      </dgm:t>
    </dgm:pt>
    <dgm:pt modelId="{BBA9174F-32FB-4DD0-B5BF-8B1D6B65D76A}" type="pres">
      <dgm:prSet presAssocID="{C692047E-7D4E-4558-BEB5-BB7D72F09834}" presName="matrix" presStyleCnt="0">
        <dgm:presLayoutVars>
          <dgm:chMax val="1"/>
          <dgm:dir/>
          <dgm:resizeHandles val="exact"/>
        </dgm:presLayoutVars>
      </dgm:prSet>
      <dgm:spPr/>
    </dgm:pt>
    <dgm:pt modelId="{6746A7FD-A058-4701-8009-D5B33FD976CE}" type="pres">
      <dgm:prSet presAssocID="{C692047E-7D4E-4558-BEB5-BB7D72F09834}" presName="diamond" presStyleLbl="bgShp" presStyleIdx="0" presStyleCnt="1"/>
      <dgm:spPr/>
    </dgm:pt>
    <dgm:pt modelId="{18EA2D9B-481A-4D02-9AD9-CFAB5FFC9C3E}" type="pres">
      <dgm:prSet presAssocID="{C692047E-7D4E-4558-BEB5-BB7D72F09834}" presName="quad1" presStyleLbl="node1" presStyleIdx="0" presStyleCnt="4">
        <dgm:presLayoutVars>
          <dgm:chMax val="0"/>
          <dgm:chPref val="0"/>
          <dgm:bulletEnabled val="1"/>
        </dgm:presLayoutVars>
      </dgm:prSet>
      <dgm:spPr/>
    </dgm:pt>
    <dgm:pt modelId="{07F507E8-D545-4543-BF14-149110B7D344}" type="pres">
      <dgm:prSet presAssocID="{C692047E-7D4E-4558-BEB5-BB7D72F09834}" presName="quad2" presStyleLbl="node1" presStyleIdx="1" presStyleCnt="4">
        <dgm:presLayoutVars>
          <dgm:chMax val="0"/>
          <dgm:chPref val="0"/>
          <dgm:bulletEnabled val="1"/>
        </dgm:presLayoutVars>
      </dgm:prSet>
      <dgm:spPr/>
    </dgm:pt>
    <dgm:pt modelId="{04218566-005B-4132-A26F-A7967FEAC022}" type="pres">
      <dgm:prSet presAssocID="{C692047E-7D4E-4558-BEB5-BB7D72F09834}" presName="quad3" presStyleLbl="node1" presStyleIdx="2" presStyleCnt="4">
        <dgm:presLayoutVars>
          <dgm:chMax val="0"/>
          <dgm:chPref val="0"/>
          <dgm:bulletEnabled val="1"/>
        </dgm:presLayoutVars>
      </dgm:prSet>
      <dgm:spPr/>
    </dgm:pt>
    <dgm:pt modelId="{8FFD4434-1069-4DD3-BD4E-489E8BD3691D}" type="pres">
      <dgm:prSet presAssocID="{C692047E-7D4E-4558-BEB5-BB7D72F09834}" presName="quad4" presStyleLbl="node1" presStyleIdx="3" presStyleCnt="4">
        <dgm:presLayoutVars>
          <dgm:chMax val="0"/>
          <dgm:chPref val="0"/>
          <dgm:bulletEnabled val="1"/>
        </dgm:presLayoutVars>
      </dgm:prSet>
      <dgm:spPr/>
    </dgm:pt>
  </dgm:ptLst>
  <dgm:cxnLst>
    <dgm:cxn modelId="{81A02706-283D-4661-8B91-FFD510FD02C6}" srcId="{C692047E-7D4E-4558-BEB5-BB7D72F09834}" destId="{9D1B9D88-46BD-4724-A3DC-346901152DA0}" srcOrd="3" destOrd="0" parTransId="{866D8602-89E9-46F3-BE41-AE80C931D5F6}" sibTransId="{45CC0EE4-E54B-416A-A7D5-60C115F6FDC2}"/>
    <dgm:cxn modelId="{91981B46-9C93-42D6-88C3-4A820C992DFB}" type="presOf" srcId="{D56C45F6-955C-4A81-B251-FE1EA953E3FB}" destId="{04218566-005B-4132-A26F-A7967FEAC022}" srcOrd="0" destOrd="0" presId="urn:microsoft.com/office/officeart/2005/8/layout/matrix3"/>
    <dgm:cxn modelId="{2B831647-89E7-48F6-924F-DF0F5E620C9B}" srcId="{C692047E-7D4E-4558-BEB5-BB7D72F09834}" destId="{06246B9F-8E36-46CB-9A30-F5813D184AF4}" srcOrd="1" destOrd="0" parTransId="{1DD197AC-EB07-45D8-8297-230D3A70FA79}" sibTransId="{1CD70558-1F4E-491B-B1E6-0893BD6E16C0}"/>
    <dgm:cxn modelId="{5E5DC252-D30A-42AA-9283-6CDB29AF1CD3}" type="presOf" srcId="{7A2EB237-17F7-46F8-9150-B234EEDD43FB}" destId="{18EA2D9B-481A-4D02-9AD9-CFAB5FFC9C3E}" srcOrd="0" destOrd="0" presId="urn:microsoft.com/office/officeart/2005/8/layout/matrix3"/>
    <dgm:cxn modelId="{620DEC72-DE26-4584-A7F1-15D8BCD9C229}" type="presOf" srcId="{C692047E-7D4E-4558-BEB5-BB7D72F09834}" destId="{BBA9174F-32FB-4DD0-B5BF-8B1D6B65D76A}" srcOrd="0" destOrd="0" presId="urn:microsoft.com/office/officeart/2005/8/layout/matrix3"/>
    <dgm:cxn modelId="{16FC4182-8D31-46E0-9082-55B55D974151}" type="presOf" srcId="{9D1B9D88-46BD-4724-A3DC-346901152DA0}" destId="{8FFD4434-1069-4DD3-BD4E-489E8BD3691D}" srcOrd="0" destOrd="0" presId="urn:microsoft.com/office/officeart/2005/8/layout/matrix3"/>
    <dgm:cxn modelId="{AC523CC4-4E69-496C-B5E4-1B7F4CF5C18C}" type="presOf" srcId="{06246B9F-8E36-46CB-9A30-F5813D184AF4}" destId="{07F507E8-D545-4543-BF14-149110B7D344}" srcOrd="0" destOrd="0" presId="urn:microsoft.com/office/officeart/2005/8/layout/matrix3"/>
    <dgm:cxn modelId="{783728DA-8492-4127-9113-30EEC223F10A}" srcId="{C692047E-7D4E-4558-BEB5-BB7D72F09834}" destId="{7A2EB237-17F7-46F8-9150-B234EEDD43FB}" srcOrd="0" destOrd="0" parTransId="{D1E897E0-96E7-4626-A7F8-46AD428FD0DA}" sibTransId="{CA6249E6-0EF9-45BE-ACAA-58AB2C2B5BFD}"/>
    <dgm:cxn modelId="{A44535DD-8CCB-4C11-B150-A798BC25C6E0}" srcId="{C692047E-7D4E-4558-BEB5-BB7D72F09834}" destId="{D56C45F6-955C-4A81-B251-FE1EA953E3FB}" srcOrd="2" destOrd="0" parTransId="{5C3808FE-0CB0-4BF9-B42B-C270A9610342}" sibTransId="{AE282FF7-55F3-42D5-847D-7470E766C159}"/>
    <dgm:cxn modelId="{75BCEAB9-2F76-4AF7-9284-BA62688D2D5C}" type="presParOf" srcId="{BBA9174F-32FB-4DD0-B5BF-8B1D6B65D76A}" destId="{6746A7FD-A058-4701-8009-D5B33FD976CE}" srcOrd="0" destOrd="0" presId="urn:microsoft.com/office/officeart/2005/8/layout/matrix3"/>
    <dgm:cxn modelId="{9E5BEB60-7D5D-4366-B1D6-5608D94A876B}" type="presParOf" srcId="{BBA9174F-32FB-4DD0-B5BF-8B1D6B65D76A}" destId="{18EA2D9B-481A-4D02-9AD9-CFAB5FFC9C3E}" srcOrd="1" destOrd="0" presId="urn:microsoft.com/office/officeart/2005/8/layout/matrix3"/>
    <dgm:cxn modelId="{D5FE4CF2-37BB-44A0-B54C-E2ADD1FA9E36}" type="presParOf" srcId="{BBA9174F-32FB-4DD0-B5BF-8B1D6B65D76A}" destId="{07F507E8-D545-4543-BF14-149110B7D344}" srcOrd="2" destOrd="0" presId="urn:microsoft.com/office/officeart/2005/8/layout/matrix3"/>
    <dgm:cxn modelId="{FAC693EF-80FB-43AE-B615-96701918B602}" type="presParOf" srcId="{BBA9174F-32FB-4DD0-B5BF-8B1D6B65D76A}" destId="{04218566-005B-4132-A26F-A7967FEAC022}" srcOrd="3" destOrd="0" presId="urn:microsoft.com/office/officeart/2005/8/layout/matrix3"/>
    <dgm:cxn modelId="{7FBD475D-24D9-46DA-BC96-8939D4563BDA}" type="presParOf" srcId="{BBA9174F-32FB-4DD0-B5BF-8B1D6B65D76A}" destId="{8FFD4434-1069-4DD3-BD4E-489E8BD3691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20C3B4-0D20-4371-BD40-F095C8C2DC7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1DF6503-C8B2-4EE9-9C0D-169633ABAE5F}">
      <dgm:prSet/>
      <dgm:spPr/>
      <dgm:t>
        <a:bodyPr/>
        <a:lstStyle/>
        <a:p>
          <a:pPr>
            <a:defRPr cap="all"/>
          </a:pPr>
          <a:r>
            <a:rPr lang="en-US" dirty="0"/>
            <a:t>Improving accuracy in detecting diseases</a:t>
          </a:r>
        </a:p>
        <a:p>
          <a:pPr>
            <a:defRPr cap="all"/>
          </a:pPr>
          <a:r>
            <a:rPr lang="en-US" b="1" dirty="0"/>
            <a:t>AI-Driven Medical Imaging </a:t>
          </a:r>
        </a:p>
      </dgm:t>
    </dgm:pt>
    <dgm:pt modelId="{75DCEB73-EF97-4E58-B69E-9A722CFBC8B4}" type="parTrans" cxnId="{C90CE470-E17F-4AC8-89F6-65FA931266E2}">
      <dgm:prSet/>
      <dgm:spPr/>
      <dgm:t>
        <a:bodyPr/>
        <a:lstStyle/>
        <a:p>
          <a:endParaRPr lang="en-US"/>
        </a:p>
      </dgm:t>
    </dgm:pt>
    <dgm:pt modelId="{62502992-6085-4597-8185-0E5C7AE1D944}" type="sibTrans" cxnId="{C90CE470-E17F-4AC8-89F6-65FA931266E2}">
      <dgm:prSet/>
      <dgm:spPr/>
      <dgm:t>
        <a:bodyPr/>
        <a:lstStyle/>
        <a:p>
          <a:endParaRPr lang="en-US"/>
        </a:p>
      </dgm:t>
    </dgm:pt>
    <dgm:pt modelId="{589A2F6C-525F-43AB-9FA8-4E801F8A62D0}">
      <dgm:prSet/>
      <dgm:spPr/>
      <dgm:t>
        <a:bodyPr/>
        <a:lstStyle/>
        <a:p>
          <a:pPr>
            <a:defRPr cap="all"/>
          </a:pPr>
          <a:r>
            <a:rPr lang="en-US"/>
            <a:t>Enhancing remote consultations and patient monitoring</a:t>
          </a:r>
        </a:p>
      </dgm:t>
    </dgm:pt>
    <dgm:pt modelId="{E127E705-B3BA-4124-AC78-0F6E0D1C08AD}" type="parTrans" cxnId="{206445E7-B48A-4491-AE65-22FF265316B9}">
      <dgm:prSet/>
      <dgm:spPr/>
      <dgm:t>
        <a:bodyPr/>
        <a:lstStyle/>
        <a:p>
          <a:endParaRPr lang="en-US"/>
        </a:p>
      </dgm:t>
    </dgm:pt>
    <dgm:pt modelId="{03F3D821-2F03-4A37-9229-7D96A223AA12}" type="sibTrans" cxnId="{206445E7-B48A-4491-AE65-22FF265316B9}">
      <dgm:prSet/>
      <dgm:spPr/>
      <dgm:t>
        <a:bodyPr/>
        <a:lstStyle/>
        <a:p>
          <a:endParaRPr lang="en-US"/>
        </a:p>
      </dgm:t>
    </dgm:pt>
    <dgm:pt modelId="{0630448B-F721-41A6-A5C5-BA39833697B6}">
      <dgm:prSet/>
      <dgm:spPr/>
      <dgm:t>
        <a:bodyPr/>
        <a:lstStyle/>
        <a:p>
          <a:pPr>
            <a:defRPr cap="all"/>
          </a:pPr>
          <a:r>
            <a:rPr lang="en-US" dirty="0"/>
            <a:t>Streamlining healthcare accessibility</a:t>
          </a:r>
        </a:p>
        <a:p>
          <a:pPr>
            <a:defRPr cap="all"/>
          </a:pPr>
          <a:r>
            <a:rPr lang="en-US" b="1" dirty="0"/>
            <a:t>AI in Telemedicine </a:t>
          </a:r>
          <a:endParaRPr lang="en-US" dirty="0"/>
        </a:p>
      </dgm:t>
    </dgm:pt>
    <dgm:pt modelId="{6708A77A-7EAA-4666-8A70-E943AA274867}" type="parTrans" cxnId="{0914B211-F6C9-4897-9485-97F4A1137370}">
      <dgm:prSet/>
      <dgm:spPr/>
      <dgm:t>
        <a:bodyPr/>
        <a:lstStyle/>
        <a:p>
          <a:endParaRPr lang="en-US"/>
        </a:p>
      </dgm:t>
    </dgm:pt>
    <dgm:pt modelId="{5A6726B7-D881-437C-879A-9D43BB3A6C57}" type="sibTrans" cxnId="{0914B211-F6C9-4897-9485-97F4A1137370}">
      <dgm:prSet/>
      <dgm:spPr/>
      <dgm:t>
        <a:bodyPr/>
        <a:lstStyle/>
        <a:p>
          <a:endParaRPr lang="en-US"/>
        </a:p>
      </dgm:t>
    </dgm:pt>
    <dgm:pt modelId="{9E6F39FE-C56C-4B59-9693-C01F81B4FE0A}">
      <dgm:prSet/>
      <dgm:spPr/>
      <dgm:t>
        <a:bodyPr/>
        <a:lstStyle/>
        <a:p>
          <a:pPr>
            <a:defRPr cap="all"/>
          </a:pPr>
          <a:r>
            <a:rPr lang="en-US"/>
            <a:t>Improving precision and recovery times</a:t>
          </a:r>
        </a:p>
      </dgm:t>
    </dgm:pt>
    <dgm:pt modelId="{1A45190C-77CE-4DDB-94D0-75A9816A11C2}" type="parTrans" cxnId="{D6C5A648-8C2A-4085-BB93-8009A1897F73}">
      <dgm:prSet/>
      <dgm:spPr/>
      <dgm:t>
        <a:bodyPr/>
        <a:lstStyle/>
        <a:p>
          <a:endParaRPr lang="en-US"/>
        </a:p>
      </dgm:t>
    </dgm:pt>
    <dgm:pt modelId="{F2DA510D-0F16-4EE3-BDD7-EE0C3A2152B0}" type="sibTrans" cxnId="{D6C5A648-8C2A-4085-BB93-8009A1897F73}">
      <dgm:prSet/>
      <dgm:spPr/>
      <dgm:t>
        <a:bodyPr/>
        <a:lstStyle/>
        <a:p>
          <a:endParaRPr lang="en-US"/>
        </a:p>
      </dgm:t>
    </dgm:pt>
    <dgm:pt modelId="{26EE149B-2A46-4D92-A852-8FC4900AB049}">
      <dgm:prSet/>
      <dgm:spPr/>
      <dgm:t>
        <a:bodyPr/>
        <a:lstStyle/>
        <a:p>
          <a:pPr>
            <a:defRPr cap="all"/>
          </a:pPr>
          <a:r>
            <a:rPr lang="en-US" dirty="0"/>
            <a:t>Enhancing financial operations </a:t>
          </a:r>
        </a:p>
        <a:p>
          <a:pPr>
            <a:defRPr cap="all"/>
          </a:pPr>
          <a:r>
            <a:rPr lang="en-US" b="1" dirty="0"/>
            <a:t>AI is automating hospital management</a:t>
          </a:r>
        </a:p>
      </dgm:t>
    </dgm:pt>
    <dgm:pt modelId="{1DA85074-CF52-45BF-8F57-7CD4B7CE9308}" type="parTrans" cxnId="{467C2BEA-56F7-4CD4-B8AD-B39DDD9DE77F}">
      <dgm:prSet/>
      <dgm:spPr/>
      <dgm:t>
        <a:bodyPr/>
        <a:lstStyle/>
        <a:p>
          <a:endParaRPr lang="en-US"/>
        </a:p>
      </dgm:t>
    </dgm:pt>
    <dgm:pt modelId="{63DF90A2-CD2D-463C-B8F7-D0B83CE0FAD8}" type="sibTrans" cxnId="{467C2BEA-56F7-4CD4-B8AD-B39DDD9DE77F}">
      <dgm:prSet/>
      <dgm:spPr/>
      <dgm:t>
        <a:bodyPr/>
        <a:lstStyle/>
        <a:p>
          <a:endParaRPr lang="en-US"/>
        </a:p>
      </dgm:t>
    </dgm:pt>
    <dgm:pt modelId="{08BC4CED-E973-4A0C-8FDE-D658BC6572BE}" type="pres">
      <dgm:prSet presAssocID="{F320C3B4-0D20-4371-BD40-F095C8C2DC72}" presName="root" presStyleCnt="0">
        <dgm:presLayoutVars>
          <dgm:dir/>
          <dgm:resizeHandles val="exact"/>
        </dgm:presLayoutVars>
      </dgm:prSet>
      <dgm:spPr/>
    </dgm:pt>
    <dgm:pt modelId="{7D5FBE6E-AD27-4D91-9070-8477CF38BFB8}" type="pres">
      <dgm:prSet presAssocID="{31DF6503-C8B2-4EE9-9C0D-169633ABAE5F}" presName="compNode" presStyleCnt="0"/>
      <dgm:spPr/>
    </dgm:pt>
    <dgm:pt modelId="{59534BBA-7BDE-4B0A-A188-728F08DBC198}" type="pres">
      <dgm:prSet presAssocID="{31DF6503-C8B2-4EE9-9C0D-169633ABAE5F}" presName="iconBgRect" presStyleLbl="bgShp" presStyleIdx="0" presStyleCnt="5"/>
      <dgm:spPr/>
    </dgm:pt>
    <dgm:pt modelId="{5403A2B7-6A6F-4116-8BA2-91E9A7634207}" type="pres">
      <dgm:prSet presAssocID="{31DF6503-C8B2-4EE9-9C0D-169633ABAE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9D4ACCB2-573F-4AAB-B762-379B400B7AC2}" type="pres">
      <dgm:prSet presAssocID="{31DF6503-C8B2-4EE9-9C0D-169633ABAE5F}" presName="spaceRect" presStyleCnt="0"/>
      <dgm:spPr/>
    </dgm:pt>
    <dgm:pt modelId="{FAF62F12-FA7F-4DAD-902D-E244A22CFD7F}" type="pres">
      <dgm:prSet presAssocID="{31DF6503-C8B2-4EE9-9C0D-169633ABAE5F}" presName="textRect" presStyleLbl="revTx" presStyleIdx="0" presStyleCnt="5">
        <dgm:presLayoutVars>
          <dgm:chMax val="1"/>
          <dgm:chPref val="1"/>
        </dgm:presLayoutVars>
      </dgm:prSet>
      <dgm:spPr/>
    </dgm:pt>
    <dgm:pt modelId="{7214F323-62F0-4E56-A374-8577B683D1E9}" type="pres">
      <dgm:prSet presAssocID="{62502992-6085-4597-8185-0E5C7AE1D944}" presName="sibTrans" presStyleCnt="0"/>
      <dgm:spPr/>
    </dgm:pt>
    <dgm:pt modelId="{ADC1FD66-9F5E-4FF7-A717-1B446A9A7629}" type="pres">
      <dgm:prSet presAssocID="{589A2F6C-525F-43AB-9FA8-4E801F8A62D0}" presName="compNode" presStyleCnt="0"/>
      <dgm:spPr/>
    </dgm:pt>
    <dgm:pt modelId="{620E78C4-7C46-421C-A7B1-1D54B45272BB}" type="pres">
      <dgm:prSet presAssocID="{589A2F6C-525F-43AB-9FA8-4E801F8A62D0}" presName="iconBgRect" presStyleLbl="bgShp" presStyleIdx="1" presStyleCnt="5"/>
      <dgm:spPr/>
    </dgm:pt>
    <dgm:pt modelId="{B07C5444-DCBF-4301-9DD9-C3FBE0B48244}" type="pres">
      <dgm:prSet presAssocID="{589A2F6C-525F-43AB-9FA8-4E801F8A62D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0F7C597B-227A-4686-AF48-0901072031F0}" type="pres">
      <dgm:prSet presAssocID="{589A2F6C-525F-43AB-9FA8-4E801F8A62D0}" presName="spaceRect" presStyleCnt="0"/>
      <dgm:spPr/>
    </dgm:pt>
    <dgm:pt modelId="{226949A0-65D2-40E0-BE2A-1CB4D530AECD}" type="pres">
      <dgm:prSet presAssocID="{589A2F6C-525F-43AB-9FA8-4E801F8A62D0}" presName="textRect" presStyleLbl="revTx" presStyleIdx="1" presStyleCnt="5">
        <dgm:presLayoutVars>
          <dgm:chMax val="1"/>
          <dgm:chPref val="1"/>
        </dgm:presLayoutVars>
      </dgm:prSet>
      <dgm:spPr/>
    </dgm:pt>
    <dgm:pt modelId="{0C51CB78-4072-473A-A737-6C25C8F64B5E}" type="pres">
      <dgm:prSet presAssocID="{03F3D821-2F03-4A37-9229-7D96A223AA12}" presName="sibTrans" presStyleCnt="0"/>
      <dgm:spPr/>
    </dgm:pt>
    <dgm:pt modelId="{1E982C54-F711-4C3D-A619-871D1D8D61EC}" type="pres">
      <dgm:prSet presAssocID="{0630448B-F721-41A6-A5C5-BA39833697B6}" presName="compNode" presStyleCnt="0"/>
      <dgm:spPr/>
    </dgm:pt>
    <dgm:pt modelId="{44CD8EE6-F477-433C-BA05-EA3347E2A6D0}" type="pres">
      <dgm:prSet presAssocID="{0630448B-F721-41A6-A5C5-BA39833697B6}" presName="iconBgRect" presStyleLbl="bgShp" presStyleIdx="2" presStyleCnt="5"/>
      <dgm:spPr/>
    </dgm:pt>
    <dgm:pt modelId="{43787501-6F1E-404F-BBD1-CC1B9C6D6EF8}" type="pres">
      <dgm:prSet presAssocID="{0630448B-F721-41A6-A5C5-BA39833697B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2E93CA4E-C56B-405A-9E3F-68D7891C7000}" type="pres">
      <dgm:prSet presAssocID="{0630448B-F721-41A6-A5C5-BA39833697B6}" presName="spaceRect" presStyleCnt="0"/>
      <dgm:spPr/>
    </dgm:pt>
    <dgm:pt modelId="{93EB1A61-9B42-4701-912F-3CDCBB6B0FB8}" type="pres">
      <dgm:prSet presAssocID="{0630448B-F721-41A6-A5C5-BA39833697B6}" presName="textRect" presStyleLbl="revTx" presStyleIdx="2" presStyleCnt="5">
        <dgm:presLayoutVars>
          <dgm:chMax val="1"/>
          <dgm:chPref val="1"/>
        </dgm:presLayoutVars>
      </dgm:prSet>
      <dgm:spPr/>
    </dgm:pt>
    <dgm:pt modelId="{55045952-8282-4500-9366-943234E1F8A4}" type="pres">
      <dgm:prSet presAssocID="{5A6726B7-D881-437C-879A-9D43BB3A6C57}" presName="sibTrans" presStyleCnt="0"/>
      <dgm:spPr/>
    </dgm:pt>
    <dgm:pt modelId="{E2565BA3-6FE3-4AED-87BC-C4AF8C3E27E2}" type="pres">
      <dgm:prSet presAssocID="{9E6F39FE-C56C-4B59-9693-C01F81B4FE0A}" presName="compNode" presStyleCnt="0"/>
      <dgm:spPr/>
    </dgm:pt>
    <dgm:pt modelId="{CC1E6B92-9993-4F21-951A-49BA8C2E6998}" type="pres">
      <dgm:prSet presAssocID="{9E6F39FE-C56C-4B59-9693-C01F81B4FE0A}" presName="iconBgRect" presStyleLbl="bgShp" presStyleIdx="3" presStyleCnt="5"/>
      <dgm:spPr/>
    </dgm:pt>
    <dgm:pt modelId="{28165D45-A2B7-4D10-B033-8F5D017514AE}" type="pres">
      <dgm:prSet presAssocID="{9E6F39FE-C56C-4B59-9693-C01F81B4FE0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2D7C00D3-58E3-421B-8A99-FAF5C8479DDA}" type="pres">
      <dgm:prSet presAssocID="{9E6F39FE-C56C-4B59-9693-C01F81B4FE0A}" presName="spaceRect" presStyleCnt="0"/>
      <dgm:spPr/>
    </dgm:pt>
    <dgm:pt modelId="{7C5E15D2-97FD-472A-8398-EAD4E8A2906E}" type="pres">
      <dgm:prSet presAssocID="{9E6F39FE-C56C-4B59-9693-C01F81B4FE0A}" presName="textRect" presStyleLbl="revTx" presStyleIdx="3" presStyleCnt="5">
        <dgm:presLayoutVars>
          <dgm:chMax val="1"/>
          <dgm:chPref val="1"/>
        </dgm:presLayoutVars>
      </dgm:prSet>
      <dgm:spPr/>
    </dgm:pt>
    <dgm:pt modelId="{5F0765BE-5AE8-413B-8873-0637D4C912E2}" type="pres">
      <dgm:prSet presAssocID="{F2DA510D-0F16-4EE3-BDD7-EE0C3A2152B0}" presName="sibTrans" presStyleCnt="0"/>
      <dgm:spPr/>
    </dgm:pt>
    <dgm:pt modelId="{70AB1952-4720-4E9C-B671-E2D84853E418}" type="pres">
      <dgm:prSet presAssocID="{26EE149B-2A46-4D92-A852-8FC4900AB049}" presName="compNode" presStyleCnt="0"/>
      <dgm:spPr/>
    </dgm:pt>
    <dgm:pt modelId="{FDA2B45A-D46F-485C-8EF8-CD20949003C2}" type="pres">
      <dgm:prSet presAssocID="{26EE149B-2A46-4D92-A852-8FC4900AB049}" presName="iconBgRect" presStyleLbl="bgShp" presStyleIdx="4" presStyleCnt="5"/>
      <dgm:spPr/>
    </dgm:pt>
    <dgm:pt modelId="{9E5424BD-E85D-485D-A838-3C89C0104F8D}" type="pres">
      <dgm:prSet presAssocID="{26EE149B-2A46-4D92-A852-8FC4900AB04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D1006AAC-5AE4-40B0-B00F-8B0E14A67B1A}" type="pres">
      <dgm:prSet presAssocID="{26EE149B-2A46-4D92-A852-8FC4900AB049}" presName="spaceRect" presStyleCnt="0"/>
      <dgm:spPr/>
    </dgm:pt>
    <dgm:pt modelId="{29911F70-BC87-4502-88E5-21BAF21D7728}" type="pres">
      <dgm:prSet presAssocID="{26EE149B-2A46-4D92-A852-8FC4900AB049}" presName="textRect" presStyleLbl="revTx" presStyleIdx="4" presStyleCnt="5">
        <dgm:presLayoutVars>
          <dgm:chMax val="1"/>
          <dgm:chPref val="1"/>
        </dgm:presLayoutVars>
      </dgm:prSet>
      <dgm:spPr/>
    </dgm:pt>
  </dgm:ptLst>
  <dgm:cxnLst>
    <dgm:cxn modelId="{904D5011-88D4-4C25-B052-E6825D8AA517}" type="presOf" srcId="{F320C3B4-0D20-4371-BD40-F095C8C2DC72}" destId="{08BC4CED-E973-4A0C-8FDE-D658BC6572BE}" srcOrd="0" destOrd="0" presId="urn:microsoft.com/office/officeart/2018/5/layout/IconCircleLabelList"/>
    <dgm:cxn modelId="{0914B211-F6C9-4897-9485-97F4A1137370}" srcId="{F320C3B4-0D20-4371-BD40-F095C8C2DC72}" destId="{0630448B-F721-41A6-A5C5-BA39833697B6}" srcOrd="2" destOrd="0" parTransId="{6708A77A-7EAA-4666-8A70-E943AA274867}" sibTransId="{5A6726B7-D881-437C-879A-9D43BB3A6C57}"/>
    <dgm:cxn modelId="{B1DF5913-EC23-4184-96AA-9227806013D3}" type="presOf" srcId="{589A2F6C-525F-43AB-9FA8-4E801F8A62D0}" destId="{226949A0-65D2-40E0-BE2A-1CB4D530AECD}" srcOrd="0" destOrd="0" presId="urn:microsoft.com/office/officeart/2018/5/layout/IconCircleLabelList"/>
    <dgm:cxn modelId="{E69D7B17-B7EB-4F20-92CB-E4523CB93FA0}" type="presOf" srcId="{26EE149B-2A46-4D92-A852-8FC4900AB049}" destId="{29911F70-BC87-4502-88E5-21BAF21D7728}" srcOrd="0" destOrd="0" presId="urn:microsoft.com/office/officeart/2018/5/layout/IconCircleLabelList"/>
    <dgm:cxn modelId="{D6C5A648-8C2A-4085-BB93-8009A1897F73}" srcId="{F320C3B4-0D20-4371-BD40-F095C8C2DC72}" destId="{9E6F39FE-C56C-4B59-9693-C01F81B4FE0A}" srcOrd="3" destOrd="0" parTransId="{1A45190C-77CE-4DDB-94D0-75A9816A11C2}" sibTransId="{F2DA510D-0F16-4EE3-BDD7-EE0C3A2152B0}"/>
    <dgm:cxn modelId="{A1A5F64B-7D97-4C80-96F0-7BBF948A944B}" type="presOf" srcId="{0630448B-F721-41A6-A5C5-BA39833697B6}" destId="{93EB1A61-9B42-4701-912F-3CDCBB6B0FB8}" srcOrd="0" destOrd="0" presId="urn:microsoft.com/office/officeart/2018/5/layout/IconCircleLabelList"/>
    <dgm:cxn modelId="{C90CE470-E17F-4AC8-89F6-65FA931266E2}" srcId="{F320C3B4-0D20-4371-BD40-F095C8C2DC72}" destId="{31DF6503-C8B2-4EE9-9C0D-169633ABAE5F}" srcOrd="0" destOrd="0" parTransId="{75DCEB73-EF97-4E58-B69E-9A722CFBC8B4}" sibTransId="{62502992-6085-4597-8185-0E5C7AE1D944}"/>
    <dgm:cxn modelId="{32249BDC-7452-409B-B07D-B07745060073}" type="presOf" srcId="{9E6F39FE-C56C-4B59-9693-C01F81B4FE0A}" destId="{7C5E15D2-97FD-472A-8398-EAD4E8A2906E}" srcOrd="0" destOrd="0" presId="urn:microsoft.com/office/officeart/2018/5/layout/IconCircleLabelList"/>
    <dgm:cxn modelId="{206445E7-B48A-4491-AE65-22FF265316B9}" srcId="{F320C3B4-0D20-4371-BD40-F095C8C2DC72}" destId="{589A2F6C-525F-43AB-9FA8-4E801F8A62D0}" srcOrd="1" destOrd="0" parTransId="{E127E705-B3BA-4124-AC78-0F6E0D1C08AD}" sibTransId="{03F3D821-2F03-4A37-9229-7D96A223AA12}"/>
    <dgm:cxn modelId="{467C2BEA-56F7-4CD4-B8AD-B39DDD9DE77F}" srcId="{F320C3B4-0D20-4371-BD40-F095C8C2DC72}" destId="{26EE149B-2A46-4D92-A852-8FC4900AB049}" srcOrd="4" destOrd="0" parTransId="{1DA85074-CF52-45BF-8F57-7CD4B7CE9308}" sibTransId="{63DF90A2-CD2D-463C-B8F7-D0B83CE0FAD8}"/>
    <dgm:cxn modelId="{715A8AF7-380B-4C8B-AFAB-78D9B03AE0DB}" type="presOf" srcId="{31DF6503-C8B2-4EE9-9C0D-169633ABAE5F}" destId="{FAF62F12-FA7F-4DAD-902D-E244A22CFD7F}" srcOrd="0" destOrd="0" presId="urn:microsoft.com/office/officeart/2018/5/layout/IconCircleLabelList"/>
    <dgm:cxn modelId="{5AF8842C-1162-4295-9B6B-D4A7F6C907BE}" type="presParOf" srcId="{08BC4CED-E973-4A0C-8FDE-D658BC6572BE}" destId="{7D5FBE6E-AD27-4D91-9070-8477CF38BFB8}" srcOrd="0" destOrd="0" presId="urn:microsoft.com/office/officeart/2018/5/layout/IconCircleLabelList"/>
    <dgm:cxn modelId="{604B7827-34DE-4E7B-8D5F-ADACB05AFFAC}" type="presParOf" srcId="{7D5FBE6E-AD27-4D91-9070-8477CF38BFB8}" destId="{59534BBA-7BDE-4B0A-A188-728F08DBC198}" srcOrd="0" destOrd="0" presId="urn:microsoft.com/office/officeart/2018/5/layout/IconCircleLabelList"/>
    <dgm:cxn modelId="{6F77F11C-3D58-41F9-AB0D-C6D69734D577}" type="presParOf" srcId="{7D5FBE6E-AD27-4D91-9070-8477CF38BFB8}" destId="{5403A2B7-6A6F-4116-8BA2-91E9A7634207}" srcOrd="1" destOrd="0" presId="urn:microsoft.com/office/officeart/2018/5/layout/IconCircleLabelList"/>
    <dgm:cxn modelId="{A74EDB04-2580-46FC-9FD6-2DB98A8F01B8}" type="presParOf" srcId="{7D5FBE6E-AD27-4D91-9070-8477CF38BFB8}" destId="{9D4ACCB2-573F-4AAB-B762-379B400B7AC2}" srcOrd="2" destOrd="0" presId="urn:microsoft.com/office/officeart/2018/5/layout/IconCircleLabelList"/>
    <dgm:cxn modelId="{A0EB3B77-0914-46C5-A75F-C3450A06554E}" type="presParOf" srcId="{7D5FBE6E-AD27-4D91-9070-8477CF38BFB8}" destId="{FAF62F12-FA7F-4DAD-902D-E244A22CFD7F}" srcOrd="3" destOrd="0" presId="urn:microsoft.com/office/officeart/2018/5/layout/IconCircleLabelList"/>
    <dgm:cxn modelId="{9C47076F-F015-471B-AAE4-44C19C57DC89}" type="presParOf" srcId="{08BC4CED-E973-4A0C-8FDE-D658BC6572BE}" destId="{7214F323-62F0-4E56-A374-8577B683D1E9}" srcOrd="1" destOrd="0" presId="urn:microsoft.com/office/officeart/2018/5/layout/IconCircleLabelList"/>
    <dgm:cxn modelId="{3E8A1553-B632-4EF1-8C5B-A2367200FB7A}" type="presParOf" srcId="{08BC4CED-E973-4A0C-8FDE-D658BC6572BE}" destId="{ADC1FD66-9F5E-4FF7-A717-1B446A9A7629}" srcOrd="2" destOrd="0" presId="urn:microsoft.com/office/officeart/2018/5/layout/IconCircleLabelList"/>
    <dgm:cxn modelId="{238A2759-9262-44CE-8EAD-927C49F05979}" type="presParOf" srcId="{ADC1FD66-9F5E-4FF7-A717-1B446A9A7629}" destId="{620E78C4-7C46-421C-A7B1-1D54B45272BB}" srcOrd="0" destOrd="0" presId="urn:microsoft.com/office/officeart/2018/5/layout/IconCircleLabelList"/>
    <dgm:cxn modelId="{17098C9E-4CD7-4192-8E69-EEE989BC6890}" type="presParOf" srcId="{ADC1FD66-9F5E-4FF7-A717-1B446A9A7629}" destId="{B07C5444-DCBF-4301-9DD9-C3FBE0B48244}" srcOrd="1" destOrd="0" presId="urn:microsoft.com/office/officeart/2018/5/layout/IconCircleLabelList"/>
    <dgm:cxn modelId="{8249A922-9BDD-4031-8797-ED1926C16384}" type="presParOf" srcId="{ADC1FD66-9F5E-4FF7-A717-1B446A9A7629}" destId="{0F7C597B-227A-4686-AF48-0901072031F0}" srcOrd="2" destOrd="0" presId="urn:microsoft.com/office/officeart/2018/5/layout/IconCircleLabelList"/>
    <dgm:cxn modelId="{910D9EB5-09FA-4EDA-888D-778533FD9EC9}" type="presParOf" srcId="{ADC1FD66-9F5E-4FF7-A717-1B446A9A7629}" destId="{226949A0-65D2-40E0-BE2A-1CB4D530AECD}" srcOrd="3" destOrd="0" presId="urn:microsoft.com/office/officeart/2018/5/layout/IconCircleLabelList"/>
    <dgm:cxn modelId="{22631E63-BF7F-4395-8C1E-8C874E265785}" type="presParOf" srcId="{08BC4CED-E973-4A0C-8FDE-D658BC6572BE}" destId="{0C51CB78-4072-473A-A737-6C25C8F64B5E}" srcOrd="3" destOrd="0" presId="urn:microsoft.com/office/officeart/2018/5/layout/IconCircleLabelList"/>
    <dgm:cxn modelId="{9F9F8D30-78A8-4CEA-8E5A-DF6C495B35BA}" type="presParOf" srcId="{08BC4CED-E973-4A0C-8FDE-D658BC6572BE}" destId="{1E982C54-F711-4C3D-A619-871D1D8D61EC}" srcOrd="4" destOrd="0" presId="urn:microsoft.com/office/officeart/2018/5/layout/IconCircleLabelList"/>
    <dgm:cxn modelId="{E782C2F1-E40C-47BB-826A-DB707010C1AC}" type="presParOf" srcId="{1E982C54-F711-4C3D-A619-871D1D8D61EC}" destId="{44CD8EE6-F477-433C-BA05-EA3347E2A6D0}" srcOrd="0" destOrd="0" presId="urn:microsoft.com/office/officeart/2018/5/layout/IconCircleLabelList"/>
    <dgm:cxn modelId="{50E8C42E-AC88-4BAF-A7F4-1C376D42FC8B}" type="presParOf" srcId="{1E982C54-F711-4C3D-A619-871D1D8D61EC}" destId="{43787501-6F1E-404F-BBD1-CC1B9C6D6EF8}" srcOrd="1" destOrd="0" presId="urn:microsoft.com/office/officeart/2018/5/layout/IconCircleLabelList"/>
    <dgm:cxn modelId="{AC8196C1-F7F3-4EEF-A5EC-DCC98323F952}" type="presParOf" srcId="{1E982C54-F711-4C3D-A619-871D1D8D61EC}" destId="{2E93CA4E-C56B-405A-9E3F-68D7891C7000}" srcOrd="2" destOrd="0" presId="urn:microsoft.com/office/officeart/2018/5/layout/IconCircleLabelList"/>
    <dgm:cxn modelId="{0677D6F8-97D3-45E7-B30E-08527F7ED727}" type="presParOf" srcId="{1E982C54-F711-4C3D-A619-871D1D8D61EC}" destId="{93EB1A61-9B42-4701-912F-3CDCBB6B0FB8}" srcOrd="3" destOrd="0" presId="urn:microsoft.com/office/officeart/2018/5/layout/IconCircleLabelList"/>
    <dgm:cxn modelId="{4FA6C10E-F732-4D2E-A55A-CCD381A99EC0}" type="presParOf" srcId="{08BC4CED-E973-4A0C-8FDE-D658BC6572BE}" destId="{55045952-8282-4500-9366-943234E1F8A4}" srcOrd="5" destOrd="0" presId="urn:microsoft.com/office/officeart/2018/5/layout/IconCircleLabelList"/>
    <dgm:cxn modelId="{17C6E74F-0D86-4734-A31A-3AACFC72B985}" type="presParOf" srcId="{08BC4CED-E973-4A0C-8FDE-D658BC6572BE}" destId="{E2565BA3-6FE3-4AED-87BC-C4AF8C3E27E2}" srcOrd="6" destOrd="0" presId="urn:microsoft.com/office/officeart/2018/5/layout/IconCircleLabelList"/>
    <dgm:cxn modelId="{44AA8EB9-C46F-4696-A58D-78E4272CFDF6}" type="presParOf" srcId="{E2565BA3-6FE3-4AED-87BC-C4AF8C3E27E2}" destId="{CC1E6B92-9993-4F21-951A-49BA8C2E6998}" srcOrd="0" destOrd="0" presId="urn:microsoft.com/office/officeart/2018/5/layout/IconCircleLabelList"/>
    <dgm:cxn modelId="{D7040B90-63BD-4750-8F2D-132A4730E942}" type="presParOf" srcId="{E2565BA3-6FE3-4AED-87BC-C4AF8C3E27E2}" destId="{28165D45-A2B7-4D10-B033-8F5D017514AE}" srcOrd="1" destOrd="0" presId="urn:microsoft.com/office/officeart/2018/5/layout/IconCircleLabelList"/>
    <dgm:cxn modelId="{56313C69-0565-4443-AC92-94203D2E96CE}" type="presParOf" srcId="{E2565BA3-6FE3-4AED-87BC-C4AF8C3E27E2}" destId="{2D7C00D3-58E3-421B-8A99-FAF5C8479DDA}" srcOrd="2" destOrd="0" presId="urn:microsoft.com/office/officeart/2018/5/layout/IconCircleLabelList"/>
    <dgm:cxn modelId="{F857234D-0F8B-43CA-A720-B44D33621CA2}" type="presParOf" srcId="{E2565BA3-6FE3-4AED-87BC-C4AF8C3E27E2}" destId="{7C5E15D2-97FD-472A-8398-EAD4E8A2906E}" srcOrd="3" destOrd="0" presId="urn:microsoft.com/office/officeart/2018/5/layout/IconCircleLabelList"/>
    <dgm:cxn modelId="{4157A71C-72B1-4DF3-A12F-DF9E0ED84DF5}" type="presParOf" srcId="{08BC4CED-E973-4A0C-8FDE-D658BC6572BE}" destId="{5F0765BE-5AE8-413B-8873-0637D4C912E2}" srcOrd="7" destOrd="0" presId="urn:microsoft.com/office/officeart/2018/5/layout/IconCircleLabelList"/>
    <dgm:cxn modelId="{09B22CAF-CCEE-4759-9868-2F5BFCAC6DCC}" type="presParOf" srcId="{08BC4CED-E973-4A0C-8FDE-D658BC6572BE}" destId="{70AB1952-4720-4E9C-B671-E2D84853E418}" srcOrd="8" destOrd="0" presId="urn:microsoft.com/office/officeart/2018/5/layout/IconCircleLabelList"/>
    <dgm:cxn modelId="{67D355F7-CE45-4113-8F78-6F7A39D8A26B}" type="presParOf" srcId="{70AB1952-4720-4E9C-B671-E2D84853E418}" destId="{FDA2B45A-D46F-485C-8EF8-CD20949003C2}" srcOrd="0" destOrd="0" presId="urn:microsoft.com/office/officeart/2018/5/layout/IconCircleLabelList"/>
    <dgm:cxn modelId="{EA9C8450-8F97-4CEF-999E-A2CF20FAFD39}" type="presParOf" srcId="{70AB1952-4720-4E9C-B671-E2D84853E418}" destId="{9E5424BD-E85D-485D-A838-3C89C0104F8D}" srcOrd="1" destOrd="0" presId="urn:microsoft.com/office/officeart/2018/5/layout/IconCircleLabelList"/>
    <dgm:cxn modelId="{55E1C0A5-BAD4-4400-B912-AA29D78575D8}" type="presParOf" srcId="{70AB1952-4720-4E9C-B671-E2D84853E418}" destId="{D1006AAC-5AE4-40B0-B00F-8B0E14A67B1A}" srcOrd="2" destOrd="0" presId="urn:microsoft.com/office/officeart/2018/5/layout/IconCircleLabelList"/>
    <dgm:cxn modelId="{5E04C827-96D6-40D6-A633-9C25E911DA7D}" type="presParOf" srcId="{70AB1952-4720-4E9C-B671-E2D84853E418}" destId="{29911F70-BC87-4502-88E5-21BAF21D772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34DB83-0B8F-49A1-AF82-A20F0947028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FAE0B9-391E-4F5C-8990-EE693F2A0212}">
      <dgm:prSet custT="1"/>
      <dgm:spPr/>
      <dgm:t>
        <a:bodyPr/>
        <a:lstStyle/>
        <a:p>
          <a:pPr>
            <a:lnSpc>
              <a:spcPct val="100000"/>
            </a:lnSpc>
          </a:pPr>
          <a:r>
            <a:rPr lang="en-US" sz="1600" dirty="0"/>
            <a:t>Department of Health announced an </a:t>
          </a:r>
          <a:r>
            <a:rPr lang="en-US" sz="1600" b="1" dirty="0"/>
            <a:t>AI-powered Population Health Intelligence Framework </a:t>
          </a:r>
          <a:r>
            <a:rPr lang="en-US" sz="1600" dirty="0"/>
            <a:t>at the 2025 Abu Dhabi Global Health Week. </a:t>
          </a:r>
          <a:br>
            <a:rPr lang="en-US" sz="1600" dirty="0"/>
          </a:br>
          <a:r>
            <a:rPr lang="en-US" sz="1600" b="1" dirty="0"/>
            <a:t>• Goal: </a:t>
          </a:r>
          <a:r>
            <a:rPr lang="en-US" sz="1600" dirty="0"/>
            <a:t>Improve public health through </a:t>
          </a:r>
          <a:r>
            <a:rPr lang="en-US" sz="1600" b="1" dirty="0"/>
            <a:t>predictive insights </a:t>
          </a:r>
          <a:r>
            <a:rPr lang="en-US" sz="1600" dirty="0"/>
            <a:t>and </a:t>
          </a:r>
          <a:r>
            <a:rPr lang="en-US" sz="1600" b="1" dirty="0"/>
            <a:t>proactive interventions. </a:t>
          </a:r>
          <a:br>
            <a:rPr lang="en-US" sz="1600" dirty="0"/>
          </a:br>
          <a:endParaRPr lang="en-US" sz="1600" dirty="0"/>
        </a:p>
      </dgm:t>
    </dgm:pt>
    <dgm:pt modelId="{B2464FD7-1574-46CB-9CBB-969B206FFAFC}" type="parTrans" cxnId="{EFC66E84-E1D1-464A-B8BC-7BB092493FDF}">
      <dgm:prSet/>
      <dgm:spPr/>
      <dgm:t>
        <a:bodyPr/>
        <a:lstStyle/>
        <a:p>
          <a:endParaRPr lang="en-US"/>
        </a:p>
      </dgm:t>
    </dgm:pt>
    <dgm:pt modelId="{245BE339-B180-4BF8-AF61-0A45A123296C}" type="sibTrans" cxnId="{EFC66E84-E1D1-464A-B8BC-7BB092493FDF}">
      <dgm:prSet/>
      <dgm:spPr/>
      <dgm:t>
        <a:bodyPr/>
        <a:lstStyle/>
        <a:p>
          <a:endParaRPr lang="en-US"/>
        </a:p>
      </dgm:t>
    </dgm:pt>
    <dgm:pt modelId="{C9DB241D-1C7D-40D8-AE74-4C5B57949578}">
      <dgm:prSet custT="1"/>
      <dgm:spPr/>
      <dgm:t>
        <a:bodyPr/>
        <a:lstStyle/>
        <a:p>
          <a:pPr>
            <a:lnSpc>
              <a:spcPct val="100000"/>
            </a:lnSpc>
          </a:pPr>
          <a:r>
            <a:rPr lang="en-US" sz="1600" dirty="0"/>
            <a:t>• </a:t>
          </a:r>
          <a:r>
            <a:rPr lang="en-US" sz="1600" b="1" dirty="0"/>
            <a:t>Two Core Pillars: </a:t>
          </a:r>
        </a:p>
        <a:p>
          <a:pPr>
            <a:lnSpc>
              <a:spcPct val="100000"/>
            </a:lnSpc>
          </a:pPr>
          <a:r>
            <a:rPr lang="en-US" sz="1600" b="1" dirty="0"/>
            <a:t>Predict: </a:t>
          </a:r>
          <a:r>
            <a:rPr lang="en-US" sz="1600" dirty="0"/>
            <a:t>Create a digital twin of Abu Dhabi to detect health anomalies using integrated data and AI. </a:t>
          </a:r>
          <a:br>
            <a:rPr lang="en-US" sz="1600" dirty="0"/>
          </a:br>
          <a:r>
            <a:rPr lang="en-US" sz="1600" b="1" dirty="0"/>
            <a:t>Prevent and Act: </a:t>
          </a:r>
          <a:r>
            <a:rPr lang="en-US" sz="1600" dirty="0"/>
            <a:t>Deliver AI-driven, context-aware recommendations and simulate intervention outcomes for timely response.</a:t>
          </a:r>
        </a:p>
      </dgm:t>
    </dgm:pt>
    <dgm:pt modelId="{71971B46-A597-40BA-824D-5E81269AB730}" type="parTrans" cxnId="{9D2D8741-958D-46D7-A7B6-D5F825240113}">
      <dgm:prSet/>
      <dgm:spPr/>
      <dgm:t>
        <a:bodyPr/>
        <a:lstStyle/>
        <a:p>
          <a:endParaRPr lang="en-US"/>
        </a:p>
      </dgm:t>
    </dgm:pt>
    <dgm:pt modelId="{811EDA7A-FE86-4A24-9D98-BBD053EF90F9}" type="sibTrans" cxnId="{9D2D8741-958D-46D7-A7B6-D5F825240113}">
      <dgm:prSet/>
      <dgm:spPr/>
      <dgm:t>
        <a:bodyPr/>
        <a:lstStyle/>
        <a:p>
          <a:endParaRPr lang="en-US"/>
        </a:p>
      </dgm:t>
    </dgm:pt>
    <dgm:pt modelId="{17211BBB-AF4C-491D-A2F5-9C2F287D264F}" type="pres">
      <dgm:prSet presAssocID="{AB34DB83-0B8F-49A1-AF82-A20F0947028C}" presName="root" presStyleCnt="0">
        <dgm:presLayoutVars>
          <dgm:dir/>
          <dgm:resizeHandles val="exact"/>
        </dgm:presLayoutVars>
      </dgm:prSet>
      <dgm:spPr/>
    </dgm:pt>
    <dgm:pt modelId="{E72F7C94-9AA3-4489-A2D9-F08EAF7FF1A6}" type="pres">
      <dgm:prSet presAssocID="{65FAE0B9-391E-4F5C-8990-EE693F2A0212}" presName="compNode" presStyleCnt="0"/>
      <dgm:spPr/>
    </dgm:pt>
    <dgm:pt modelId="{C237FD9C-6844-40A0-8387-959E36E2B57E}" type="pres">
      <dgm:prSet presAssocID="{65FAE0B9-391E-4F5C-8990-EE693F2A021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718F9976-CBCE-4361-9FF2-B54735A9E7E9}" type="pres">
      <dgm:prSet presAssocID="{65FAE0B9-391E-4F5C-8990-EE693F2A0212}" presName="spaceRect" presStyleCnt="0"/>
      <dgm:spPr/>
    </dgm:pt>
    <dgm:pt modelId="{6738788F-E309-41DD-8F3F-FC8BDE0366BC}" type="pres">
      <dgm:prSet presAssocID="{65FAE0B9-391E-4F5C-8990-EE693F2A0212}" presName="textRect" presStyleLbl="revTx" presStyleIdx="0" presStyleCnt="2" custLinFactNeighborX="1356" custLinFactNeighborY="7622">
        <dgm:presLayoutVars>
          <dgm:chMax val="1"/>
          <dgm:chPref val="1"/>
        </dgm:presLayoutVars>
      </dgm:prSet>
      <dgm:spPr/>
    </dgm:pt>
    <dgm:pt modelId="{648180C8-5DF3-48F0-B5E7-7DB033E37F1B}" type="pres">
      <dgm:prSet presAssocID="{245BE339-B180-4BF8-AF61-0A45A123296C}" presName="sibTrans" presStyleCnt="0"/>
      <dgm:spPr/>
    </dgm:pt>
    <dgm:pt modelId="{3322CB3A-B3F8-40DD-9732-783873191830}" type="pres">
      <dgm:prSet presAssocID="{C9DB241D-1C7D-40D8-AE74-4C5B57949578}" presName="compNode" presStyleCnt="0"/>
      <dgm:spPr/>
    </dgm:pt>
    <dgm:pt modelId="{C0AD4421-31F7-4FFD-91F8-8413DACE2438}" type="pres">
      <dgm:prSet presAssocID="{C9DB241D-1C7D-40D8-AE74-4C5B5794957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7E044804-538E-4167-B114-AF3B80B9F5BC}" type="pres">
      <dgm:prSet presAssocID="{C9DB241D-1C7D-40D8-AE74-4C5B57949578}" presName="spaceRect" presStyleCnt="0"/>
      <dgm:spPr/>
    </dgm:pt>
    <dgm:pt modelId="{4D09CB79-EDA1-4B13-BC53-920867A5A8A7}" type="pres">
      <dgm:prSet presAssocID="{C9DB241D-1C7D-40D8-AE74-4C5B57949578}" presName="textRect" presStyleLbl="revTx" presStyleIdx="1" presStyleCnt="2">
        <dgm:presLayoutVars>
          <dgm:chMax val="1"/>
          <dgm:chPref val="1"/>
        </dgm:presLayoutVars>
      </dgm:prSet>
      <dgm:spPr/>
    </dgm:pt>
  </dgm:ptLst>
  <dgm:cxnLst>
    <dgm:cxn modelId="{9295C407-11B2-4F0E-8C91-12B33C0ECAD3}" type="presOf" srcId="{AB34DB83-0B8F-49A1-AF82-A20F0947028C}" destId="{17211BBB-AF4C-491D-A2F5-9C2F287D264F}" srcOrd="0" destOrd="0" presId="urn:microsoft.com/office/officeart/2018/2/layout/IconLabelList"/>
    <dgm:cxn modelId="{9D2D8741-958D-46D7-A7B6-D5F825240113}" srcId="{AB34DB83-0B8F-49A1-AF82-A20F0947028C}" destId="{C9DB241D-1C7D-40D8-AE74-4C5B57949578}" srcOrd="1" destOrd="0" parTransId="{71971B46-A597-40BA-824D-5E81269AB730}" sibTransId="{811EDA7A-FE86-4A24-9D98-BBD053EF90F9}"/>
    <dgm:cxn modelId="{EFC66E84-E1D1-464A-B8BC-7BB092493FDF}" srcId="{AB34DB83-0B8F-49A1-AF82-A20F0947028C}" destId="{65FAE0B9-391E-4F5C-8990-EE693F2A0212}" srcOrd="0" destOrd="0" parTransId="{B2464FD7-1574-46CB-9CBB-969B206FFAFC}" sibTransId="{245BE339-B180-4BF8-AF61-0A45A123296C}"/>
    <dgm:cxn modelId="{B7424899-0EDE-4190-9E82-0C1B63D3C5DD}" type="presOf" srcId="{65FAE0B9-391E-4F5C-8990-EE693F2A0212}" destId="{6738788F-E309-41DD-8F3F-FC8BDE0366BC}" srcOrd="0" destOrd="0" presId="urn:microsoft.com/office/officeart/2018/2/layout/IconLabelList"/>
    <dgm:cxn modelId="{CBE654D3-D144-4AEB-953A-258202204177}" type="presOf" srcId="{C9DB241D-1C7D-40D8-AE74-4C5B57949578}" destId="{4D09CB79-EDA1-4B13-BC53-920867A5A8A7}" srcOrd="0" destOrd="0" presId="urn:microsoft.com/office/officeart/2018/2/layout/IconLabelList"/>
    <dgm:cxn modelId="{0BD37AF0-C02C-4F85-AE03-72225C638110}" type="presParOf" srcId="{17211BBB-AF4C-491D-A2F5-9C2F287D264F}" destId="{E72F7C94-9AA3-4489-A2D9-F08EAF7FF1A6}" srcOrd="0" destOrd="0" presId="urn:microsoft.com/office/officeart/2018/2/layout/IconLabelList"/>
    <dgm:cxn modelId="{A9E3042A-086C-473E-9938-5184FAF6A531}" type="presParOf" srcId="{E72F7C94-9AA3-4489-A2D9-F08EAF7FF1A6}" destId="{C237FD9C-6844-40A0-8387-959E36E2B57E}" srcOrd="0" destOrd="0" presId="urn:microsoft.com/office/officeart/2018/2/layout/IconLabelList"/>
    <dgm:cxn modelId="{2745A7A9-3CDB-40C6-B403-34CF7E6B7119}" type="presParOf" srcId="{E72F7C94-9AA3-4489-A2D9-F08EAF7FF1A6}" destId="{718F9976-CBCE-4361-9FF2-B54735A9E7E9}" srcOrd="1" destOrd="0" presId="urn:microsoft.com/office/officeart/2018/2/layout/IconLabelList"/>
    <dgm:cxn modelId="{C710DC09-DAE0-4FA5-8E1A-516C0A1DF49E}" type="presParOf" srcId="{E72F7C94-9AA3-4489-A2D9-F08EAF7FF1A6}" destId="{6738788F-E309-41DD-8F3F-FC8BDE0366BC}" srcOrd="2" destOrd="0" presId="urn:microsoft.com/office/officeart/2018/2/layout/IconLabelList"/>
    <dgm:cxn modelId="{78674527-BE27-40BC-B0CC-2973E98DB4C0}" type="presParOf" srcId="{17211BBB-AF4C-491D-A2F5-9C2F287D264F}" destId="{648180C8-5DF3-48F0-B5E7-7DB033E37F1B}" srcOrd="1" destOrd="0" presId="urn:microsoft.com/office/officeart/2018/2/layout/IconLabelList"/>
    <dgm:cxn modelId="{AF152D90-364E-4287-B60C-01623CAE82D0}" type="presParOf" srcId="{17211BBB-AF4C-491D-A2F5-9C2F287D264F}" destId="{3322CB3A-B3F8-40DD-9732-783873191830}" srcOrd="2" destOrd="0" presId="urn:microsoft.com/office/officeart/2018/2/layout/IconLabelList"/>
    <dgm:cxn modelId="{4AC8CE90-0349-4AD1-9903-E46B269452AF}" type="presParOf" srcId="{3322CB3A-B3F8-40DD-9732-783873191830}" destId="{C0AD4421-31F7-4FFD-91F8-8413DACE2438}" srcOrd="0" destOrd="0" presId="urn:microsoft.com/office/officeart/2018/2/layout/IconLabelList"/>
    <dgm:cxn modelId="{6715C2D8-B1AF-4E9F-B72A-03FA419CAF29}" type="presParOf" srcId="{3322CB3A-B3F8-40DD-9732-783873191830}" destId="{7E044804-538E-4167-B114-AF3B80B9F5BC}" srcOrd="1" destOrd="0" presId="urn:microsoft.com/office/officeart/2018/2/layout/IconLabelList"/>
    <dgm:cxn modelId="{E3031488-D266-47D4-B1C8-185A2BDAC1C5}" type="presParOf" srcId="{3322CB3A-B3F8-40DD-9732-783873191830}" destId="{4D09CB79-EDA1-4B13-BC53-920867A5A8A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34DB83-0B8F-49A1-AF82-A20F0947028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FAE0B9-391E-4F5C-8990-EE693F2A0212}">
      <dgm:prSet custT="1"/>
      <dgm:spPr/>
      <dgm:t>
        <a:bodyPr/>
        <a:lstStyle/>
        <a:p>
          <a:pPr>
            <a:lnSpc>
              <a:spcPct val="100000"/>
            </a:lnSpc>
          </a:pPr>
          <a:r>
            <a:rPr lang="en-US" sz="1600" dirty="0"/>
            <a:t>Building smart and </a:t>
          </a:r>
          <a:r>
            <a:rPr lang="en-US" sz="1600" b="1" dirty="0"/>
            <a:t>analytical dashboards</a:t>
          </a:r>
        </a:p>
        <a:p>
          <a:r>
            <a:rPr lang="en-US" sz="1600" dirty="0"/>
            <a:t>Developing </a:t>
          </a:r>
          <a:r>
            <a:rPr lang="en-US" sz="1600" b="1" dirty="0"/>
            <a:t>predictive models </a:t>
          </a:r>
          <a:r>
            <a:rPr lang="en-US" sz="1600" dirty="0"/>
            <a:t>to support decision-making</a:t>
          </a:r>
        </a:p>
        <a:p>
          <a:r>
            <a:rPr lang="en-US" sz="1600" dirty="0"/>
            <a:t>Utilizing artificial intelligence to </a:t>
          </a:r>
          <a:r>
            <a:rPr lang="en-US" sz="1600" b="1" dirty="0"/>
            <a:t>automate routine processes</a:t>
          </a:r>
        </a:p>
        <a:p>
          <a:r>
            <a:rPr lang="en-US" sz="1600" dirty="0"/>
            <a:t> Developing </a:t>
          </a:r>
          <a:r>
            <a:rPr lang="en-US" sz="1600" b="1" dirty="0"/>
            <a:t>interactive tools</a:t>
          </a:r>
          <a:r>
            <a:rPr lang="en-US" sz="1600" dirty="0"/>
            <a:t> such as chatbots</a:t>
          </a:r>
        </a:p>
      </dgm:t>
    </dgm:pt>
    <dgm:pt modelId="{B2464FD7-1574-46CB-9CBB-969B206FFAFC}" type="parTrans" cxnId="{EFC66E84-E1D1-464A-B8BC-7BB092493FDF}">
      <dgm:prSet/>
      <dgm:spPr/>
      <dgm:t>
        <a:bodyPr/>
        <a:lstStyle/>
        <a:p>
          <a:endParaRPr lang="en-US"/>
        </a:p>
      </dgm:t>
    </dgm:pt>
    <dgm:pt modelId="{245BE339-B180-4BF8-AF61-0A45A123296C}" type="sibTrans" cxnId="{EFC66E84-E1D1-464A-B8BC-7BB092493FDF}">
      <dgm:prSet/>
      <dgm:spPr/>
      <dgm:t>
        <a:bodyPr/>
        <a:lstStyle/>
        <a:p>
          <a:endParaRPr lang="en-US"/>
        </a:p>
      </dgm:t>
    </dgm:pt>
    <dgm:pt modelId="{C9DB241D-1C7D-40D8-AE74-4C5B57949578}">
      <dgm:prSet custT="1"/>
      <dgm:spPr/>
      <dgm:t>
        <a:bodyPr/>
        <a:lstStyle/>
        <a:p>
          <a:pPr>
            <a:lnSpc>
              <a:spcPct val="100000"/>
            </a:lnSpc>
          </a:pPr>
          <a:r>
            <a:rPr lang="en-US" sz="1600" dirty="0"/>
            <a:t>• </a:t>
          </a:r>
          <a:r>
            <a:rPr lang="en-US" sz="1400" b="1" dirty="0"/>
            <a:t>Health Crisis Management </a:t>
          </a:r>
          <a:r>
            <a:rPr lang="en-US" sz="1400" dirty="0"/>
            <a:t>Smart Dashboard</a:t>
          </a:r>
        </a:p>
        <a:p>
          <a:r>
            <a:rPr lang="en-US" sz="1400" dirty="0"/>
            <a:t>• Smart Predictive Model for Births, Deaths, and Morbidity</a:t>
          </a:r>
        </a:p>
        <a:p>
          <a:r>
            <a:rPr lang="en-US" sz="1400" dirty="0"/>
            <a:t>• "</a:t>
          </a:r>
          <a:r>
            <a:rPr lang="en-US" sz="1400" b="1" dirty="0"/>
            <a:t>Hayat" Organ Donation System: </a:t>
          </a:r>
          <a:r>
            <a:rPr lang="en-US" sz="1400" dirty="0"/>
            <a:t>AI-enhanced tracking to</a:t>
          </a:r>
        </a:p>
        <a:p>
          <a:r>
            <a:rPr lang="en-US" sz="1400" dirty="0"/>
            <a:t>improve transparency and save lives</a:t>
          </a:r>
        </a:p>
        <a:p>
          <a:r>
            <a:rPr lang="en-US" sz="1400" dirty="0"/>
            <a:t>• </a:t>
          </a:r>
          <a:r>
            <a:rPr lang="en-US" sz="1400" b="1" dirty="0"/>
            <a:t>Fraud Detection ("</a:t>
          </a:r>
          <a:r>
            <a:rPr lang="en-US" sz="1400" b="1" dirty="0" err="1"/>
            <a:t>Wafed</a:t>
          </a:r>
          <a:r>
            <a:rPr lang="en-US" sz="1400" b="1" dirty="0"/>
            <a:t>"): </a:t>
          </a:r>
          <a:r>
            <a:rPr lang="en-US" sz="1400" dirty="0"/>
            <a:t>AI solutions to identify forged</a:t>
          </a:r>
        </a:p>
        <a:p>
          <a:r>
            <a:rPr lang="en-US" sz="1400" dirty="0"/>
            <a:t>health certificates and ensure workforce integrity</a:t>
          </a:r>
        </a:p>
      </dgm:t>
    </dgm:pt>
    <dgm:pt modelId="{71971B46-A597-40BA-824D-5E81269AB730}" type="parTrans" cxnId="{9D2D8741-958D-46D7-A7B6-D5F825240113}">
      <dgm:prSet/>
      <dgm:spPr/>
      <dgm:t>
        <a:bodyPr/>
        <a:lstStyle/>
        <a:p>
          <a:endParaRPr lang="en-US"/>
        </a:p>
      </dgm:t>
    </dgm:pt>
    <dgm:pt modelId="{811EDA7A-FE86-4A24-9D98-BBD053EF90F9}" type="sibTrans" cxnId="{9D2D8741-958D-46D7-A7B6-D5F825240113}">
      <dgm:prSet/>
      <dgm:spPr/>
      <dgm:t>
        <a:bodyPr/>
        <a:lstStyle/>
        <a:p>
          <a:endParaRPr lang="en-US"/>
        </a:p>
      </dgm:t>
    </dgm:pt>
    <dgm:pt modelId="{17211BBB-AF4C-491D-A2F5-9C2F287D264F}" type="pres">
      <dgm:prSet presAssocID="{AB34DB83-0B8F-49A1-AF82-A20F0947028C}" presName="root" presStyleCnt="0">
        <dgm:presLayoutVars>
          <dgm:dir/>
          <dgm:resizeHandles val="exact"/>
        </dgm:presLayoutVars>
      </dgm:prSet>
      <dgm:spPr/>
    </dgm:pt>
    <dgm:pt modelId="{E72F7C94-9AA3-4489-A2D9-F08EAF7FF1A6}" type="pres">
      <dgm:prSet presAssocID="{65FAE0B9-391E-4F5C-8990-EE693F2A0212}" presName="compNode" presStyleCnt="0"/>
      <dgm:spPr/>
    </dgm:pt>
    <dgm:pt modelId="{C237FD9C-6844-40A0-8387-959E36E2B57E}" type="pres">
      <dgm:prSet presAssocID="{65FAE0B9-391E-4F5C-8990-EE693F2A021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718F9976-CBCE-4361-9FF2-B54735A9E7E9}" type="pres">
      <dgm:prSet presAssocID="{65FAE0B9-391E-4F5C-8990-EE693F2A0212}" presName="spaceRect" presStyleCnt="0"/>
      <dgm:spPr/>
    </dgm:pt>
    <dgm:pt modelId="{6738788F-E309-41DD-8F3F-FC8BDE0366BC}" type="pres">
      <dgm:prSet presAssocID="{65FAE0B9-391E-4F5C-8990-EE693F2A0212}" presName="textRect" presStyleLbl="revTx" presStyleIdx="0" presStyleCnt="2" custLinFactNeighborX="1356" custLinFactNeighborY="7622">
        <dgm:presLayoutVars>
          <dgm:chMax val="1"/>
          <dgm:chPref val="1"/>
        </dgm:presLayoutVars>
      </dgm:prSet>
      <dgm:spPr/>
    </dgm:pt>
    <dgm:pt modelId="{648180C8-5DF3-48F0-B5E7-7DB033E37F1B}" type="pres">
      <dgm:prSet presAssocID="{245BE339-B180-4BF8-AF61-0A45A123296C}" presName="sibTrans" presStyleCnt="0"/>
      <dgm:spPr/>
    </dgm:pt>
    <dgm:pt modelId="{3322CB3A-B3F8-40DD-9732-783873191830}" type="pres">
      <dgm:prSet presAssocID="{C9DB241D-1C7D-40D8-AE74-4C5B57949578}" presName="compNode" presStyleCnt="0"/>
      <dgm:spPr/>
    </dgm:pt>
    <dgm:pt modelId="{C0AD4421-31F7-4FFD-91F8-8413DACE2438}" type="pres">
      <dgm:prSet presAssocID="{C9DB241D-1C7D-40D8-AE74-4C5B5794957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7E044804-538E-4167-B114-AF3B80B9F5BC}" type="pres">
      <dgm:prSet presAssocID="{C9DB241D-1C7D-40D8-AE74-4C5B57949578}" presName="spaceRect" presStyleCnt="0"/>
      <dgm:spPr/>
    </dgm:pt>
    <dgm:pt modelId="{4D09CB79-EDA1-4B13-BC53-920867A5A8A7}" type="pres">
      <dgm:prSet presAssocID="{C9DB241D-1C7D-40D8-AE74-4C5B57949578}" presName="textRect" presStyleLbl="revTx" presStyleIdx="1" presStyleCnt="2" custScaleX="172473" custLinFactNeighborX="3369" custLinFactNeighborY="6933">
        <dgm:presLayoutVars>
          <dgm:chMax val="1"/>
          <dgm:chPref val="1"/>
        </dgm:presLayoutVars>
      </dgm:prSet>
      <dgm:spPr/>
    </dgm:pt>
  </dgm:ptLst>
  <dgm:cxnLst>
    <dgm:cxn modelId="{9295C407-11B2-4F0E-8C91-12B33C0ECAD3}" type="presOf" srcId="{AB34DB83-0B8F-49A1-AF82-A20F0947028C}" destId="{17211BBB-AF4C-491D-A2F5-9C2F287D264F}" srcOrd="0" destOrd="0" presId="urn:microsoft.com/office/officeart/2018/2/layout/IconLabelList"/>
    <dgm:cxn modelId="{9D2D8741-958D-46D7-A7B6-D5F825240113}" srcId="{AB34DB83-0B8F-49A1-AF82-A20F0947028C}" destId="{C9DB241D-1C7D-40D8-AE74-4C5B57949578}" srcOrd="1" destOrd="0" parTransId="{71971B46-A597-40BA-824D-5E81269AB730}" sibTransId="{811EDA7A-FE86-4A24-9D98-BBD053EF90F9}"/>
    <dgm:cxn modelId="{EFC66E84-E1D1-464A-B8BC-7BB092493FDF}" srcId="{AB34DB83-0B8F-49A1-AF82-A20F0947028C}" destId="{65FAE0B9-391E-4F5C-8990-EE693F2A0212}" srcOrd="0" destOrd="0" parTransId="{B2464FD7-1574-46CB-9CBB-969B206FFAFC}" sibTransId="{245BE339-B180-4BF8-AF61-0A45A123296C}"/>
    <dgm:cxn modelId="{B7424899-0EDE-4190-9E82-0C1B63D3C5DD}" type="presOf" srcId="{65FAE0B9-391E-4F5C-8990-EE693F2A0212}" destId="{6738788F-E309-41DD-8F3F-FC8BDE0366BC}" srcOrd="0" destOrd="0" presId="urn:microsoft.com/office/officeart/2018/2/layout/IconLabelList"/>
    <dgm:cxn modelId="{CBE654D3-D144-4AEB-953A-258202204177}" type="presOf" srcId="{C9DB241D-1C7D-40D8-AE74-4C5B57949578}" destId="{4D09CB79-EDA1-4B13-BC53-920867A5A8A7}" srcOrd="0" destOrd="0" presId="urn:microsoft.com/office/officeart/2018/2/layout/IconLabelList"/>
    <dgm:cxn modelId="{0BD37AF0-C02C-4F85-AE03-72225C638110}" type="presParOf" srcId="{17211BBB-AF4C-491D-A2F5-9C2F287D264F}" destId="{E72F7C94-9AA3-4489-A2D9-F08EAF7FF1A6}" srcOrd="0" destOrd="0" presId="urn:microsoft.com/office/officeart/2018/2/layout/IconLabelList"/>
    <dgm:cxn modelId="{A9E3042A-086C-473E-9938-5184FAF6A531}" type="presParOf" srcId="{E72F7C94-9AA3-4489-A2D9-F08EAF7FF1A6}" destId="{C237FD9C-6844-40A0-8387-959E36E2B57E}" srcOrd="0" destOrd="0" presId="urn:microsoft.com/office/officeart/2018/2/layout/IconLabelList"/>
    <dgm:cxn modelId="{2745A7A9-3CDB-40C6-B403-34CF7E6B7119}" type="presParOf" srcId="{E72F7C94-9AA3-4489-A2D9-F08EAF7FF1A6}" destId="{718F9976-CBCE-4361-9FF2-B54735A9E7E9}" srcOrd="1" destOrd="0" presId="urn:microsoft.com/office/officeart/2018/2/layout/IconLabelList"/>
    <dgm:cxn modelId="{C710DC09-DAE0-4FA5-8E1A-516C0A1DF49E}" type="presParOf" srcId="{E72F7C94-9AA3-4489-A2D9-F08EAF7FF1A6}" destId="{6738788F-E309-41DD-8F3F-FC8BDE0366BC}" srcOrd="2" destOrd="0" presId="urn:microsoft.com/office/officeart/2018/2/layout/IconLabelList"/>
    <dgm:cxn modelId="{78674527-BE27-40BC-B0CC-2973E98DB4C0}" type="presParOf" srcId="{17211BBB-AF4C-491D-A2F5-9C2F287D264F}" destId="{648180C8-5DF3-48F0-B5E7-7DB033E37F1B}" srcOrd="1" destOrd="0" presId="urn:microsoft.com/office/officeart/2018/2/layout/IconLabelList"/>
    <dgm:cxn modelId="{AF152D90-364E-4287-B60C-01623CAE82D0}" type="presParOf" srcId="{17211BBB-AF4C-491D-A2F5-9C2F287D264F}" destId="{3322CB3A-B3F8-40DD-9732-783873191830}" srcOrd="2" destOrd="0" presId="urn:microsoft.com/office/officeart/2018/2/layout/IconLabelList"/>
    <dgm:cxn modelId="{4AC8CE90-0349-4AD1-9903-E46B269452AF}" type="presParOf" srcId="{3322CB3A-B3F8-40DD-9732-783873191830}" destId="{C0AD4421-31F7-4FFD-91F8-8413DACE2438}" srcOrd="0" destOrd="0" presId="urn:microsoft.com/office/officeart/2018/2/layout/IconLabelList"/>
    <dgm:cxn modelId="{6715C2D8-B1AF-4E9F-B72A-03FA419CAF29}" type="presParOf" srcId="{3322CB3A-B3F8-40DD-9732-783873191830}" destId="{7E044804-538E-4167-B114-AF3B80B9F5BC}" srcOrd="1" destOrd="0" presId="urn:microsoft.com/office/officeart/2018/2/layout/IconLabelList"/>
    <dgm:cxn modelId="{E3031488-D266-47D4-B1C8-185A2BDAC1C5}" type="presParOf" srcId="{3322CB3A-B3F8-40DD-9732-783873191830}" destId="{4D09CB79-EDA1-4B13-BC53-920867A5A8A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FA7772-FB2B-4D67-B9B4-E08FBE4E923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94D8E9-97EA-4692-866F-01A09FC58433}">
      <dgm:prSet/>
      <dgm:spPr/>
      <dgm:t>
        <a:bodyPr/>
        <a:lstStyle/>
        <a:p>
          <a:pPr>
            <a:lnSpc>
              <a:spcPct val="100000"/>
            </a:lnSpc>
          </a:pPr>
          <a:r>
            <a:rPr lang="en-US"/>
            <a:t>Ownership of project</a:t>
          </a:r>
        </a:p>
      </dgm:t>
    </dgm:pt>
    <dgm:pt modelId="{2BD7ECCF-6876-487F-9BAB-1B1EC2A7A5E6}" type="parTrans" cxnId="{D9F0A539-7529-4A37-A6E9-37DBAFD66112}">
      <dgm:prSet/>
      <dgm:spPr/>
      <dgm:t>
        <a:bodyPr/>
        <a:lstStyle/>
        <a:p>
          <a:endParaRPr lang="en-US"/>
        </a:p>
      </dgm:t>
    </dgm:pt>
    <dgm:pt modelId="{45E7923B-FF3F-47DB-A5F7-174597F486D9}" type="sibTrans" cxnId="{D9F0A539-7529-4A37-A6E9-37DBAFD66112}">
      <dgm:prSet/>
      <dgm:spPr/>
      <dgm:t>
        <a:bodyPr/>
        <a:lstStyle/>
        <a:p>
          <a:endParaRPr lang="en-US"/>
        </a:p>
      </dgm:t>
    </dgm:pt>
    <dgm:pt modelId="{4FBB2B99-735F-4BF2-A3C8-3E027544F5F4}">
      <dgm:prSet/>
      <dgm:spPr/>
      <dgm:t>
        <a:bodyPr/>
        <a:lstStyle/>
        <a:p>
          <a:pPr>
            <a:lnSpc>
              <a:spcPct val="100000"/>
            </a:lnSpc>
          </a:pPr>
          <a:r>
            <a:rPr lang="en-US"/>
            <a:t>Partnership with existing facilities </a:t>
          </a:r>
        </a:p>
      </dgm:t>
    </dgm:pt>
    <dgm:pt modelId="{CD226554-8C54-403E-A41D-856C0B354338}" type="parTrans" cxnId="{2F312941-6648-4915-9859-E911ABABEBAB}">
      <dgm:prSet/>
      <dgm:spPr/>
      <dgm:t>
        <a:bodyPr/>
        <a:lstStyle/>
        <a:p>
          <a:endParaRPr lang="en-US"/>
        </a:p>
      </dgm:t>
    </dgm:pt>
    <dgm:pt modelId="{180E3369-3C02-4D31-987C-3B4667CA2BD7}" type="sibTrans" cxnId="{2F312941-6648-4915-9859-E911ABABEBAB}">
      <dgm:prSet/>
      <dgm:spPr/>
      <dgm:t>
        <a:bodyPr/>
        <a:lstStyle/>
        <a:p>
          <a:endParaRPr lang="en-US"/>
        </a:p>
      </dgm:t>
    </dgm:pt>
    <dgm:pt modelId="{C91FCAAC-2F0C-4605-9C20-A7B89CB338BE}">
      <dgm:prSet/>
      <dgm:spPr/>
      <dgm:t>
        <a:bodyPr/>
        <a:lstStyle/>
        <a:p>
          <a:pPr>
            <a:lnSpc>
              <a:spcPct val="100000"/>
            </a:lnSpc>
          </a:pPr>
          <a:r>
            <a:rPr lang="en-US"/>
            <a:t>Take over existing facilities </a:t>
          </a:r>
        </a:p>
      </dgm:t>
    </dgm:pt>
    <dgm:pt modelId="{FF5B98B6-5948-4E8F-81DF-E26381574ED2}" type="parTrans" cxnId="{1EC16E45-3833-4635-83A8-3E09F57987B2}">
      <dgm:prSet/>
      <dgm:spPr/>
      <dgm:t>
        <a:bodyPr/>
        <a:lstStyle/>
        <a:p>
          <a:endParaRPr lang="en-US"/>
        </a:p>
      </dgm:t>
    </dgm:pt>
    <dgm:pt modelId="{9B9363F1-FEA3-408A-8AAB-1B5DFE40EC01}" type="sibTrans" cxnId="{1EC16E45-3833-4635-83A8-3E09F57987B2}">
      <dgm:prSet/>
      <dgm:spPr/>
      <dgm:t>
        <a:bodyPr/>
        <a:lstStyle/>
        <a:p>
          <a:endParaRPr lang="en-US"/>
        </a:p>
      </dgm:t>
    </dgm:pt>
    <dgm:pt modelId="{7691CCF2-9E22-4669-97E1-9C07B83A6026}" type="pres">
      <dgm:prSet presAssocID="{F1FA7772-FB2B-4D67-B9B4-E08FBE4E9232}" presName="root" presStyleCnt="0">
        <dgm:presLayoutVars>
          <dgm:dir/>
          <dgm:resizeHandles val="exact"/>
        </dgm:presLayoutVars>
      </dgm:prSet>
      <dgm:spPr/>
    </dgm:pt>
    <dgm:pt modelId="{ACBC6360-0E98-4ED8-9893-B20D41D538A4}" type="pres">
      <dgm:prSet presAssocID="{8C94D8E9-97EA-4692-866F-01A09FC58433}" presName="compNode" presStyleCnt="0"/>
      <dgm:spPr/>
    </dgm:pt>
    <dgm:pt modelId="{FFE63EED-FF8E-45A9-8523-E09011B7589B}" type="pres">
      <dgm:prSet presAssocID="{8C94D8E9-97EA-4692-866F-01A09FC58433}" presName="bgRect" presStyleLbl="bgShp" presStyleIdx="0" presStyleCnt="3"/>
      <dgm:spPr/>
    </dgm:pt>
    <dgm:pt modelId="{56CCF4F2-E904-413B-92B5-448B728D74BD}" type="pres">
      <dgm:prSet presAssocID="{8C94D8E9-97EA-4692-866F-01A09FC584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 Team Project"/>
        </a:ext>
      </dgm:extLst>
    </dgm:pt>
    <dgm:pt modelId="{FC9C9343-E3B7-45C3-A68E-26DB7DD7CE02}" type="pres">
      <dgm:prSet presAssocID="{8C94D8E9-97EA-4692-866F-01A09FC58433}" presName="spaceRect" presStyleCnt="0"/>
      <dgm:spPr/>
    </dgm:pt>
    <dgm:pt modelId="{5B159432-CEFE-476A-A82D-18235F9A8BCB}" type="pres">
      <dgm:prSet presAssocID="{8C94D8E9-97EA-4692-866F-01A09FC58433}" presName="parTx" presStyleLbl="revTx" presStyleIdx="0" presStyleCnt="3">
        <dgm:presLayoutVars>
          <dgm:chMax val="0"/>
          <dgm:chPref val="0"/>
        </dgm:presLayoutVars>
      </dgm:prSet>
      <dgm:spPr/>
    </dgm:pt>
    <dgm:pt modelId="{0993C551-F90C-42BB-B57D-4864DB118DE3}" type="pres">
      <dgm:prSet presAssocID="{45E7923B-FF3F-47DB-A5F7-174597F486D9}" presName="sibTrans" presStyleCnt="0"/>
      <dgm:spPr/>
    </dgm:pt>
    <dgm:pt modelId="{B2DF74A6-8B14-4961-80BB-76E6F19B4124}" type="pres">
      <dgm:prSet presAssocID="{4FBB2B99-735F-4BF2-A3C8-3E027544F5F4}" presName="compNode" presStyleCnt="0"/>
      <dgm:spPr/>
    </dgm:pt>
    <dgm:pt modelId="{C7ED40D0-33FC-46F5-85A6-30FCDEEB2599}" type="pres">
      <dgm:prSet presAssocID="{4FBB2B99-735F-4BF2-A3C8-3E027544F5F4}" presName="bgRect" presStyleLbl="bgShp" presStyleIdx="1" presStyleCnt="3"/>
      <dgm:spPr/>
    </dgm:pt>
    <dgm:pt modelId="{039F310F-07E4-4413-9085-831FB0E87B38}" type="pres">
      <dgm:prSet presAssocID="{4FBB2B99-735F-4BF2-A3C8-3E027544F5F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M Customer Insights App"/>
        </a:ext>
      </dgm:extLst>
    </dgm:pt>
    <dgm:pt modelId="{2E489647-CC05-43B7-A598-87123D06BF7C}" type="pres">
      <dgm:prSet presAssocID="{4FBB2B99-735F-4BF2-A3C8-3E027544F5F4}" presName="spaceRect" presStyleCnt="0"/>
      <dgm:spPr/>
    </dgm:pt>
    <dgm:pt modelId="{3D1E77DC-4FB6-4ABB-A96B-911ED9206C8C}" type="pres">
      <dgm:prSet presAssocID="{4FBB2B99-735F-4BF2-A3C8-3E027544F5F4}" presName="parTx" presStyleLbl="revTx" presStyleIdx="1" presStyleCnt="3">
        <dgm:presLayoutVars>
          <dgm:chMax val="0"/>
          <dgm:chPref val="0"/>
        </dgm:presLayoutVars>
      </dgm:prSet>
      <dgm:spPr/>
    </dgm:pt>
    <dgm:pt modelId="{317D2402-8C6D-4675-A7C5-D308CC84A3B9}" type="pres">
      <dgm:prSet presAssocID="{180E3369-3C02-4D31-987C-3B4667CA2BD7}" presName="sibTrans" presStyleCnt="0"/>
      <dgm:spPr/>
    </dgm:pt>
    <dgm:pt modelId="{6764E7F8-5FB6-406F-842B-6069CD3B9E2B}" type="pres">
      <dgm:prSet presAssocID="{C91FCAAC-2F0C-4605-9C20-A7B89CB338BE}" presName="compNode" presStyleCnt="0"/>
      <dgm:spPr/>
    </dgm:pt>
    <dgm:pt modelId="{82340CFB-473C-4362-9ABF-18AB5D92A534}" type="pres">
      <dgm:prSet presAssocID="{C91FCAAC-2F0C-4605-9C20-A7B89CB338BE}" presName="bgRect" presStyleLbl="bgShp" presStyleIdx="2" presStyleCnt="3"/>
      <dgm:spPr/>
    </dgm:pt>
    <dgm:pt modelId="{49FF6425-EAB1-45DB-9A26-7C0415763233}" type="pres">
      <dgm:prSet presAssocID="{C91FCAAC-2F0C-4605-9C20-A7B89CB338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tel"/>
        </a:ext>
      </dgm:extLst>
    </dgm:pt>
    <dgm:pt modelId="{4E254560-EBC9-427B-84AD-338FAEBA7DA9}" type="pres">
      <dgm:prSet presAssocID="{C91FCAAC-2F0C-4605-9C20-A7B89CB338BE}" presName="spaceRect" presStyleCnt="0"/>
      <dgm:spPr/>
    </dgm:pt>
    <dgm:pt modelId="{2892EC5F-B96D-4628-B801-D68D52270EFD}" type="pres">
      <dgm:prSet presAssocID="{C91FCAAC-2F0C-4605-9C20-A7B89CB338BE}" presName="parTx" presStyleLbl="revTx" presStyleIdx="2" presStyleCnt="3">
        <dgm:presLayoutVars>
          <dgm:chMax val="0"/>
          <dgm:chPref val="0"/>
        </dgm:presLayoutVars>
      </dgm:prSet>
      <dgm:spPr/>
    </dgm:pt>
  </dgm:ptLst>
  <dgm:cxnLst>
    <dgm:cxn modelId="{3F6C7C16-C896-47C1-A7B2-00069017547B}" type="presOf" srcId="{F1FA7772-FB2B-4D67-B9B4-E08FBE4E9232}" destId="{7691CCF2-9E22-4669-97E1-9C07B83A6026}" srcOrd="0" destOrd="0" presId="urn:microsoft.com/office/officeart/2018/2/layout/IconVerticalSolidList"/>
    <dgm:cxn modelId="{D9F0A539-7529-4A37-A6E9-37DBAFD66112}" srcId="{F1FA7772-FB2B-4D67-B9B4-E08FBE4E9232}" destId="{8C94D8E9-97EA-4692-866F-01A09FC58433}" srcOrd="0" destOrd="0" parTransId="{2BD7ECCF-6876-487F-9BAB-1B1EC2A7A5E6}" sibTransId="{45E7923B-FF3F-47DB-A5F7-174597F486D9}"/>
    <dgm:cxn modelId="{2F312941-6648-4915-9859-E911ABABEBAB}" srcId="{F1FA7772-FB2B-4D67-B9B4-E08FBE4E9232}" destId="{4FBB2B99-735F-4BF2-A3C8-3E027544F5F4}" srcOrd="1" destOrd="0" parTransId="{CD226554-8C54-403E-A41D-856C0B354338}" sibTransId="{180E3369-3C02-4D31-987C-3B4667CA2BD7}"/>
    <dgm:cxn modelId="{1EC16E45-3833-4635-83A8-3E09F57987B2}" srcId="{F1FA7772-FB2B-4D67-B9B4-E08FBE4E9232}" destId="{C91FCAAC-2F0C-4605-9C20-A7B89CB338BE}" srcOrd="2" destOrd="0" parTransId="{FF5B98B6-5948-4E8F-81DF-E26381574ED2}" sibTransId="{9B9363F1-FEA3-408A-8AAB-1B5DFE40EC01}"/>
    <dgm:cxn modelId="{9C3F3B7D-3F50-46C5-AFD1-CC0BD66BB2EA}" type="presOf" srcId="{C91FCAAC-2F0C-4605-9C20-A7B89CB338BE}" destId="{2892EC5F-B96D-4628-B801-D68D52270EFD}" srcOrd="0" destOrd="0" presId="urn:microsoft.com/office/officeart/2018/2/layout/IconVerticalSolidList"/>
    <dgm:cxn modelId="{719D5797-4B5A-4544-B89D-8A5C76B266F5}" type="presOf" srcId="{4FBB2B99-735F-4BF2-A3C8-3E027544F5F4}" destId="{3D1E77DC-4FB6-4ABB-A96B-911ED9206C8C}" srcOrd="0" destOrd="0" presId="urn:microsoft.com/office/officeart/2018/2/layout/IconVerticalSolidList"/>
    <dgm:cxn modelId="{93FEECB1-AAD4-432F-8F7B-265A770ED701}" type="presOf" srcId="{8C94D8E9-97EA-4692-866F-01A09FC58433}" destId="{5B159432-CEFE-476A-A82D-18235F9A8BCB}" srcOrd="0" destOrd="0" presId="urn:microsoft.com/office/officeart/2018/2/layout/IconVerticalSolidList"/>
    <dgm:cxn modelId="{DE379F5B-C961-4F4F-8C39-316A33D6E839}" type="presParOf" srcId="{7691CCF2-9E22-4669-97E1-9C07B83A6026}" destId="{ACBC6360-0E98-4ED8-9893-B20D41D538A4}" srcOrd="0" destOrd="0" presId="urn:microsoft.com/office/officeart/2018/2/layout/IconVerticalSolidList"/>
    <dgm:cxn modelId="{2945B7EB-1D24-4CA1-8B01-B0E1AF21E5B5}" type="presParOf" srcId="{ACBC6360-0E98-4ED8-9893-B20D41D538A4}" destId="{FFE63EED-FF8E-45A9-8523-E09011B7589B}" srcOrd="0" destOrd="0" presId="urn:microsoft.com/office/officeart/2018/2/layout/IconVerticalSolidList"/>
    <dgm:cxn modelId="{07736D83-3DB3-4547-B20C-46AEAFB4256E}" type="presParOf" srcId="{ACBC6360-0E98-4ED8-9893-B20D41D538A4}" destId="{56CCF4F2-E904-413B-92B5-448B728D74BD}" srcOrd="1" destOrd="0" presId="urn:microsoft.com/office/officeart/2018/2/layout/IconVerticalSolidList"/>
    <dgm:cxn modelId="{3775E936-BD42-431A-9132-4861A87C170B}" type="presParOf" srcId="{ACBC6360-0E98-4ED8-9893-B20D41D538A4}" destId="{FC9C9343-E3B7-45C3-A68E-26DB7DD7CE02}" srcOrd="2" destOrd="0" presId="urn:microsoft.com/office/officeart/2018/2/layout/IconVerticalSolidList"/>
    <dgm:cxn modelId="{F19DD687-B036-4BE7-8B15-565B8AB15D3D}" type="presParOf" srcId="{ACBC6360-0E98-4ED8-9893-B20D41D538A4}" destId="{5B159432-CEFE-476A-A82D-18235F9A8BCB}" srcOrd="3" destOrd="0" presId="urn:microsoft.com/office/officeart/2018/2/layout/IconVerticalSolidList"/>
    <dgm:cxn modelId="{508A6571-6BF2-4E62-B5A9-F6EBC3118A7E}" type="presParOf" srcId="{7691CCF2-9E22-4669-97E1-9C07B83A6026}" destId="{0993C551-F90C-42BB-B57D-4864DB118DE3}" srcOrd="1" destOrd="0" presId="urn:microsoft.com/office/officeart/2018/2/layout/IconVerticalSolidList"/>
    <dgm:cxn modelId="{A3F577BA-0A49-4699-BBFF-87982EAACC80}" type="presParOf" srcId="{7691CCF2-9E22-4669-97E1-9C07B83A6026}" destId="{B2DF74A6-8B14-4961-80BB-76E6F19B4124}" srcOrd="2" destOrd="0" presId="urn:microsoft.com/office/officeart/2018/2/layout/IconVerticalSolidList"/>
    <dgm:cxn modelId="{6BF8F934-9285-4745-8BD1-18F1A15D6F2B}" type="presParOf" srcId="{B2DF74A6-8B14-4961-80BB-76E6F19B4124}" destId="{C7ED40D0-33FC-46F5-85A6-30FCDEEB2599}" srcOrd="0" destOrd="0" presId="urn:microsoft.com/office/officeart/2018/2/layout/IconVerticalSolidList"/>
    <dgm:cxn modelId="{E59B8A38-512C-482B-AB58-DB362C6D418C}" type="presParOf" srcId="{B2DF74A6-8B14-4961-80BB-76E6F19B4124}" destId="{039F310F-07E4-4413-9085-831FB0E87B38}" srcOrd="1" destOrd="0" presId="urn:microsoft.com/office/officeart/2018/2/layout/IconVerticalSolidList"/>
    <dgm:cxn modelId="{AE745B42-4F88-43D5-8B12-B5016EA7A6C2}" type="presParOf" srcId="{B2DF74A6-8B14-4961-80BB-76E6F19B4124}" destId="{2E489647-CC05-43B7-A598-87123D06BF7C}" srcOrd="2" destOrd="0" presId="urn:microsoft.com/office/officeart/2018/2/layout/IconVerticalSolidList"/>
    <dgm:cxn modelId="{68086847-5BC3-4A85-91A3-6D0BC563D279}" type="presParOf" srcId="{B2DF74A6-8B14-4961-80BB-76E6F19B4124}" destId="{3D1E77DC-4FB6-4ABB-A96B-911ED9206C8C}" srcOrd="3" destOrd="0" presId="urn:microsoft.com/office/officeart/2018/2/layout/IconVerticalSolidList"/>
    <dgm:cxn modelId="{75117C25-8DD0-446F-BA5A-89FD0DE6BDC1}" type="presParOf" srcId="{7691CCF2-9E22-4669-97E1-9C07B83A6026}" destId="{317D2402-8C6D-4675-A7C5-D308CC84A3B9}" srcOrd="3" destOrd="0" presId="urn:microsoft.com/office/officeart/2018/2/layout/IconVerticalSolidList"/>
    <dgm:cxn modelId="{E4BD3EB3-5400-486D-95E3-4E845B55542F}" type="presParOf" srcId="{7691CCF2-9E22-4669-97E1-9C07B83A6026}" destId="{6764E7F8-5FB6-406F-842B-6069CD3B9E2B}" srcOrd="4" destOrd="0" presId="urn:microsoft.com/office/officeart/2018/2/layout/IconVerticalSolidList"/>
    <dgm:cxn modelId="{5137AD87-F586-42D1-8D1A-77DDD05091E1}" type="presParOf" srcId="{6764E7F8-5FB6-406F-842B-6069CD3B9E2B}" destId="{82340CFB-473C-4362-9ABF-18AB5D92A534}" srcOrd="0" destOrd="0" presId="urn:microsoft.com/office/officeart/2018/2/layout/IconVerticalSolidList"/>
    <dgm:cxn modelId="{9159AB0C-C284-4E61-9ED6-302511420549}" type="presParOf" srcId="{6764E7F8-5FB6-406F-842B-6069CD3B9E2B}" destId="{49FF6425-EAB1-45DB-9A26-7C0415763233}" srcOrd="1" destOrd="0" presId="urn:microsoft.com/office/officeart/2018/2/layout/IconVerticalSolidList"/>
    <dgm:cxn modelId="{470A8636-42DD-4BA5-A2C9-A87003864805}" type="presParOf" srcId="{6764E7F8-5FB6-406F-842B-6069CD3B9E2B}" destId="{4E254560-EBC9-427B-84AD-338FAEBA7DA9}" srcOrd="2" destOrd="0" presId="urn:microsoft.com/office/officeart/2018/2/layout/IconVerticalSolidList"/>
    <dgm:cxn modelId="{BFC5627D-FB37-4FDD-8EBB-5C32EC312256}" type="presParOf" srcId="{6764E7F8-5FB6-406F-842B-6069CD3B9E2B}" destId="{2892EC5F-B96D-4628-B801-D68D52270E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FB0DCD-FDB2-4976-83BF-47B42C07F48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A6D3E37-A18C-4A4B-BABC-4D55C70FF8F4}">
      <dgm:prSet/>
      <dgm:spPr/>
      <dgm:t>
        <a:bodyPr/>
        <a:lstStyle/>
        <a:p>
          <a:pPr>
            <a:lnSpc>
              <a:spcPct val="100000"/>
            </a:lnSpc>
          </a:pPr>
          <a:r>
            <a:rPr lang="en-US"/>
            <a:t>Proactive to Predictive Care</a:t>
          </a:r>
        </a:p>
      </dgm:t>
    </dgm:pt>
    <dgm:pt modelId="{B18BA290-C407-4E8E-8548-2488D7DBA509}" type="parTrans" cxnId="{88C2AA8A-0177-495C-845B-A5195E41B3DC}">
      <dgm:prSet/>
      <dgm:spPr/>
      <dgm:t>
        <a:bodyPr/>
        <a:lstStyle/>
        <a:p>
          <a:endParaRPr lang="en-US"/>
        </a:p>
      </dgm:t>
    </dgm:pt>
    <dgm:pt modelId="{74D89266-69AF-4A09-A8B4-D441418C196D}" type="sibTrans" cxnId="{88C2AA8A-0177-495C-845B-A5195E41B3DC}">
      <dgm:prSet/>
      <dgm:spPr/>
      <dgm:t>
        <a:bodyPr/>
        <a:lstStyle/>
        <a:p>
          <a:endParaRPr lang="en-US"/>
        </a:p>
      </dgm:t>
    </dgm:pt>
    <dgm:pt modelId="{ACBB64BE-ACD2-4E4A-A8B5-D86CFFEBEFA0}">
      <dgm:prSet/>
      <dgm:spPr/>
      <dgm:t>
        <a:bodyPr/>
        <a:lstStyle/>
        <a:p>
          <a:pPr>
            <a:lnSpc>
              <a:spcPct val="100000"/>
            </a:lnSpc>
          </a:pPr>
          <a:r>
            <a:rPr lang="en-US"/>
            <a:t>Tools that enhances rather than replaces physicians</a:t>
          </a:r>
        </a:p>
      </dgm:t>
    </dgm:pt>
    <dgm:pt modelId="{35BD6835-205E-42D7-8FBC-EFC8E74606C5}" type="parTrans" cxnId="{CBFA5660-FA44-4E74-BBDC-149843C1F8E3}">
      <dgm:prSet/>
      <dgm:spPr/>
      <dgm:t>
        <a:bodyPr/>
        <a:lstStyle/>
        <a:p>
          <a:endParaRPr lang="en-US"/>
        </a:p>
      </dgm:t>
    </dgm:pt>
    <dgm:pt modelId="{A5195656-78DD-4371-98B7-64809DD4025D}" type="sibTrans" cxnId="{CBFA5660-FA44-4E74-BBDC-149843C1F8E3}">
      <dgm:prSet/>
      <dgm:spPr/>
      <dgm:t>
        <a:bodyPr/>
        <a:lstStyle/>
        <a:p>
          <a:endParaRPr lang="en-US"/>
        </a:p>
      </dgm:t>
    </dgm:pt>
    <dgm:pt modelId="{1FA75947-FFE6-43B5-AD57-0AFEAD735BD8}">
      <dgm:prSet/>
      <dgm:spPr/>
      <dgm:t>
        <a:bodyPr/>
        <a:lstStyle/>
        <a:p>
          <a:pPr>
            <a:lnSpc>
              <a:spcPct val="100000"/>
            </a:lnSpc>
          </a:pPr>
          <a:r>
            <a:rPr lang="en-US"/>
            <a:t>Precision medicine and hyper personalized treatments using genomics. </a:t>
          </a:r>
        </a:p>
      </dgm:t>
    </dgm:pt>
    <dgm:pt modelId="{FA06B33C-EE90-41C5-A2E3-5813FF02605A}" type="parTrans" cxnId="{CB0E2B18-BD0B-459A-9FF2-7FB12A14C642}">
      <dgm:prSet/>
      <dgm:spPr/>
      <dgm:t>
        <a:bodyPr/>
        <a:lstStyle/>
        <a:p>
          <a:endParaRPr lang="en-US"/>
        </a:p>
      </dgm:t>
    </dgm:pt>
    <dgm:pt modelId="{D91B8312-F618-4138-8812-D6015CD5A65A}" type="sibTrans" cxnId="{CB0E2B18-BD0B-459A-9FF2-7FB12A14C642}">
      <dgm:prSet/>
      <dgm:spPr/>
      <dgm:t>
        <a:bodyPr/>
        <a:lstStyle/>
        <a:p>
          <a:endParaRPr lang="en-US"/>
        </a:p>
      </dgm:t>
    </dgm:pt>
    <dgm:pt modelId="{17865A83-4122-4D45-9068-B5313BE908F3}" type="pres">
      <dgm:prSet presAssocID="{7DFB0DCD-FDB2-4976-83BF-47B42C07F48A}" presName="root" presStyleCnt="0">
        <dgm:presLayoutVars>
          <dgm:dir/>
          <dgm:resizeHandles val="exact"/>
        </dgm:presLayoutVars>
      </dgm:prSet>
      <dgm:spPr/>
    </dgm:pt>
    <dgm:pt modelId="{1FC391C6-9219-4051-96CA-567FE7EB608B}" type="pres">
      <dgm:prSet presAssocID="{4A6D3E37-A18C-4A4B-BABC-4D55C70FF8F4}" presName="compNode" presStyleCnt="0"/>
      <dgm:spPr/>
    </dgm:pt>
    <dgm:pt modelId="{E03BDD7C-BCD7-458E-A20D-1D73692354ED}" type="pres">
      <dgm:prSet presAssocID="{4A6D3E37-A18C-4A4B-BABC-4D55C70FF8F4}" presName="bgRect" presStyleLbl="bgShp" presStyleIdx="0" presStyleCnt="3"/>
      <dgm:spPr/>
    </dgm:pt>
    <dgm:pt modelId="{A08FE683-CF1B-4C48-87FC-793EF15B924F}" type="pres">
      <dgm:prSet presAssocID="{4A6D3E37-A18C-4A4B-BABC-4D55C70FF8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72AD9A2F-AEC4-410E-82A6-D63D74470E42}" type="pres">
      <dgm:prSet presAssocID="{4A6D3E37-A18C-4A4B-BABC-4D55C70FF8F4}" presName="spaceRect" presStyleCnt="0"/>
      <dgm:spPr/>
    </dgm:pt>
    <dgm:pt modelId="{58403DB5-1526-4B3A-A2F8-D5A89BFE08F2}" type="pres">
      <dgm:prSet presAssocID="{4A6D3E37-A18C-4A4B-BABC-4D55C70FF8F4}" presName="parTx" presStyleLbl="revTx" presStyleIdx="0" presStyleCnt="3">
        <dgm:presLayoutVars>
          <dgm:chMax val="0"/>
          <dgm:chPref val="0"/>
        </dgm:presLayoutVars>
      </dgm:prSet>
      <dgm:spPr/>
    </dgm:pt>
    <dgm:pt modelId="{C5FE62FE-6BFB-4956-8239-5352AB4A28D2}" type="pres">
      <dgm:prSet presAssocID="{74D89266-69AF-4A09-A8B4-D441418C196D}" presName="sibTrans" presStyleCnt="0"/>
      <dgm:spPr/>
    </dgm:pt>
    <dgm:pt modelId="{7D87929E-717A-4DA5-823C-2959AC5F2E3D}" type="pres">
      <dgm:prSet presAssocID="{ACBB64BE-ACD2-4E4A-A8B5-D86CFFEBEFA0}" presName="compNode" presStyleCnt="0"/>
      <dgm:spPr/>
    </dgm:pt>
    <dgm:pt modelId="{343D622D-3F49-43A0-95F9-FB4B62ABBD20}" type="pres">
      <dgm:prSet presAssocID="{ACBB64BE-ACD2-4E4A-A8B5-D86CFFEBEFA0}" presName="bgRect" presStyleLbl="bgShp" presStyleIdx="1" presStyleCnt="3"/>
      <dgm:spPr/>
    </dgm:pt>
    <dgm:pt modelId="{93DD91F9-FE48-4463-82E2-98212FD87EC3}" type="pres">
      <dgm:prSet presAssocID="{ACBB64BE-ACD2-4E4A-A8B5-D86CFFEBEFA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BCC45E9E-2418-4725-A926-B866E170B8B2}" type="pres">
      <dgm:prSet presAssocID="{ACBB64BE-ACD2-4E4A-A8B5-D86CFFEBEFA0}" presName="spaceRect" presStyleCnt="0"/>
      <dgm:spPr/>
    </dgm:pt>
    <dgm:pt modelId="{F7437289-83C6-483D-AD41-C54AB806E722}" type="pres">
      <dgm:prSet presAssocID="{ACBB64BE-ACD2-4E4A-A8B5-D86CFFEBEFA0}" presName="parTx" presStyleLbl="revTx" presStyleIdx="1" presStyleCnt="3">
        <dgm:presLayoutVars>
          <dgm:chMax val="0"/>
          <dgm:chPref val="0"/>
        </dgm:presLayoutVars>
      </dgm:prSet>
      <dgm:spPr/>
    </dgm:pt>
    <dgm:pt modelId="{54289276-B0E3-4BC9-8249-5FC66C5F1DEE}" type="pres">
      <dgm:prSet presAssocID="{A5195656-78DD-4371-98B7-64809DD4025D}" presName="sibTrans" presStyleCnt="0"/>
      <dgm:spPr/>
    </dgm:pt>
    <dgm:pt modelId="{67BCD6D4-8C5B-4488-9142-AE3363398BDD}" type="pres">
      <dgm:prSet presAssocID="{1FA75947-FFE6-43B5-AD57-0AFEAD735BD8}" presName="compNode" presStyleCnt="0"/>
      <dgm:spPr/>
    </dgm:pt>
    <dgm:pt modelId="{442ADF30-AF5F-4B9A-BDCE-9163DEE1A9D7}" type="pres">
      <dgm:prSet presAssocID="{1FA75947-FFE6-43B5-AD57-0AFEAD735BD8}" presName="bgRect" presStyleLbl="bgShp" presStyleIdx="2" presStyleCnt="3"/>
      <dgm:spPr/>
    </dgm:pt>
    <dgm:pt modelId="{F5430AA2-6E86-45CB-A28C-AD166ED29F9D}" type="pres">
      <dgm:prSet presAssocID="{1FA75947-FFE6-43B5-AD57-0AFEAD735B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NA"/>
        </a:ext>
      </dgm:extLst>
    </dgm:pt>
    <dgm:pt modelId="{35E01DC2-B4E3-4D59-9627-19DA3BA66CDE}" type="pres">
      <dgm:prSet presAssocID="{1FA75947-FFE6-43B5-AD57-0AFEAD735BD8}" presName="spaceRect" presStyleCnt="0"/>
      <dgm:spPr/>
    </dgm:pt>
    <dgm:pt modelId="{BCD09E5D-2C0B-479F-AD8B-43ED137BC6E3}" type="pres">
      <dgm:prSet presAssocID="{1FA75947-FFE6-43B5-AD57-0AFEAD735BD8}" presName="parTx" presStyleLbl="revTx" presStyleIdx="2" presStyleCnt="3">
        <dgm:presLayoutVars>
          <dgm:chMax val="0"/>
          <dgm:chPref val="0"/>
        </dgm:presLayoutVars>
      </dgm:prSet>
      <dgm:spPr/>
    </dgm:pt>
  </dgm:ptLst>
  <dgm:cxnLst>
    <dgm:cxn modelId="{CB0E2B18-BD0B-459A-9FF2-7FB12A14C642}" srcId="{7DFB0DCD-FDB2-4976-83BF-47B42C07F48A}" destId="{1FA75947-FFE6-43B5-AD57-0AFEAD735BD8}" srcOrd="2" destOrd="0" parTransId="{FA06B33C-EE90-41C5-A2E3-5813FF02605A}" sibTransId="{D91B8312-F618-4138-8812-D6015CD5A65A}"/>
    <dgm:cxn modelId="{6ECE1734-4800-4869-A989-0606258A64DE}" type="presOf" srcId="{ACBB64BE-ACD2-4E4A-A8B5-D86CFFEBEFA0}" destId="{F7437289-83C6-483D-AD41-C54AB806E722}" srcOrd="0" destOrd="0" presId="urn:microsoft.com/office/officeart/2018/2/layout/IconVerticalSolidList"/>
    <dgm:cxn modelId="{CBFA5660-FA44-4E74-BBDC-149843C1F8E3}" srcId="{7DFB0DCD-FDB2-4976-83BF-47B42C07F48A}" destId="{ACBB64BE-ACD2-4E4A-A8B5-D86CFFEBEFA0}" srcOrd="1" destOrd="0" parTransId="{35BD6835-205E-42D7-8FBC-EFC8E74606C5}" sibTransId="{A5195656-78DD-4371-98B7-64809DD4025D}"/>
    <dgm:cxn modelId="{7A0B756E-1178-453D-8CBE-038A62D1A62D}" type="presOf" srcId="{4A6D3E37-A18C-4A4B-BABC-4D55C70FF8F4}" destId="{58403DB5-1526-4B3A-A2F8-D5A89BFE08F2}" srcOrd="0" destOrd="0" presId="urn:microsoft.com/office/officeart/2018/2/layout/IconVerticalSolidList"/>
    <dgm:cxn modelId="{88C2AA8A-0177-495C-845B-A5195E41B3DC}" srcId="{7DFB0DCD-FDB2-4976-83BF-47B42C07F48A}" destId="{4A6D3E37-A18C-4A4B-BABC-4D55C70FF8F4}" srcOrd="0" destOrd="0" parTransId="{B18BA290-C407-4E8E-8548-2488D7DBA509}" sibTransId="{74D89266-69AF-4A09-A8B4-D441418C196D}"/>
    <dgm:cxn modelId="{B420FBA7-0B45-4881-8093-74096C7EE34B}" type="presOf" srcId="{1FA75947-FFE6-43B5-AD57-0AFEAD735BD8}" destId="{BCD09E5D-2C0B-479F-AD8B-43ED137BC6E3}" srcOrd="0" destOrd="0" presId="urn:microsoft.com/office/officeart/2018/2/layout/IconVerticalSolidList"/>
    <dgm:cxn modelId="{03F0B5DF-32A4-443D-8862-77317C5D8CB2}" type="presOf" srcId="{7DFB0DCD-FDB2-4976-83BF-47B42C07F48A}" destId="{17865A83-4122-4D45-9068-B5313BE908F3}" srcOrd="0" destOrd="0" presId="urn:microsoft.com/office/officeart/2018/2/layout/IconVerticalSolidList"/>
    <dgm:cxn modelId="{B985C669-B4E2-4AC5-A6EE-7AD34CF7A16D}" type="presParOf" srcId="{17865A83-4122-4D45-9068-B5313BE908F3}" destId="{1FC391C6-9219-4051-96CA-567FE7EB608B}" srcOrd="0" destOrd="0" presId="urn:microsoft.com/office/officeart/2018/2/layout/IconVerticalSolidList"/>
    <dgm:cxn modelId="{CCBBAA3B-62EF-456D-A2E2-F2FBA2B51576}" type="presParOf" srcId="{1FC391C6-9219-4051-96CA-567FE7EB608B}" destId="{E03BDD7C-BCD7-458E-A20D-1D73692354ED}" srcOrd="0" destOrd="0" presId="urn:microsoft.com/office/officeart/2018/2/layout/IconVerticalSolidList"/>
    <dgm:cxn modelId="{9EA998D4-E457-4295-94F1-3D246958B06F}" type="presParOf" srcId="{1FC391C6-9219-4051-96CA-567FE7EB608B}" destId="{A08FE683-CF1B-4C48-87FC-793EF15B924F}" srcOrd="1" destOrd="0" presId="urn:microsoft.com/office/officeart/2018/2/layout/IconVerticalSolidList"/>
    <dgm:cxn modelId="{2F3BA83E-1DB1-4E94-8D32-FF2E9E5ADBF9}" type="presParOf" srcId="{1FC391C6-9219-4051-96CA-567FE7EB608B}" destId="{72AD9A2F-AEC4-410E-82A6-D63D74470E42}" srcOrd="2" destOrd="0" presId="urn:microsoft.com/office/officeart/2018/2/layout/IconVerticalSolidList"/>
    <dgm:cxn modelId="{07DEE43C-22E0-4697-BC23-0096546B4216}" type="presParOf" srcId="{1FC391C6-9219-4051-96CA-567FE7EB608B}" destId="{58403DB5-1526-4B3A-A2F8-D5A89BFE08F2}" srcOrd="3" destOrd="0" presId="urn:microsoft.com/office/officeart/2018/2/layout/IconVerticalSolidList"/>
    <dgm:cxn modelId="{05C33DAD-85EC-42E1-8C9E-B27EEB42E0ED}" type="presParOf" srcId="{17865A83-4122-4D45-9068-B5313BE908F3}" destId="{C5FE62FE-6BFB-4956-8239-5352AB4A28D2}" srcOrd="1" destOrd="0" presId="urn:microsoft.com/office/officeart/2018/2/layout/IconVerticalSolidList"/>
    <dgm:cxn modelId="{7ABD94C8-59C6-42C9-8343-907C5C65DEBF}" type="presParOf" srcId="{17865A83-4122-4D45-9068-B5313BE908F3}" destId="{7D87929E-717A-4DA5-823C-2959AC5F2E3D}" srcOrd="2" destOrd="0" presId="urn:microsoft.com/office/officeart/2018/2/layout/IconVerticalSolidList"/>
    <dgm:cxn modelId="{A9986DE8-15C9-401C-B884-9C7CF0DF3AE3}" type="presParOf" srcId="{7D87929E-717A-4DA5-823C-2959AC5F2E3D}" destId="{343D622D-3F49-43A0-95F9-FB4B62ABBD20}" srcOrd="0" destOrd="0" presId="urn:microsoft.com/office/officeart/2018/2/layout/IconVerticalSolidList"/>
    <dgm:cxn modelId="{7778BD9A-6659-4343-9F1D-32545F35A762}" type="presParOf" srcId="{7D87929E-717A-4DA5-823C-2959AC5F2E3D}" destId="{93DD91F9-FE48-4463-82E2-98212FD87EC3}" srcOrd="1" destOrd="0" presId="urn:microsoft.com/office/officeart/2018/2/layout/IconVerticalSolidList"/>
    <dgm:cxn modelId="{EDC87E2D-EA72-452B-BBD6-1BE24B5C0CBC}" type="presParOf" srcId="{7D87929E-717A-4DA5-823C-2959AC5F2E3D}" destId="{BCC45E9E-2418-4725-A926-B866E170B8B2}" srcOrd="2" destOrd="0" presId="urn:microsoft.com/office/officeart/2018/2/layout/IconVerticalSolidList"/>
    <dgm:cxn modelId="{B9206184-F92F-49D2-BAEB-72B96C7D98FF}" type="presParOf" srcId="{7D87929E-717A-4DA5-823C-2959AC5F2E3D}" destId="{F7437289-83C6-483D-AD41-C54AB806E722}" srcOrd="3" destOrd="0" presId="urn:microsoft.com/office/officeart/2018/2/layout/IconVerticalSolidList"/>
    <dgm:cxn modelId="{6B4E45A6-3F61-4075-97E6-4C2D8F8A6AF4}" type="presParOf" srcId="{17865A83-4122-4D45-9068-B5313BE908F3}" destId="{54289276-B0E3-4BC9-8249-5FC66C5F1DEE}" srcOrd="3" destOrd="0" presId="urn:microsoft.com/office/officeart/2018/2/layout/IconVerticalSolidList"/>
    <dgm:cxn modelId="{6AFF745E-1C08-4FD8-BD1E-3F7C5BC7D418}" type="presParOf" srcId="{17865A83-4122-4D45-9068-B5313BE908F3}" destId="{67BCD6D4-8C5B-4488-9142-AE3363398BDD}" srcOrd="4" destOrd="0" presId="urn:microsoft.com/office/officeart/2018/2/layout/IconVerticalSolidList"/>
    <dgm:cxn modelId="{94FEDAE5-A85F-4EA8-80CC-DF62BCB80081}" type="presParOf" srcId="{67BCD6D4-8C5B-4488-9142-AE3363398BDD}" destId="{442ADF30-AF5F-4B9A-BDCE-9163DEE1A9D7}" srcOrd="0" destOrd="0" presId="urn:microsoft.com/office/officeart/2018/2/layout/IconVerticalSolidList"/>
    <dgm:cxn modelId="{5F6FDE9F-60DA-4BC5-9A13-4CA62B5391DA}" type="presParOf" srcId="{67BCD6D4-8C5B-4488-9142-AE3363398BDD}" destId="{F5430AA2-6E86-45CB-A28C-AD166ED29F9D}" srcOrd="1" destOrd="0" presId="urn:microsoft.com/office/officeart/2018/2/layout/IconVerticalSolidList"/>
    <dgm:cxn modelId="{4B58B531-C260-4DB0-B3CA-0BA19D665499}" type="presParOf" srcId="{67BCD6D4-8C5B-4488-9142-AE3363398BDD}" destId="{35E01DC2-B4E3-4D59-9627-19DA3BA66CDE}" srcOrd="2" destOrd="0" presId="urn:microsoft.com/office/officeart/2018/2/layout/IconVerticalSolidList"/>
    <dgm:cxn modelId="{DA64C51E-D947-4892-AB2F-228C1E3233D5}" type="presParOf" srcId="{67BCD6D4-8C5B-4488-9142-AE3363398BDD}" destId="{BCD09E5D-2C0B-479F-AD8B-43ED137BC6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01A4A-3C0B-40F8-8050-0C95AAE7BBC6}">
      <dsp:nvSpPr>
        <dsp:cNvPr id="0" name=""/>
        <dsp:cNvSpPr/>
      </dsp:nvSpPr>
      <dsp:spPr>
        <a:xfrm>
          <a:off x="0" y="2712"/>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48F6C-B7CC-4B30-A0F8-CD2F6B6AD85B}">
      <dsp:nvSpPr>
        <dsp:cNvPr id="0" name=""/>
        <dsp:cNvSpPr/>
      </dsp:nvSpPr>
      <dsp:spPr>
        <a:xfrm>
          <a:off x="349589" y="262737"/>
          <a:ext cx="635617" cy="635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915916-2D92-4B1D-AD31-39C0BA390837}">
      <dsp:nvSpPr>
        <dsp:cNvPr id="0" name=""/>
        <dsp:cNvSpPr/>
      </dsp:nvSpPr>
      <dsp:spPr>
        <a:xfrm>
          <a:off x="1334797" y="2712"/>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Healthcare Infrastructure</a:t>
          </a:r>
        </a:p>
      </dsp:txBody>
      <dsp:txXfrm>
        <a:off x="1334797" y="2712"/>
        <a:ext cx="8033100" cy="1155668"/>
      </dsp:txXfrm>
    </dsp:sp>
    <dsp:sp modelId="{C52CC35A-AD43-4D36-AE03-47DC086AD6AD}">
      <dsp:nvSpPr>
        <dsp:cNvPr id="0" name=""/>
        <dsp:cNvSpPr/>
      </dsp:nvSpPr>
      <dsp:spPr>
        <a:xfrm>
          <a:off x="0" y="1447297"/>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F523ED-5991-4061-A2E6-A1D57C3766D3}">
      <dsp:nvSpPr>
        <dsp:cNvPr id="0" name=""/>
        <dsp:cNvSpPr/>
      </dsp:nvSpPr>
      <dsp:spPr>
        <a:xfrm>
          <a:off x="349589" y="1707323"/>
          <a:ext cx="635617" cy="635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C248D-237E-49F4-A931-3D81A492525E}">
      <dsp:nvSpPr>
        <dsp:cNvPr id="0" name=""/>
        <dsp:cNvSpPr/>
      </dsp:nvSpPr>
      <dsp:spPr>
        <a:xfrm>
          <a:off x="1334797" y="1447297"/>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Healthcare Expenditure</a:t>
          </a:r>
        </a:p>
      </dsp:txBody>
      <dsp:txXfrm>
        <a:off x="1334797" y="1447297"/>
        <a:ext cx="8033100" cy="1155668"/>
      </dsp:txXfrm>
    </dsp:sp>
    <dsp:sp modelId="{5A62CE76-60E1-45AE-AF5E-59F01C71E0E8}">
      <dsp:nvSpPr>
        <dsp:cNvPr id="0" name=""/>
        <dsp:cNvSpPr/>
      </dsp:nvSpPr>
      <dsp:spPr>
        <a:xfrm>
          <a:off x="0" y="2891883"/>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0025E-F817-4BD6-8828-9A19A0AE52A3}">
      <dsp:nvSpPr>
        <dsp:cNvPr id="0" name=""/>
        <dsp:cNvSpPr/>
      </dsp:nvSpPr>
      <dsp:spPr>
        <a:xfrm>
          <a:off x="349589" y="3151908"/>
          <a:ext cx="635617" cy="635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60B151-E698-4528-B1E6-4285409A212E}">
      <dsp:nvSpPr>
        <dsp:cNvPr id="0" name=""/>
        <dsp:cNvSpPr/>
      </dsp:nvSpPr>
      <dsp:spPr>
        <a:xfrm>
          <a:off x="1334797" y="2891883"/>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Health Tourism</a:t>
          </a:r>
        </a:p>
      </dsp:txBody>
      <dsp:txXfrm>
        <a:off x="1334797" y="2891883"/>
        <a:ext cx="8033100" cy="1155668"/>
      </dsp:txXfrm>
    </dsp:sp>
    <dsp:sp modelId="{7212FF27-D7E2-42E9-AA3E-E56C63E5992D}">
      <dsp:nvSpPr>
        <dsp:cNvPr id="0" name=""/>
        <dsp:cNvSpPr/>
      </dsp:nvSpPr>
      <dsp:spPr>
        <a:xfrm>
          <a:off x="0" y="4336469"/>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FB085-9551-4F22-B15B-9B662608CB8D}">
      <dsp:nvSpPr>
        <dsp:cNvPr id="0" name=""/>
        <dsp:cNvSpPr/>
      </dsp:nvSpPr>
      <dsp:spPr>
        <a:xfrm>
          <a:off x="349589" y="4596494"/>
          <a:ext cx="635617" cy="6356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272DD3-641C-442A-9045-36A20EAFBE35}">
      <dsp:nvSpPr>
        <dsp:cNvPr id="0" name=""/>
        <dsp:cNvSpPr/>
      </dsp:nvSpPr>
      <dsp:spPr>
        <a:xfrm>
          <a:off x="1334797" y="4336469"/>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Health Information System</a:t>
          </a:r>
        </a:p>
      </dsp:txBody>
      <dsp:txXfrm>
        <a:off x="1334797" y="4336469"/>
        <a:ext cx="8033100" cy="1155668"/>
      </dsp:txXfrm>
    </dsp:sp>
    <dsp:sp modelId="{140F9A15-EF9B-4CBD-971B-5F57B98A53EC}">
      <dsp:nvSpPr>
        <dsp:cNvPr id="0" name=""/>
        <dsp:cNvSpPr/>
      </dsp:nvSpPr>
      <dsp:spPr>
        <a:xfrm>
          <a:off x="0" y="5781054"/>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68FD54-4B23-4A55-99A4-7AC91E22D1FA}">
      <dsp:nvSpPr>
        <dsp:cNvPr id="0" name=""/>
        <dsp:cNvSpPr/>
      </dsp:nvSpPr>
      <dsp:spPr>
        <a:xfrm>
          <a:off x="349589" y="6041080"/>
          <a:ext cx="635617" cy="6356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7AA287-F97F-4902-B518-E88AC63EA3DA}">
      <dsp:nvSpPr>
        <dsp:cNvPr id="0" name=""/>
        <dsp:cNvSpPr/>
      </dsp:nvSpPr>
      <dsp:spPr>
        <a:xfrm>
          <a:off x="1334797" y="5781054"/>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AI in Healthcare</a:t>
          </a:r>
        </a:p>
      </dsp:txBody>
      <dsp:txXfrm>
        <a:off x="1334797" y="5781054"/>
        <a:ext cx="8033100" cy="1155668"/>
      </dsp:txXfrm>
    </dsp:sp>
    <dsp:sp modelId="{9479D8F1-ADA8-461F-877F-C15610CA6D5D}">
      <dsp:nvSpPr>
        <dsp:cNvPr id="0" name=""/>
        <dsp:cNvSpPr/>
      </dsp:nvSpPr>
      <dsp:spPr>
        <a:xfrm>
          <a:off x="0" y="7225640"/>
          <a:ext cx="9367898" cy="11556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4BD1F-351C-4256-B762-F276E79DF5C3}">
      <dsp:nvSpPr>
        <dsp:cNvPr id="0" name=""/>
        <dsp:cNvSpPr/>
      </dsp:nvSpPr>
      <dsp:spPr>
        <a:xfrm>
          <a:off x="349589" y="7485665"/>
          <a:ext cx="635617" cy="6356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79603-15CB-4F72-A23B-EB13FB1067D0}">
      <dsp:nvSpPr>
        <dsp:cNvPr id="0" name=""/>
        <dsp:cNvSpPr/>
      </dsp:nvSpPr>
      <dsp:spPr>
        <a:xfrm>
          <a:off x="1334797" y="7225640"/>
          <a:ext cx="8033100" cy="115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08" tIns="122308" rIns="122308" bIns="122308" numCol="1" spcCol="1270" anchor="ctr" anchorCtr="0">
          <a:noAutofit/>
        </a:bodyPr>
        <a:lstStyle/>
        <a:p>
          <a:pPr marL="0" lvl="0" indent="0" algn="l" defTabSz="844550">
            <a:lnSpc>
              <a:spcPct val="100000"/>
            </a:lnSpc>
            <a:spcBef>
              <a:spcPct val="0"/>
            </a:spcBef>
            <a:spcAft>
              <a:spcPct val="35000"/>
            </a:spcAft>
            <a:buNone/>
          </a:pPr>
          <a:r>
            <a:rPr lang="en-US" sz="1900" kern="1200"/>
            <a:t>Future shaping and investment opportunities</a:t>
          </a:r>
        </a:p>
      </dsp:txBody>
      <dsp:txXfrm>
        <a:off x="1334797" y="7225640"/>
        <a:ext cx="8033100" cy="1155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6A7FD-A058-4701-8009-D5B33FD976CE}">
      <dsp:nvSpPr>
        <dsp:cNvPr id="0" name=""/>
        <dsp:cNvSpPr/>
      </dsp:nvSpPr>
      <dsp:spPr>
        <a:xfrm>
          <a:off x="4440411" y="0"/>
          <a:ext cx="7852697" cy="785269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A2D9B-481A-4D02-9AD9-CFAB5FFC9C3E}">
      <dsp:nvSpPr>
        <dsp:cNvPr id="0" name=""/>
        <dsp:cNvSpPr/>
      </dsp:nvSpPr>
      <dsp:spPr>
        <a:xfrm>
          <a:off x="5186417" y="746006"/>
          <a:ext cx="3062551" cy="306255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4.9 M+ Insured members via government and private insurance schemes</a:t>
          </a:r>
        </a:p>
      </dsp:txBody>
      <dsp:txXfrm>
        <a:off x="5335918" y="895507"/>
        <a:ext cx="2763549" cy="2763549"/>
      </dsp:txXfrm>
    </dsp:sp>
    <dsp:sp modelId="{07F507E8-D545-4543-BF14-149110B7D344}">
      <dsp:nvSpPr>
        <dsp:cNvPr id="0" name=""/>
        <dsp:cNvSpPr/>
      </dsp:nvSpPr>
      <dsp:spPr>
        <a:xfrm>
          <a:off x="8484550" y="746006"/>
          <a:ext cx="3062551" cy="306255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97.22 M+ submitted claims</a:t>
          </a:r>
        </a:p>
      </dsp:txBody>
      <dsp:txXfrm>
        <a:off x="8634051" y="895507"/>
        <a:ext cx="2763549" cy="2763549"/>
      </dsp:txXfrm>
    </dsp:sp>
    <dsp:sp modelId="{04218566-005B-4132-A26F-A7967FEAC022}">
      <dsp:nvSpPr>
        <dsp:cNvPr id="0" name=""/>
        <dsp:cNvSpPr/>
      </dsp:nvSpPr>
      <dsp:spPr>
        <a:xfrm>
          <a:off x="5186417" y="4044138"/>
          <a:ext cx="3062551" cy="306255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100% Insured population </a:t>
          </a:r>
        </a:p>
      </dsp:txBody>
      <dsp:txXfrm>
        <a:off x="5335918" y="4193639"/>
        <a:ext cx="2763549" cy="2763549"/>
      </dsp:txXfrm>
    </dsp:sp>
    <dsp:sp modelId="{8FFD4434-1069-4DD3-BD4E-489E8BD3691D}">
      <dsp:nvSpPr>
        <dsp:cNvPr id="0" name=""/>
        <dsp:cNvSpPr/>
      </dsp:nvSpPr>
      <dsp:spPr>
        <a:xfrm>
          <a:off x="8484550" y="4044138"/>
          <a:ext cx="3062551" cy="306255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Eur 3.45 billion+ Gross claims value</a:t>
          </a:r>
        </a:p>
      </dsp:txBody>
      <dsp:txXfrm>
        <a:off x="8634051" y="4193639"/>
        <a:ext cx="2763549" cy="2763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34BBA-7BDE-4B0A-A188-728F08DBC198}">
      <dsp:nvSpPr>
        <dsp:cNvPr id="0" name=""/>
        <dsp:cNvSpPr/>
      </dsp:nvSpPr>
      <dsp:spPr>
        <a:xfrm>
          <a:off x="677839" y="1522900"/>
          <a:ext cx="1689080" cy="168908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3A2B7-6A6F-4116-8BA2-91E9A7634207}">
      <dsp:nvSpPr>
        <dsp:cNvPr id="0" name=""/>
        <dsp:cNvSpPr/>
      </dsp:nvSpPr>
      <dsp:spPr>
        <a:xfrm>
          <a:off x="1037806" y="1882867"/>
          <a:ext cx="969144" cy="969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F62F12-FA7F-4DAD-902D-E244A22CFD7F}">
      <dsp:nvSpPr>
        <dsp:cNvPr id="0" name=""/>
        <dsp:cNvSpPr/>
      </dsp:nvSpPr>
      <dsp:spPr>
        <a:xfrm>
          <a:off x="137887" y="3738087"/>
          <a:ext cx="27689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Improving accuracy in detecting diseases</a:t>
          </a:r>
        </a:p>
        <a:p>
          <a:pPr marL="0" lvl="0" indent="0" algn="ctr" defTabSz="577850">
            <a:lnSpc>
              <a:spcPct val="90000"/>
            </a:lnSpc>
            <a:spcBef>
              <a:spcPct val="0"/>
            </a:spcBef>
            <a:spcAft>
              <a:spcPct val="35000"/>
            </a:spcAft>
            <a:buNone/>
            <a:defRPr cap="all"/>
          </a:pPr>
          <a:r>
            <a:rPr lang="en-US" sz="1300" b="1" kern="1200" dirty="0"/>
            <a:t>AI-Driven Medical Imaging </a:t>
          </a:r>
        </a:p>
      </dsp:txBody>
      <dsp:txXfrm>
        <a:off x="137887" y="3738087"/>
        <a:ext cx="2768983" cy="720000"/>
      </dsp:txXfrm>
    </dsp:sp>
    <dsp:sp modelId="{620E78C4-7C46-421C-A7B1-1D54B45272BB}">
      <dsp:nvSpPr>
        <dsp:cNvPr id="0" name=""/>
        <dsp:cNvSpPr/>
      </dsp:nvSpPr>
      <dsp:spPr>
        <a:xfrm>
          <a:off x="3931394" y="1522900"/>
          <a:ext cx="1689080" cy="168908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C5444-DCBF-4301-9DD9-C3FBE0B48244}">
      <dsp:nvSpPr>
        <dsp:cNvPr id="0" name=""/>
        <dsp:cNvSpPr/>
      </dsp:nvSpPr>
      <dsp:spPr>
        <a:xfrm>
          <a:off x="4291362" y="1882867"/>
          <a:ext cx="969144" cy="969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6949A0-65D2-40E0-BE2A-1CB4D530AECD}">
      <dsp:nvSpPr>
        <dsp:cNvPr id="0" name=""/>
        <dsp:cNvSpPr/>
      </dsp:nvSpPr>
      <dsp:spPr>
        <a:xfrm>
          <a:off x="3391443" y="3738087"/>
          <a:ext cx="27689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Enhancing remote consultations and patient monitoring</a:t>
          </a:r>
        </a:p>
      </dsp:txBody>
      <dsp:txXfrm>
        <a:off x="3391443" y="3738087"/>
        <a:ext cx="2768983" cy="720000"/>
      </dsp:txXfrm>
    </dsp:sp>
    <dsp:sp modelId="{44CD8EE6-F477-433C-BA05-EA3347E2A6D0}">
      <dsp:nvSpPr>
        <dsp:cNvPr id="0" name=""/>
        <dsp:cNvSpPr/>
      </dsp:nvSpPr>
      <dsp:spPr>
        <a:xfrm>
          <a:off x="7184950" y="1522900"/>
          <a:ext cx="1689080" cy="168908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87501-6F1E-404F-BBD1-CC1B9C6D6EF8}">
      <dsp:nvSpPr>
        <dsp:cNvPr id="0" name=""/>
        <dsp:cNvSpPr/>
      </dsp:nvSpPr>
      <dsp:spPr>
        <a:xfrm>
          <a:off x="7544918" y="1882867"/>
          <a:ext cx="969144" cy="9691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EB1A61-9B42-4701-912F-3CDCBB6B0FB8}">
      <dsp:nvSpPr>
        <dsp:cNvPr id="0" name=""/>
        <dsp:cNvSpPr/>
      </dsp:nvSpPr>
      <dsp:spPr>
        <a:xfrm>
          <a:off x="6644999" y="3738087"/>
          <a:ext cx="27689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Streamlining healthcare accessibility</a:t>
          </a:r>
        </a:p>
        <a:p>
          <a:pPr marL="0" lvl="0" indent="0" algn="ctr" defTabSz="577850">
            <a:lnSpc>
              <a:spcPct val="90000"/>
            </a:lnSpc>
            <a:spcBef>
              <a:spcPct val="0"/>
            </a:spcBef>
            <a:spcAft>
              <a:spcPct val="35000"/>
            </a:spcAft>
            <a:buNone/>
            <a:defRPr cap="all"/>
          </a:pPr>
          <a:r>
            <a:rPr lang="en-US" sz="1300" b="1" kern="1200" dirty="0"/>
            <a:t>AI in Telemedicine </a:t>
          </a:r>
          <a:endParaRPr lang="en-US" sz="1300" kern="1200" dirty="0"/>
        </a:p>
      </dsp:txBody>
      <dsp:txXfrm>
        <a:off x="6644999" y="3738087"/>
        <a:ext cx="2768983" cy="720000"/>
      </dsp:txXfrm>
    </dsp:sp>
    <dsp:sp modelId="{CC1E6B92-9993-4F21-951A-49BA8C2E6998}">
      <dsp:nvSpPr>
        <dsp:cNvPr id="0" name=""/>
        <dsp:cNvSpPr/>
      </dsp:nvSpPr>
      <dsp:spPr>
        <a:xfrm>
          <a:off x="2304617" y="5150332"/>
          <a:ext cx="1689080" cy="168908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165D45-A2B7-4D10-B033-8F5D017514AE}">
      <dsp:nvSpPr>
        <dsp:cNvPr id="0" name=""/>
        <dsp:cNvSpPr/>
      </dsp:nvSpPr>
      <dsp:spPr>
        <a:xfrm>
          <a:off x="2664584" y="5510300"/>
          <a:ext cx="969144" cy="9691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5E15D2-97FD-472A-8398-EAD4E8A2906E}">
      <dsp:nvSpPr>
        <dsp:cNvPr id="0" name=""/>
        <dsp:cNvSpPr/>
      </dsp:nvSpPr>
      <dsp:spPr>
        <a:xfrm>
          <a:off x="1764665" y="7365519"/>
          <a:ext cx="27689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Improving precision and recovery times</a:t>
          </a:r>
        </a:p>
      </dsp:txBody>
      <dsp:txXfrm>
        <a:off x="1764665" y="7365519"/>
        <a:ext cx="2768983" cy="720000"/>
      </dsp:txXfrm>
    </dsp:sp>
    <dsp:sp modelId="{FDA2B45A-D46F-485C-8EF8-CD20949003C2}">
      <dsp:nvSpPr>
        <dsp:cNvPr id="0" name=""/>
        <dsp:cNvSpPr/>
      </dsp:nvSpPr>
      <dsp:spPr>
        <a:xfrm>
          <a:off x="5558172" y="5150332"/>
          <a:ext cx="1689080" cy="168908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424BD-E85D-485D-A838-3C89C0104F8D}">
      <dsp:nvSpPr>
        <dsp:cNvPr id="0" name=""/>
        <dsp:cNvSpPr/>
      </dsp:nvSpPr>
      <dsp:spPr>
        <a:xfrm>
          <a:off x="5918140" y="5510300"/>
          <a:ext cx="969144" cy="9691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11F70-BC87-4502-88E5-21BAF21D7728}">
      <dsp:nvSpPr>
        <dsp:cNvPr id="0" name=""/>
        <dsp:cNvSpPr/>
      </dsp:nvSpPr>
      <dsp:spPr>
        <a:xfrm>
          <a:off x="5018221" y="7365519"/>
          <a:ext cx="27689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Enhancing financial operations </a:t>
          </a:r>
        </a:p>
        <a:p>
          <a:pPr marL="0" lvl="0" indent="0" algn="ctr" defTabSz="577850">
            <a:lnSpc>
              <a:spcPct val="90000"/>
            </a:lnSpc>
            <a:spcBef>
              <a:spcPct val="0"/>
            </a:spcBef>
            <a:spcAft>
              <a:spcPct val="35000"/>
            </a:spcAft>
            <a:buNone/>
            <a:defRPr cap="all"/>
          </a:pPr>
          <a:r>
            <a:rPr lang="en-US" sz="1300" b="1" kern="1200" dirty="0"/>
            <a:t>AI is automating hospital management</a:t>
          </a:r>
        </a:p>
      </dsp:txBody>
      <dsp:txXfrm>
        <a:off x="5018221" y="7365519"/>
        <a:ext cx="2768983"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7FD9C-6844-40A0-8387-959E36E2B57E}">
      <dsp:nvSpPr>
        <dsp:cNvPr id="0" name=""/>
        <dsp:cNvSpPr/>
      </dsp:nvSpPr>
      <dsp:spPr>
        <a:xfrm>
          <a:off x="2498446" y="249200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8788F-E309-41DD-8F3F-FC8BDE0366BC}">
      <dsp:nvSpPr>
        <dsp:cNvPr id="0" name=""/>
        <dsp:cNvSpPr/>
      </dsp:nvSpPr>
      <dsp:spPr>
        <a:xfrm>
          <a:off x="1369025" y="5242362"/>
          <a:ext cx="4320000" cy="1833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Department of Health announced an </a:t>
          </a:r>
          <a:r>
            <a:rPr lang="en-US" sz="1600" b="1" kern="1200" dirty="0"/>
            <a:t>AI-powered Population Health Intelligence Framework </a:t>
          </a:r>
          <a:r>
            <a:rPr lang="en-US" sz="1600" kern="1200" dirty="0"/>
            <a:t>at the 2025 Abu Dhabi Global Health Week. </a:t>
          </a:r>
          <a:br>
            <a:rPr lang="en-US" sz="1600" kern="1200" dirty="0"/>
          </a:br>
          <a:r>
            <a:rPr lang="en-US" sz="1600" b="1" kern="1200" dirty="0"/>
            <a:t>• Goal: </a:t>
          </a:r>
          <a:r>
            <a:rPr lang="en-US" sz="1600" kern="1200" dirty="0"/>
            <a:t>Improve public health through </a:t>
          </a:r>
          <a:r>
            <a:rPr lang="en-US" sz="1600" b="1" kern="1200" dirty="0"/>
            <a:t>predictive insights </a:t>
          </a:r>
          <a:r>
            <a:rPr lang="en-US" sz="1600" kern="1200" dirty="0"/>
            <a:t>and </a:t>
          </a:r>
          <a:r>
            <a:rPr lang="en-US" sz="1600" b="1" kern="1200" dirty="0"/>
            <a:t>proactive interventions. </a:t>
          </a:r>
          <a:br>
            <a:rPr lang="en-US" sz="1600" kern="1200" dirty="0"/>
          </a:br>
          <a:endParaRPr lang="en-US" sz="1600" kern="1200" dirty="0"/>
        </a:p>
      </dsp:txBody>
      <dsp:txXfrm>
        <a:off x="1369025" y="5242362"/>
        <a:ext cx="4320000" cy="1833310"/>
      </dsp:txXfrm>
    </dsp:sp>
    <dsp:sp modelId="{C0AD4421-31F7-4FFD-91F8-8413DACE2438}">
      <dsp:nvSpPr>
        <dsp:cNvPr id="0" name=""/>
        <dsp:cNvSpPr/>
      </dsp:nvSpPr>
      <dsp:spPr>
        <a:xfrm>
          <a:off x="7574446" y="249200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9CB79-EDA1-4B13-BC53-920867A5A8A7}">
      <dsp:nvSpPr>
        <dsp:cNvPr id="0" name=""/>
        <dsp:cNvSpPr/>
      </dsp:nvSpPr>
      <dsp:spPr>
        <a:xfrm>
          <a:off x="6386446" y="5102627"/>
          <a:ext cx="4320000" cy="1833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 </a:t>
          </a:r>
          <a:r>
            <a:rPr lang="en-US" sz="1600" b="1" kern="1200" dirty="0"/>
            <a:t>Two Core Pillars: </a:t>
          </a:r>
        </a:p>
        <a:p>
          <a:pPr marL="0" lvl="0" indent="0" algn="ctr" defTabSz="711200">
            <a:lnSpc>
              <a:spcPct val="100000"/>
            </a:lnSpc>
            <a:spcBef>
              <a:spcPct val="0"/>
            </a:spcBef>
            <a:spcAft>
              <a:spcPct val="35000"/>
            </a:spcAft>
            <a:buNone/>
          </a:pPr>
          <a:r>
            <a:rPr lang="en-US" sz="1600" b="1" kern="1200" dirty="0"/>
            <a:t>Predict: </a:t>
          </a:r>
          <a:r>
            <a:rPr lang="en-US" sz="1600" kern="1200" dirty="0"/>
            <a:t>Create a digital twin of Abu Dhabi to detect health anomalies using integrated data and AI. </a:t>
          </a:r>
          <a:br>
            <a:rPr lang="en-US" sz="1600" kern="1200" dirty="0"/>
          </a:br>
          <a:r>
            <a:rPr lang="en-US" sz="1600" b="1" kern="1200" dirty="0"/>
            <a:t>Prevent and Act: </a:t>
          </a:r>
          <a:r>
            <a:rPr lang="en-US" sz="1600" kern="1200" dirty="0"/>
            <a:t>Deliver AI-driven, context-aware recommendations and simulate intervention outcomes for timely response.</a:t>
          </a:r>
        </a:p>
      </dsp:txBody>
      <dsp:txXfrm>
        <a:off x="6386446" y="5102627"/>
        <a:ext cx="4320000" cy="1833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7FD9C-6844-40A0-8387-959E36E2B57E}">
      <dsp:nvSpPr>
        <dsp:cNvPr id="0" name=""/>
        <dsp:cNvSpPr/>
      </dsp:nvSpPr>
      <dsp:spPr>
        <a:xfrm>
          <a:off x="1210591" y="2522138"/>
          <a:ext cx="1837687" cy="183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8788F-E309-41DD-8F3F-FC8BDE0366BC}">
      <dsp:nvSpPr>
        <dsp:cNvPr id="0" name=""/>
        <dsp:cNvSpPr/>
      </dsp:nvSpPr>
      <dsp:spPr>
        <a:xfrm>
          <a:off x="142935" y="5161663"/>
          <a:ext cx="4083750" cy="1888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Building smart and </a:t>
          </a:r>
          <a:r>
            <a:rPr lang="en-US" sz="1600" b="1" kern="1200" dirty="0"/>
            <a:t>analytical dashboards</a:t>
          </a:r>
        </a:p>
        <a:p>
          <a:pPr marL="0" lvl="0" indent="0" algn="ctr" defTabSz="711200">
            <a:spcBef>
              <a:spcPct val="0"/>
            </a:spcBef>
            <a:spcAft>
              <a:spcPct val="35000"/>
            </a:spcAft>
            <a:buNone/>
          </a:pPr>
          <a:r>
            <a:rPr lang="en-US" sz="1600" kern="1200" dirty="0"/>
            <a:t>Developing </a:t>
          </a:r>
          <a:r>
            <a:rPr lang="en-US" sz="1600" b="1" kern="1200" dirty="0"/>
            <a:t>predictive models </a:t>
          </a:r>
          <a:r>
            <a:rPr lang="en-US" sz="1600" kern="1200" dirty="0"/>
            <a:t>to support decision-making</a:t>
          </a:r>
        </a:p>
        <a:p>
          <a:pPr marL="0" lvl="0" indent="0" algn="ctr" defTabSz="711200">
            <a:spcBef>
              <a:spcPct val="0"/>
            </a:spcBef>
            <a:spcAft>
              <a:spcPct val="35000"/>
            </a:spcAft>
            <a:buNone/>
          </a:pPr>
          <a:r>
            <a:rPr lang="en-US" sz="1600" kern="1200" dirty="0"/>
            <a:t>Utilizing artificial intelligence to </a:t>
          </a:r>
          <a:r>
            <a:rPr lang="en-US" sz="1600" b="1" kern="1200" dirty="0"/>
            <a:t>automate routine processes</a:t>
          </a:r>
        </a:p>
        <a:p>
          <a:pPr marL="0" lvl="0" indent="0" algn="ctr" defTabSz="711200">
            <a:spcBef>
              <a:spcPct val="0"/>
            </a:spcBef>
            <a:spcAft>
              <a:spcPct val="35000"/>
            </a:spcAft>
            <a:buNone/>
          </a:pPr>
          <a:r>
            <a:rPr lang="en-US" sz="1600" kern="1200" dirty="0"/>
            <a:t> Developing </a:t>
          </a:r>
          <a:r>
            <a:rPr lang="en-US" sz="1600" b="1" kern="1200" dirty="0"/>
            <a:t>interactive tools</a:t>
          </a:r>
          <a:r>
            <a:rPr lang="en-US" sz="1600" kern="1200" dirty="0"/>
            <a:t> such as chatbots</a:t>
          </a:r>
        </a:p>
      </dsp:txBody>
      <dsp:txXfrm>
        <a:off x="142935" y="5161663"/>
        <a:ext cx="4083750" cy="1888051"/>
      </dsp:txXfrm>
    </dsp:sp>
    <dsp:sp modelId="{C0AD4421-31F7-4FFD-91F8-8413DACE2438}">
      <dsp:nvSpPr>
        <dsp:cNvPr id="0" name=""/>
        <dsp:cNvSpPr/>
      </dsp:nvSpPr>
      <dsp:spPr>
        <a:xfrm>
          <a:off x="7488805" y="2522138"/>
          <a:ext cx="1837687" cy="183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9CB79-EDA1-4B13-BC53-920867A5A8A7}">
      <dsp:nvSpPr>
        <dsp:cNvPr id="0" name=""/>
        <dsp:cNvSpPr/>
      </dsp:nvSpPr>
      <dsp:spPr>
        <a:xfrm>
          <a:off x="4973525" y="5148654"/>
          <a:ext cx="7043366" cy="1888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 </a:t>
          </a:r>
          <a:r>
            <a:rPr lang="en-US" sz="1400" b="1" kern="1200" dirty="0"/>
            <a:t>Health Crisis Management </a:t>
          </a:r>
          <a:r>
            <a:rPr lang="en-US" sz="1400" kern="1200" dirty="0"/>
            <a:t>Smart Dashboard</a:t>
          </a:r>
        </a:p>
        <a:p>
          <a:pPr marL="0" lvl="0" indent="0" algn="ctr" defTabSz="711200">
            <a:spcBef>
              <a:spcPct val="0"/>
            </a:spcBef>
            <a:spcAft>
              <a:spcPct val="35000"/>
            </a:spcAft>
            <a:buNone/>
          </a:pPr>
          <a:r>
            <a:rPr lang="en-US" sz="1400" kern="1200" dirty="0"/>
            <a:t>• Smart Predictive Model for Births, Deaths, and Morbidity</a:t>
          </a:r>
        </a:p>
        <a:p>
          <a:pPr marL="0" lvl="0" indent="0" algn="ctr" defTabSz="711200">
            <a:spcBef>
              <a:spcPct val="0"/>
            </a:spcBef>
            <a:spcAft>
              <a:spcPct val="35000"/>
            </a:spcAft>
            <a:buNone/>
          </a:pPr>
          <a:r>
            <a:rPr lang="en-US" sz="1400" kern="1200" dirty="0"/>
            <a:t>• "</a:t>
          </a:r>
          <a:r>
            <a:rPr lang="en-US" sz="1400" b="1" kern="1200" dirty="0"/>
            <a:t>Hayat" Organ Donation System: </a:t>
          </a:r>
          <a:r>
            <a:rPr lang="en-US" sz="1400" kern="1200" dirty="0"/>
            <a:t>AI-enhanced tracking to</a:t>
          </a:r>
        </a:p>
        <a:p>
          <a:pPr marL="0" lvl="0" indent="0" algn="ctr" defTabSz="711200">
            <a:spcBef>
              <a:spcPct val="0"/>
            </a:spcBef>
            <a:spcAft>
              <a:spcPct val="35000"/>
            </a:spcAft>
            <a:buNone/>
          </a:pPr>
          <a:r>
            <a:rPr lang="en-US" sz="1400" kern="1200" dirty="0"/>
            <a:t>improve transparency and save lives</a:t>
          </a:r>
        </a:p>
        <a:p>
          <a:pPr marL="0" lvl="0" indent="0" algn="ctr" defTabSz="711200">
            <a:spcBef>
              <a:spcPct val="0"/>
            </a:spcBef>
            <a:spcAft>
              <a:spcPct val="35000"/>
            </a:spcAft>
            <a:buNone/>
          </a:pPr>
          <a:r>
            <a:rPr lang="en-US" sz="1400" kern="1200" dirty="0"/>
            <a:t>• </a:t>
          </a:r>
          <a:r>
            <a:rPr lang="en-US" sz="1400" b="1" kern="1200" dirty="0"/>
            <a:t>Fraud Detection ("</a:t>
          </a:r>
          <a:r>
            <a:rPr lang="en-US" sz="1400" b="1" kern="1200" dirty="0" err="1"/>
            <a:t>Wafed</a:t>
          </a:r>
          <a:r>
            <a:rPr lang="en-US" sz="1400" b="1" kern="1200" dirty="0"/>
            <a:t>"): </a:t>
          </a:r>
          <a:r>
            <a:rPr lang="en-US" sz="1400" kern="1200" dirty="0"/>
            <a:t>AI solutions to identify forged</a:t>
          </a:r>
        </a:p>
        <a:p>
          <a:pPr marL="0" lvl="0" indent="0" algn="ctr" defTabSz="711200">
            <a:spcBef>
              <a:spcPct val="0"/>
            </a:spcBef>
            <a:spcAft>
              <a:spcPct val="35000"/>
            </a:spcAft>
            <a:buNone/>
          </a:pPr>
          <a:r>
            <a:rPr lang="en-US" sz="1400" kern="1200" dirty="0"/>
            <a:t>health certificates and ensure workforce integrity</a:t>
          </a:r>
        </a:p>
      </dsp:txBody>
      <dsp:txXfrm>
        <a:off x="4973525" y="5148654"/>
        <a:ext cx="7043366" cy="1888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63EED-FF8E-45A9-8523-E09011B7589B}">
      <dsp:nvSpPr>
        <dsp:cNvPr id="0" name=""/>
        <dsp:cNvSpPr/>
      </dsp:nvSpPr>
      <dsp:spPr>
        <a:xfrm>
          <a:off x="0" y="796"/>
          <a:ext cx="83439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CF4F2-E904-413B-92B5-448B728D74BD}">
      <dsp:nvSpPr>
        <dsp:cNvPr id="0" name=""/>
        <dsp:cNvSpPr/>
      </dsp:nvSpPr>
      <dsp:spPr>
        <a:xfrm>
          <a:off x="563982" y="420287"/>
          <a:ext cx="1025422" cy="102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59432-CEFE-476A-A82D-18235F9A8BCB}">
      <dsp:nvSpPr>
        <dsp:cNvPr id="0" name=""/>
        <dsp:cNvSpPr/>
      </dsp:nvSpPr>
      <dsp:spPr>
        <a:xfrm>
          <a:off x="2153386" y="796"/>
          <a:ext cx="61905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Ownership of project</a:t>
          </a:r>
        </a:p>
      </dsp:txBody>
      <dsp:txXfrm>
        <a:off x="2153386" y="796"/>
        <a:ext cx="6190513" cy="1864403"/>
      </dsp:txXfrm>
    </dsp:sp>
    <dsp:sp modelId="{C7ED40D0-33FC-46F5-85A6-30FCDEEB2599}">
      <dsp:nvSpPr>
        <dsp:cNvPr id="0" name=""/>
        <dsp:cNvSpPr/>
      </dsp:nvSpPr>
      <dsp:spPr>
        <a:xfrm>
          <a:off x="0" y="2331301"/>
          <a:ext cx="83439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9F310F-07E4-4413-9085-831FB0E87B38}">
      <dsp:nvSpPr>
        <dsp:cNvPr id="0" name=""/>
        <dsp:cNvSpPr/>
      </dsp:nvSpPr>
      <dsp:spPr>
        <a:xfrm>
          <a:off x="563982" y="2750792"/>
          <a:ext cx="1025422" cy="102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E77DC-4FB6-4ABB-A96B-911ED9206C8C}">
      <dsp:nvSpPr>
        <dsp:cNvPr id="0" name=""/>
        <dsp:cNvSpPr/>
      </dsp:nvSpPr>
      <dsp:spPr>
        <a:xfrm>
          <a:off x="2153386" y="2331301"/>
          <a:ext cx="61905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Partnership with existing facilities </a:t>
          </a:r>
        </a:p>
      </dsp:txBody>
      <dsp:txXfrm>
        <a:off x="2153386" y="2331301"/>
        <a:ext cx="6190513" cy="1864403"/>
      </dsp:txXfrm>
    </dsp:sp>
    <dsp:sp modelId="{82340CFB-473C-4362-9ABF-18AB5D92A534}">
      <dsp:nvSpPr>
        <dsp:cNvPr id="0" name=""/>
        <dsp:cNvSpPr/>
      </dsp:nvSpPr>
      <dsp:spPr>
        <a:xfrm>
          <a:off x="0" y="4661806"/>
          <a:ext cx="83439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F6425-EAB1-45DB-9A26-7C0415763233}">
      <dsp:nvSpPr>
        <dsp:cNvPr id="0" name=""/>
        <dsp:cNvSpPr/>
      </dsp:nvSpPr>
      <dsp:spPr>
        <a:xfrm>
          <a:off x="563982" y="5081297"/>
          <a:ext cx="1025422" cy="102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2EC5F-B96D-4628-B801-D68D52270EFD}">
      <dsp:nvSpPr>
        <dsp:cNvPr id="0" name=""/>
        <dsp:cNvSpPr/>
      </dsp:nvSpPr>
      <dsp:spPr>
        <a:xfrm>
          <a:off x="2153386" y="4661806"/>
          <a:ext cx="61905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Take over existing facilities </a:t>
          </a:r>
        </a:p>
      </dsp:txBody>
      <dsp:txXfrm>
        <a:off x="2153386" y="4661806"/>
        <a:ext cx="6190513" cy="18644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BDD7C-BCD7-458E-A20D-1D73692354ED}">
      <dsp:nvSpPr>
        <dsp:cNvPr id="0" name=""/>
        <dsp:cNvSpPr/>
      </dsp:nvSpPr>
      <dsp:spPr>
        <a:xfrm>
          <a:off x="0" y="796"/>
          <a:ext cx="82296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FE683-CF1B-4C48-87FC-793EF15B924F}">
      <dsp:nvSpPr>
        <dsp:cNvPr id="0" name=""/>
        <dsp:cNvSpPr/>
      </dsp:nvSpPr>
      <dsp:spPr>
        <a:xfrm>
          <a:off x="563982" y="420287"/>
          <a:ext cx="1025422" cy="102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03DB5-1526-4B3A-A2F8-D5A89BFE08F2}">
      <dsp:nvSpPr>
        <dsp:cNvPr id="0" name=""/>
        <dsp:cNvSpPr/>
      </dsp:nvSpPr>
      <dsp:spPr>
        <a:xfrm>
          <a:off x="2153386" y="796"/>
          <a:ext cx="60762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Proactive to Predictive Care</a:t>
          </a:r>
        </a:p>
      </dsp:txBody>
      <dsp:txXfrm>
        <a:off x="2153386" y="796"/>
        <a:ext cx="6076213" cy="1864403"/>
      </dsp:txXfrm>
    </dsp:sp>
    <dsp:sp modelId="{343D622D-3F49-43A0-95F9-FB4B62ABBD20}">
      <dsp:nvSpPr>
        <dsp:cNvPr id="0" name=""/>
        <dsp:cNvSpPr/>
      </dsp:nvSpPr>
      <dsp:spPr>
        <a:xfrm>
          <a:off x="0" y="2331301"/>
          <a:ext cx="82296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DD91F9-FE48-4463-82E2-98212FD87EC3}">
      <dsp:nvSpPr>
        <dsp:cNvPr id="0" name=""/>
        <dsp:cNvSpPr/>
      </dsp:nvSpPr>
      <dsp:spPr>
        <a:xfrm>
          <a:off x="563982" y="2750792"/>
          <a:ext cx="1025422" cy="102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37289-83C6-483D-AD41-C54AB806E722}">
      <dsp:nvSpPr>
        <dsp:cNvPr id="0" name=""/>
        <dsp:cNvSpPr/>
      </dsp:nvSpPr>
      <dsp:spPr>
        <a:xfrm>
          <a:off x="2153386" y="2331301"/>
          <a:ext cx="60762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Tools that enhances rather than replaces physicians</a:t>
          </a:r>
        </a:p>
      </dsp:txBody>
      <dsp:txXfrm>
        <a:off x="2153386" y="2331301"/>
        <a:ext cx="6076213" cy="1864403"/>
      </dsp:txXfrm>
    </dsp:sp>
    <dsp:sp modelId="{442ADF30-AF5F-4B9A-BDCE-9163DEE1A9D7}">
      <dsp:nvSpPr>
        <dsp:cNvPr id="0" name=""/>
        <dsp:cNvSpPr/>
      </dsp:nvSpPr>
      <dsp:spPr>
        <a:xfrm>
          <a:off x="0" y="4661806"/>
          <a:ext cx="8229600" cy="18644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30AA2-6E86-45CB-A28C-AD166ED29F9D}">
      <dsp:nvSpPr>
        <dsp:cNvPr id="0" name=""/>
        <dsp:cNvSpPr/>
      </dsp:nvSpPr>
      <dsp:spPr>
        <a:xfrm>
          <a:off x="563982" y="5081297"/>
          <a:ext cx="1025422" cy="102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09E5D-2C0B-479F-AD8B-43ED137BC6E3}">
      <dsp:nvSpPr>
        <dsp:cNvPr id="0" name=""/>
        <dsp:cNvSpPr/>
      </dsp:nvSpPr>
      <dsp:spPr>
        <a:xfrm>
          <a:off x="2153386" y="4661806"/>
          <a:ext cx="6076213" cy="186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316" tIns="197316" rIns="197316" bIns="197316" numCol="1" spcCol="1270" anchor="ctr" anchorCtr="0">
          <a:noAutofit/>
        </a:bodyPr>
        <a:lstStyle/>
        <a:p>
          <a:pPr marL="0" lvl="0" indent="0" algn="l" defTabSz="1111250">
            <a:lnSpc>
              <a:spcPct val="100000"/>
            </a:lnSpc>
            <a:spcBef>
              <a:spcPct val="0"/>
            </a:spcBef>
            <a:spcAft>
              <a:spcPct val="35000"/>
            </a:spcAft>
            <a:buNone/>
          </a:pPr>
          <a:r>
            <a:rPr lang="en-US" sz="2500" kern="1200"/>
            <a:t>Precision medicine and hyper personalized treatments using genomics. </a:t>
          </a:r>
        </a:p>
      </dsp:txBody>
      <dsp:txXfrm>
        <a:off x="2153386" y="4661806"/>
        <a:ext cx="6076213" cy="18644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31T09:16:33.905"/>
    </inkml:context>
    <inkml:brush xml:id="br0">
      <inkml:brushProperty name="width" value="0.1" units="cm"/>
      <inkml:brushProperty name="height" value="0.1" units="cm"/>
      <inkml:brushProperty name="color" value="#E71224"/>
    </inkml:brush>
  </inkml:definitions>
  <inkml:trace contextRef="#ctx0" brushRef="#br0">0 0 303 0 0,'0'0'-303'0'0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9BDC-6B6E-0946-B280-4776C12A9CC1}" type="datetimeFigureOut">
              <a:rPr lang="en-GB" smtClean="0"/>
              <a:t>27/08/2025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70D67-4E93-5442-887C-51AB2E2F39E2}" type="slidenum">
              <a:rPr lang="en-GB" smtClean="0"/>
              <a:t>‹#›</a:t>
            </a:fld>
            <a:endParaRPr lang="en-GB"/>
          </a:p>
        </p:txBody>
      </p:sp>
    </p:spTree>
    <p:extLst>
      <p:ext uri="{BB962C8B-B14F-4D97-AF65-F5344CB8AC3E}">
        <p14:creationId xmlns:p14="http://schemas.microsoft.com/office/powerpoint/2010/main" val="2670453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D70D67-4E93-5442-887C-51AB2E2F39E2}" type="slidenum">
              <a:rPr lang="en-GB" smtClean="0"/>
              <a:t>7</a:t>
            </a:fld>
            <a:endParaRPr lang="en-GB"/>
          </a:p>
        </p:txBody>
      </p:sp>
    </p:spTree>
    <p:extLst>
      <p:ext uri="{BB962C8B-B14F-4D97-AF65-F5344CB8AC3E}">
        <p14:creationId xmlns:p14="http://schemas.microsoft.com/office/powerpoint/2010/main" val="874461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0F1E1-8C32-460C-4D86-72A18727C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2D415-CDBD-A3AB-8A4D-16922B1E0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28AB3-C5F2-31B5-B593-56E945C26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07CB2F-AE77-0BC7-5ECA-23E38DA07C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46808-ABD9-46C0-AF35-9817ED489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95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63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16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8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42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26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310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6F89B-57B6-4643-BF19-A6C4F29BC79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1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FAE408-0913-444D-B89A-438752B47B4E}"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68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fe54c5611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fe54c5611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26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FAE408-0913-444D-B89A-438752B47B4E}"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1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437BA-40B1-44F8-8DFB-5AE296097B6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97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Bef>
                <a:spcPts val="600"/>
              </a:spcBef>
              <a:spcAft>
                <a:spcPts val="600"/>
              </a:spcAft>
            </a:pPr>
            <a:r>
              <a:rPr lang="sv-SE" sz="1800" b="1" dirty="0">
                <a:effectLst/>
                <a:latin typeface="Arial" panose="020B0604020202020204" pitchFamily="34" charset="0"/>
                <a:ea typeface="Arial" panose="020B0604020202020204" pitchFamily="34" charset="0"/>
                <a:cs typeface="Times New Roman" panose="02020603050405020304" pitchFamily="18" charset="0"/>
              </a:rPr>
              <a:t>Vad föreslår vi?</a:t>
            </a:r>
            <a:endParaRPr lang="sv-SE"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Staten tar ett större ansvar för en reformerad nationell infrastruktur baserad på modern arkitektur och gemensamma standarder.</a:t>
            </a: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Infrastrukturen som byggs ska bland annat utgöra stommen för det eko-system som hälsodataområdet utgör.</a:t>
            </a: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Infrastrukturen bör byggas modulärt vars delar är löst kopplade till varandra och relativt tekniskt fristående. Delarna bildar snarare ett pussel av delar där varje del kan utvecklas löpande och frikopplat från övriga.</a:t>
            </a: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För att få en långsiktigt hållbar digital infrastruktur krävs en funktion för stöd och styrning som involverar hela sektorn.</a:t>
            </a: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Infrastrukturen möjliggör för aktörerna inom sektorn att utveckla tjänster som använder sig av infrastrukturen. Tillsammans bildar det ett ekosystem för delning av information.</a:t>
            </a:r>
          </a:p>
          <a:p>
            <a:pPr marL="342900" lvl="0" indent="-342900">
              <a:lnSpc>
                <a:spcPct val="115000"/>
              </a:lnSpc>
              <a:spcBef>
                <a:spcPts val="600"/>
              </a:spcBef>
              <a:spcAft>
                <a:spcPts val="600"/>
              </a:spcAft>
              <a:buFont typeface="Symbol" panose="05050102010706020507" pitchFamily="18" charset="2"/>
              <a:buChar char=""/>
            </a:pPr>
            <a:r>
              <a:rPr lang="sv-SE" sz="1800" dirty="0" err="1">
                <a:effectLst/>
                <a:latin typeface="Arial" panose="020B0604020202020204" pitchFamily="34" charset="0"/>
                <a:ea typeface="Arial" panose="020B0604020202020204" pitchFamily="34" charset="0"/>
                <a:cs typeface="Times New Roman" panose="02020603050405020304" pitchFamily="18" charset="0"/>
              </a:rPr>
              <a:t>Ineras</a:t>
            </a:r>
            <a:r>
              <a:rPr lang="sv-SE" sz="1800" dirty="0">
                <a:effectLst/>
                <a:latin typeface="Arial" panose="020B0604020202020204" pitchFamily="34" charset="0"/>
                <a:ea typeface="Arial" panose="020B0604020202020204" pitchFamily="34" charset="0"/>
                <a:cs typeface="Times New Roman" panose="02020603050405020304" pitchFamily="18" charset="0"/>
              </a:rPr>
              <a:t> digitala infrastruktur och kompetens är fortsatt viktig för hälso- och sjukvården, omsorgen och tandvården, men färdplanen föreslår inte förvärv av </a:t>
            </a:r>
            <a:r>
              <a:rPr lang="sv-SE" sz="1800" dirty="0" err="1">
                <a:effectLst/>
                <a:latin typeface="Arial" panose="020B0604020202020204" pitchFamily="34" charset="0"/>
                <a:ea typeface="Arial" panose="020B0604020202020204" pitchFamily="34" charset="0"/>
                <a:cs typeface="Times New Roman" panose="02020603050405020304" pitchFamily="18" charset="0"/>
              </a:rPr>
              <a:t>Inera</a:t>
            </a:r>
            <a:r>
              <a:rPr lang="sv-SE" sz="1800" dirty="0">
                <a:effectLst/>
                <a:latin typeface="Arial" panose="020B0604020202020204" pitchFamily="34" charset="0"/>
                <a:ea typeface="Arial" panose="020B0604020202020204" pitchFamily="34" charset="0"/>
                <a:cs typeface="Times New Roman" panose="02020603050405020304" pitchFamily="18" charset="0"/>
              </a:rPr>
              <a:t> i sin helhet.</a:t>
            </a:r>
          </a:p>
          <a:p>
            <a:pPr marL="342900" lvl="0" indent="-342900">
              <a:lnSpc>
                <a:spcPct val="115000"/>
              </a:lnSpc>
              <a:spcBef>
                <a:spcPts val="600"/>
              </a:spcBef>
              <a:spcAft>
                <a:spcPts val="600"/>
              </a:spcAft>
              <a:buFont typeface="Symbol" panose="05050102010706020507" pitchFamily="18" charset="2"/>
              <a:buChar char=""/>
            </a:pPr>
            <a:r>
              <a:rPr lang="sv-SE" sz="1800" dirty="0">
                <a:effectLst/>
                <a:latin typeface="Arial" panose="020B0604020202020204" pitchFamily="34" charset="0"/>
                <a:ea typeface="Arial" panose="020B0604020202020204" pitchFamily="34" charset="0"/>
                <a:cs typeface="Times New Roman" panose="02020603050405020304" pitchFamily="18" charset="0"/>
              </a:rPr>
              <a:t>I den mån det är möjligt bör man  dra nytta av befintliga system och infrastruktur och bygga vidare på dessa för att tillgodose både nuvarande och framtida användning.</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93A08-89FC-4D04-82B3-4DF4CFAB129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8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375D9-CA3B-B948-BCF8-18F6C8E5490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13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46808-ABD9-46C0-AF35-9817ED489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880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46808-ABD9-46C0-AF35-9817ED489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5631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23F8-1FE8-6D2F-C6AA-835B4378A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F7858-2AF7-C26B-EE42-6658FCBAC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3B676-5785-6570-5612-9F5B8F9F2D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FF4B30-871B-7D86-8EFA-D01D8B899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46808-ABD9-46C0-AF35-9817ED489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95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FA27-1DE1-2FEF-A829-6D33570D4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A4762-0A45-64D5-AD4A-DF2655CA7B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844E2-A5F6-6394-BE78-805D7EC1E8DA}"/>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FB87CFDC-30A7-A1D3-40D1-FDB183855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84964-C73F-16E9-D3CE-00C5DE5B6413}"/>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22106391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EEEF-3A6E-2E74-DE16-22D61B261320}"/>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9E30134-FA90-328B-B318-E40DD5626A9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236FCD-D392-CB9A-282C-6D330B946471}"/>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E9DFABE1-A6C8-2E9E-0E13-19D3BE6E5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7A864-A435-2F8F-7A64-FDF1525241CB}"/>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40090982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9C95-0F0F-048F-3545-840EC9501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0D71C-A9BE-0180-3C7E-47E5E6611BB1}"/>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4B4E06-27B1-F1A4-A10E-3768E7B8B7E8}"/>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C61A1-E825-726B-9CAE-E92C7EA91247}"/>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6" name="Footer Placeholder 5">
            <a:extLst>
              <a:ext uri="{FF2B5EF4-FFF2-40B4-BE49-F238E27FC236}">
                <a16:creationId xmlns:a16="http://schemas.microsoft.com/office/drawing/2014/main" id="{6223BC7F-5DAF-2096-B424-13AB979D2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DF27A-0EF1-E79B-DCE6-3AEA96F31A6A}"/>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13346329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31EA-7F64-5EFD-5B32-F08D8DE7D9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83583F-87C7-8EF3-6F97-1319A7B4421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ED7C2-6761-61DD-5107-8D608B8D341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39CC3-8902-CFA5-45AF-CD9123AA421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56B82A7-C8B6-6A2E-5763-A403A397182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38090A-8D0E-0B7B-7AEB-AD2665993190}"/>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8" name="Footer Placeholder 7">
            <a:extLst>
              <a:ext uri="{FF2B5EF4-FFF2-40B4-BE49-F238E27FC236}">
                <a16:creationId xmlns:a16="http://schemas.microsoft.com/office/drawing/2014/main" id="{ED1E6BAF-D1DF-F559-30B2-4A740F9135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03313-4BDC-582E-86D5-48FC59966475}"/>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13145490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1F0B-D07F-352B-21DA-8F2E23753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6338B3-1EA7-9A32-70F0-83B1EB7D450F}"/>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4" name="Footer Placeholder 3">
            <a:extLst>
              <a:ext uri="{FF2B5EF4-FFF2-40B4-BE49-F238E27FC236}">
                <a16:creationId xmlns:a16="http://schemas.microsoft.com/office/drawing/2014/main" id="{9BFC6DF4-8F37-6E46-6263-A09ED41712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73333-D9AF-500F-BACA-4FA6F656523D}"/>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28581471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908AE-C620-E395-BAD4-EFC70F740D19}"/>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3" name="Footer Placeholder 2">
            <a:extLst>
              <a:ext uri="{FF2B5EF4-FFF2-40B4-BE49-F238E27FC236}">
                <a16:creationId xmlns:a16="http://schemas.microsoft.com/office/drawing/2014/main" id="{CC9445FA-C0A2-FDA3-BB5F-D07E71C3B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945FE2-56CF-0E79-83FA-72983DDF8628}"/>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15824451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E2D3-6D49-6365-1924-D126C7EA61B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BC99863-D94E-7817-510F-CA3FCDD2860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FD271-B9AC-3504-F24D-E574773CAC0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36FD62-3D42-A826-B93B-5132AA6BF5E5}"/>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6" name="Footer Placeholder 5">
            <a:extLst>
              <a:ext uri="{FF2B5EF4-FFF2-40B4-BE49-F238E27FC236}">
                <a16:creationId xmlns:a16="http://schemas.microsoft.com/office/drawing/2014/main" id="{7C660023-B76D-C406-5484-13D26284A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A8FB7-3826-18D1-7E83-985D9D142779}"/>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8560082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097-FB9D-101F-C472-30B9AB5A126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532FFE-8C53-5406-13B8-A1604108239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00AD431-5B08-E0E7-94AC-3D0DA399EF4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EF713FA-9488-6865-FF5A-B81471E2A144}"/>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6" name="Footer Placeholder 5">
            <a:extLst>
              <a:ext uri="{FF2B5EF4-FFF2-40B4-BE49-F238E27FC236}">
                <a16:creationId xmlns:a16="http://schemas.microsoft.com/office/drawing/2014/main" id="{B8AA41F5-F5DC-9D00-304C-CF6BEEAF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FDBE2-42F6-474B-F259-CC2ED3CFA431}"/>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515923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C3FF-CC5F-5664-B5EA-B97E504746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5D22D4-D65A-C3E5-C50A-1E2E26057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906DA-A813-D7D1-040F-2A6BE8309F4E}"/>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00F8454B-A50A-1AC6-1B44-1C219208E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77A81-DF88-48AF-A5D0-D6162DED77E2}"/>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1617899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A1DAE-0F88-1590-1ADB-BF81DAB7BC09}"/>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38C9B-432A-853E-56F7-D453DCA1E5A6}"/>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EA566-CD14-BB87-C0F3-1CC9B7C8E355}"/>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844AAA93-440B-5779-8F5E-6A489A12F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A51B3-F52A-2E5A-E652-FED42DA761E8}"/>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238375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48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örsta sida">
    <p:bg>
      <p:bgPr>
        <a:solidFill>
          <a:schemeClr val="tx2"/>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59918432-3EA5-D4DF-FB7A-7622195A7966}"/>
              </a:ext>
            </a:extLst>
          </p:cNvPr>
          <p:cNvSpPr/>
          <p:nvPr/>
        </p:nvSpPr>
        <p:spPr>
          <a:xfrm>
            <a:off x="0" y="1421407"/>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100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95500"/>
            <a:ext cx="12636000" cy="830997"/>
          </a:xfrm>
        </p:spPr>
        <p:txBody>
          <a:bodyPr wrap="square" anchor="b" anchorCtr="0">
            <a:spAutoFit/>
          </a:bodyPr>
          <a:lstStyle>
            <a:lvl1pPr algn="l">
              <a:defRPr b="1" i="0">
                <a:solidFill>
                  <a:srgbClr val="FFE098"/>
                </a:solidFill>
                <a:latin typeface="Public Sans" pitchFamily="2" charset="77"/>
              </a:defRPr>
            </a:lvl1pPr>
          </a:lstStyle>
          <a:p>
            <a:r>
              <a:rPr lang="sv-SE" dirty="0"/>
              <a:t>Namn på presentation</a:t>
            </a:r>
            <a:endParaRPr lang="en-US" dirty="0"/>
          </a:p>
        </p:txBody>
      </p:sp>
      <p:sp>
        <p:nvSpPr>
          <p:cNvPr id="3" name="Bild 6">
            <a:extLst>
              <a:ext uri="{FF2B5EF4-FFF2-40B4-BE49-F238E27FC236}">
                <a16:creationId xmlns:a16="http://schemas.microsoft.com/office/drawing/2014/main" id="{53FE9666-BE73-4983-9594-913158F324DC}"/>
              </a:ext>
            </a:extLst>
          </p:cNvPr>
          <p:cNvSpPr/>
          <p:nvPr/>
        </p:nvSpPr>
        <p:spPr>
          <a:xfrm>
            <a:off x="477023" y="391529"/>
            <a:ext cx="2917913" cy="378059"/>
          </a:xfrm>
          <a:custGeom>
            <a:avLst/>
            <a:gdLst>
              <a:gd name="connsiteX0" fmla="*/ 202452 w 1945275"/>
              <a:gd name="connsiteY0" fmla="*/ 198194 h 252039"/>
              <a:gd name="connsiteX1" fmla="*/ 202452 w 1945275"/>
              <a:gd name="connsiteY1" fmla="*/ 198194 h 252039"/>
              <a:gd name="connsiteX2" fmla="*/ 55031 w 1945275"/>
              <a:gd name="connsiteY2" fmla="*/ 198194 h 252039"/>
              <a:gd name="connsiteX3" fmla="*/ 52826 w 1945275"/>
              <a:gd name="connsiteY3" fmla="*/ 55972 h 252039"/>
              <a:gd name="connsiteX4" fmla="*/ 55031 w 1945275"/>
              <a:gd name="connsiteY4" fmla="*/ 53845 h 252039"/>
              <a:gd name="connsiteX5" fmla="*/ 202452 w 1945275"/>
              <a:gd name="connsiteY5" fmla="*/ 53845 h 252039"/>
              <a:gd name="connsiteX6" fmla="*/ 202452 w 1945275"/>
              <a:gd name="connsiteY6" fmla="*/ 53845 h 252039"/>
              <a:gd name="connsiteX7" fmla="*/ 217415 w 1945275"/>
              <a:gd name="connsiteY7" fmla="*/ 68493 h 252039"/>
              <a:gd name="connsiteX8" fmla="*/ 205208 w 1945275"/>
              <a:gd name="connsiteY8" fmla="*/ 80384 h 252039"/>
              <a:gd name="connsiteX9" fmla="*/ 190246 w 1945275"/>
              <a:gd name="connsiteY9" fmla="*/ 65737 h 252039"/>
              <a:gd name="connsiteX10" fmla="*/ 67159 w 1945275"/>
              <a:gd name="connsiteY10" fmla="*/ 65737 h 252039"/>
              <a:gd name="connsiteX11" fmla="*/ 65348 w 1945275"/>
              <a:gd name="connsiteY11" fmla="*/ 184492 h 252039"/>
              <a:gd name="connsiteX12" fmla="*/ 67080 w 1945275"/>
              <a:gd name="connsiteY12" fmla="*/ 186224 h 252039"/>
              <a:gd name="connsiteX13" fmla="*/ 190167 w 1945275"/>
              <a:gd name="connsiteY13" fmla="*/ 186224 h 252039"/>
              <a:gd name="connsiteX14" fmla="*/ 190246 w 1945275"/>
              <a:gd name="connsiteY14" fmla="*/ 186303 h 252039"/>
              <a:gd name="connsiteX15" fmla="*/ 281281 w 1945275"/>
              <a:gd name="connsiteY15" fmla="*/ 97237 h 252039"/>
              <a:gd name="connsiteX16" fmla="*/ 263956 w 1945275"/>
              <a:gd name="connsiteY16" fmla="*/ 80305 h 252039"/>
              <a:gd name="connsiteX17" fmla="*/ 173078 w 1945275"/>
              <a:gd name="connsiteY17" fmla="*/ 169450 h 252039"/>
              <a:gd name="connsiteX18" fmla="*/ 173078 w 1945275"/>
              <a:gd name="connsiteY18" fmla="*/ 169450 h 252039"/>
              <a:gd name="connsiteX19" fmla="*/ 152682 w 1945275"/>
              <a:gd name="connsiteY19" fmla="*/ 182759 h 252039"/>
              <a:gd name="connsiteX20" fmla="*/ 104723 w 1945275"/>
              <a:gd name="connsiteY20" fmla="*/ 182759 h 252039"/>
              <a:gd name="connsiteX21" fmla="*/ 84405 w 1945275"/>
              <a:gd name="connsiteY21" fmla="*/ 169450 h 252039"/>
              <a:gd name="connsiteX22" fmla="*/ 70781 w 1945275"/>
              <a:gd name="connsiteY22" fmla="*/ 149527 h 252039"/>
              <a:gd name="connsiteX23" fmla="*/ 70781 w 1945275"/>
              <a:gd name="connsiteY23" fmla="*/ 102592 h 252039"/>
              <a:gd name="connsiteX24" fmla="*/ 84405 w 1945275"/>
              <a:gd name="connsiteY24" fmla="*/ 82668 h 252039"/>
              <a:gd name="connsiteX25" fmla="*/ 104723 w 1945275"/>
              <a:gd name="connsiteY25" fmla="*/ 69359 h 252039"/>
              <a:gd name="connsiteX26" fmla="*/ 152682 w 1945275"/>
              <a:gd name="connsiteY26" fmla="*/ 69359 h 252039"/>
              <a:gd name="connsiteX27" fmla="*/ 172999 w 1945275"/>
              <a:gd name="connsiteY27" fmla="*/ 82668 h 252039"/>
              <a:gd name="connsiteX28" fmla="*/ 172999 w 1945275"/>
              <a:gd name="connsiteY28" fmla="*/ 82668 h 252039"/>
              <a:gd name="connsiteX29" fmla="*/ 187962 w 1945275"/>
              <a:gd name="connsiteY29" fmla="*/ 97315 h 252039"/>
              <a:gd name="connsiteX30" fmla="*/ 175992 w 1945275"/>
              <a:gd name="connsiteY30" fmla="*/ 109049 h 252039"/>
              <a:gd name="connsiteX31" fmla="*/ 161029 w 1945275"/>
              <a:gd name="connsiteY31" fmla="*/ 94402 h 252039"/>
              <a:gd name="connsiteX32" fmla="*/ 137562 w 1945275"/>
              <a:gd name="connsiteY32" fmla="*/ 82117 h 252039"/>
              <a:gd name="connsiteX33" fmla="*/ 111102 w 1945275"/>
              <a:gd name="connsiteY33" fmla="*/ 84637 h 252039"/>
              <a:gd name="connsiteX34" fmla="*/ 90548 w 1945275"/>
              <a:gd name="connsiteY34" fmla="*/ 101174 h 252039"/>
              <a:gd name="connsiteX35" fmla="*/ 90548 w 1945275"/>
              <a:gd name="connsiteY35" fmla="*/ 150944 h 252039"/>
              <a:gd name="connsiteX36" fmla="*/ 111102 w 1945275"/>
              <a:gd name="connsiteY36" fmla="*/ 167403 h 252039"/>
              <a:gd name="connsiteX37" fmla="*/ 137562 w 1945275"/>
              <a:gd name="connsiteY37" fmla="*/ 169923 h 252039"/>
              <a:gd name="connsiteX38" fmla="*/ 161029 w 1945275"/>
              <a:gd name="connsiteY38" fmla="*/ 157638 h 252039"/>
              <a:gd name="connsiteX39" fmla="*/ 252143 w 1945275"/>
              <a:gd name="connsiteY39" fmla="*/ 68572 h 252039"/>
              <a:gd name="connsiteX40" fmla="*/ 219698 w 1945275"/>
              <a:gd name="connsiteY40" fmla="*/ 36914 h 252039"/>
              <a:gd name="connsiteX41" fmla="*/ 37706 w 1945275"/>
              <a:gd name="connsiteY41" fmla="*/ 36914 h 252039"/>
              <a:gd name="connsiteX42" fmla="*/ 35029 w 1945275"/>
              <a:gd name="connsiteY42" fmla="*/ 212448 h 252039"/>
              <a:gd name="connsiteX43" fmla="*/ 37706 w 1945275"/>
              <a:gd name="connsiteY43" fmla="*/ 215125 h 252039"/>
              <a:gd name="connsiteX44" fmla="*/ 219777 w 1945275"/>
              <a:gd name="connsiteY44" fmla="*/ 215125 h 252039"/>
              <a:gd name="connsiteX45" fmla="*/ 310734 w 1945275"/>
              <a:gd name="connsiteY45" fmla="*/ 125980 h 252039"/>
              <a:gd name="connsiteX46" fmla="*/ 293409 w 1945275"/>
              <a:gd name="connsiteY46" fmla="*/ 109049 h 252039"/>
              <a:gd name="connsiteX47" fmla="*/ 202452 w 1945275"/>
              <a:gd name="connsiteY47" fmla="*/ 198194 h 252039"/>
              <a:gd name="connsiteX48" fmla="*/ 143704 w 1945275"/>
              <a:gd name="connsiteY48" fmla="*/ 140707 h 252039"/>
              <a:gd name="connsiteX49" fmla="*/ 143625 w 1945275"/>
              <a:gd name="connsiteY49" fmla="*/ 140628 h 252039"/>
              <a:gd name="connsiteX50" fmla="*/ 132837 w 1945275"/>
              <a:gd name="connsiteY50" fmla="*/ 146298 h 252039"/>
              <a:gd name="connsiteX51" fmla="*/ 120709 w 1945275"/>
              <a:gd name="connsiteY51" fmla="*/ 145117 h 252039"/>
              <a:gd name="connsiteX52" fmla="*/ 111259 w 1945275"/>
              <a:gd name="connsiteY52" fmla="*/ 137557 h 252039"/>
              <a:gd name="connsiteX53" fmla="*/ 111259 w 1945275"/>
              <a:gd name="connsiteY53" fmla="*/ 114640 h 252039"/>
              <a:gd name="connsiteX54" fmla="*/ 120709 w 1945275"/>
              <a:gd name="connsiteY54" fmla="*/ 107080 h 252039"/>
              <a:gd name="connsiteX55" fmla="*/ 132837 w 1945275"/>
              <a:gd name="connsiteY55" fmla="*/ 105899 h 252039"/>
              <a:gd name="connsiteX56" fmla="*/ 143625 w 1945275"/>
              <a:gd name="connsiteY56" fmla="*/ 111569 h 252039"/>
              <a:gd name="connsiteX57" fmla="*/ 143704 w 1945275"/>
              <a:gd name="connsiteY57" fmla="*/ 111490 h 252039"/>
              <a:gd name="connsiteX58" fmla="*/ 158667 w 1945275"/>
              <a:gd name="connsiteY58" fmla="*/ 126138 h 252039"/>
              <a:gd name="connsiteX59" fmla="*/ 143704 w 1945275"/>
              <a:gd name="connsiteY59" fmla="*/ 140707 h 252039"/>
              <a:gd name="connsiteX60" fmla="*/ 405234 w 1945275"/>
              <a:gd name="connsiteY60" fmla="*/ 81250 h 252039"/>
              <a:gd name="connsiteX61" fmla="*/ 359480 w 1945275"/>
              <a:gd name="connsiteY61" fmla="*/ 127713 h 252039"/>
              <a:gd name="connsiteX62" fmla="*/ 359480 w 1945275"/>
              <a:gd name="connsiteY62" fmla="*/ 129130 h 252039"/>
              <a:gd name="connsiteX63" fmla="*/ 403974 w 1945275"/>
              <a:gd name="connsiteY63" fmla="*/ 177719 h 252039"/>
              <a:gd name="connsiteX64" fmla="*/ 407518 w 1945275"/>
              <a:gd name="connsiteY64" fmla="*/ 177719 h 252039"/>
              <a:gd name="connsiteX65" fmla="*/ 449807 w 1945275"/>
              <a:gd name="connsiteY65" fmla="*/ 148897 h 252039"/>
              <a:gd name="connsiteX66" fmla="*/ 428859 w 1945275"/>
              <a:gd name="connsiteY66" fmla="*/ 142754 h 252039"/>
              <a:gd name="connsiteX67" fmla="*/ 407675 w 1945275"/>
              <a:gd name="connsiteY67" fmla="*/ 156614 h 252039"/>
              <a:gd name="connsiteX68" fmla="*/ 384286 w 1945275"/>
              <a:gd name="connsiteY68" fmla="*/ 135903 h 252039"/>
              <a:gd name="connsiteX69" fmla="*/ 450752 w 1945275"/>
              <a:gd name="connsiteY69" fmla="*/ 135903 h 252039"/>
              <a:gd name="connsiteX70" fmla="*/ 451145 w 1945275"/>
              <a:gd name="connsiteY70" fmla="*/ 128343 h 252039"/>
              <a:gd name="connsiteX71" fmla="*/ 405234 w 1945275"/>
              <a:gd name="connsiteY71" fmla="*/ 81250 h 252039"/>
              <a:gd name="connsiteX72" fmla="*/ 405234 w 1945275"/>
              <a:gd name="connsiteY72" fmla="*/ 81250 h 252039"/>
              <a:gd name="connsiteX73" fmla="*/ 384838 w 1945275"/>
              <a:gd name="connsiteY73" fmla="*/ 119129 h 252039"/>
              <a:gd name="connsiteX74" fmla="*/ 405549 w 1945275"/>
              <a:gd name="connsiteY74" fmla="*/ 101174 h 252039"/>
              <a:gd name="connsiteX75" fmla="*/ 426182 w 1945275"/>
              <a:gd name="connsiteY75" fmla="*/ 117318 h 252039"/>
              <a:gd name="connsiteX76" fmla="*/ 426339 w 1945275"/>
              <a:gd name="connsiteY76" fmla="*/ 119129 h 252039"/>
              <a:gd name="connsiteX77" fmla="*/ 384838 w 1945275"/>
              <a:gd name="connsiteY77" fmla="*/ 119129 h 252039"/>
              <a:gd name="connsiteX78" fmla="*/ 384838 w 1945275"/>
              <a:gd name="connsiteY78" fmla="*/ 119129 h 252039"/>
              <a:gd name="connsiteX79" fmla="*/ 546985 w 1945275"/>
              <a:gd name="connsiteY79" fmla="*/ 96607 h 252039"/>
              <a:gd name="connsiteX80" fmla="*/ 488631 w 1945275"/>
              <a:gd name="connsiteY80" fmla="*/ 96607 h 252039"/>
              <a:gd name="connsiteX81" fmla="*/ 488631 w 1945275"/>
              <a:gd name="connsiteY81" fmla="*/ 43844 h 252039"/>
              <a:gd name="connsiteX82" fmla="*/ 462564 w 1945275"/>
              <a:gd name="connsiteY82" fmla="*/ 43844 h 252039"/>
              <a:gd name="connsiteX83" fmla="*/ 462564 w 1945275"/>
              <a:gd name="connsiteY83" fmla="*/ 174963 h 252039"/>
              <a:gd name="connsiteX84" fmla="*/ 488631 w 1945275"/>
              <a:gd name="connsiteY84" fmla="*/ 174963 h 252039"/>
              <a:gd name="connsiteX85" fmla="*/ 488631 w 1945275"/>
              <a:gd name="connsiteY85" fmla="*/ 120625 h 252039"/>
              <a:gd name="connsiteX86" fmla="*/ 546985 w 1945275"/>
              <a:gd name="connsiteY86" fmla="*/ 120625 h 252039"/>
              <a:gd name="connsiteX87" fmla="*/ 546985 w 1945275"/>
              <a:gd name="connsiteY87" fmla="*/ 174963 h 252039"/>
              <a:gd name="connsiteX88" fmla="*/ 573287 w 1945275"/>
              <a:gd name="connsiteY88" fmla="*/ 174963 h 252039"/>
              <a:gd name="connsiteX89" fmla="*/ 573287 w 1945275"/>
              <a:gd name="connsiteY89" fmla="*/ 43844 h 252039"/>
              <a:gd name="connsiteX90" fmla="*/ 546985 w 1945275"/>
              <a:gd name="connsiteY90" fmla="*/ 43844 h 252039"/>
              <a:gd name="connsiteX91" fmla="*/ 546985 w 1945275"/>
              <a:gd name="connsiteY91" fmla="*/ 96607 h 252039"/>
              <a:gd name="connsiteX92" fmla="*/ 546985 w 1945275"/>
              <a:gd name="connsiteY92" fmla="*/ 96607 h 252039"/>
              <a:gd name="connsiteX93" fmla="*/ 647076 w 1945275"/>
              <a:gd name="connsiteY93" fmla="*/ 71800 h 252039"/>
              <a:gd name="connsiteX94" fmla="*/ 660464 w 1945275"/>
              <a:gd name="connsiteY94" fmla="*/ 59358 h 252039"/>
              <a:gd name="connsiteX95" fmla="*/ 656526 w 1945275"/>
              <a:gd name="connsiteY95" fmla="*/ 49593 h 252039"/>
              <a:gd name="connsiteX96" fmla="*/ 647076 w 1945275"/>
              <a:gd name="connsiteY96" fmla="*/ 45734 h 252039"/>
              <a:gd name="connsiteX97" fmla="*/ 633846 w 1945275"/>
              <a:gd name="connsiteY97" fmla="*/ 58570 h 252039"/>
              <a:gd name="connsiteX98" fmla="*/ 633846 w 1945275"/>
              <a:gd name="connsiteY98" fmla="*/ 58885 h 252039"/>
              <a:gd name="connsiteX99" fmla="*/ 646683 w 1945275"/>
              <a:gd name="connsiteY99" fmla="*/ 71800 h 252039"/>
              <a:gd name="connsiteX100" fmla="*/ 647076 w 1945275"/>
              <a:gd name="connsiteY100" fmla="*/ 71800 h 252039"/>
              <a:gd name="connsiteX101" fmla="*/ 647076 w 1945275"/>
              <a:gd name="connsiteY101" fmla="*/ 71800 h 252039"/>
              <a:gd name="connsiteX102" fmla="*/ 607386 w 1945275"/>
              <a:gd name="connsiteY102" fmla="*/ 71800 h 252039"/>
              <a:gd name="connsiteX103" fmla="*/ 620774 w 1945275"/>
              <a:gd name="connsiteY103" fmla="*/ 59358 h 252039"/>
              <a:gd name="connsiteX104" fmla="*/ 616836 w 1945275"/>
              <a:gd name="connsiteY104" fmla="*/ 49593 h 252039"/>
              <a:gd name="connsiteX105" fmla="*/ 607386 w 1945275"/>
              <a:gd name="connsiteY105" fmla="*/ 45734 h 252039"/>
              <a:gd name="connsiteX106" fmla="*/ 594156 w 1945275"/>
              <a:gd name="connsiteY106" fmla="*/ 58807 h 252039"/>
              <a:gd name="connsiteX107" fmla="*/ 594156 w 1945275"/>
              <a:gd name="connsiteY107" fmla="*/ 58807 h 252039"/>
              <a:gd name="connsiteX108" fmla="*/ 595101 w 1945275"/>
              <a:gd name="connsiteY108" fmla="*/ 63768 h 252039"/>
              <a:gd name="connsiteX109" fmla="*/ 597936 w 1945275"/>
              <a:gd name="connsiteY109" fmla="*/ 67942 h 252039"/>
              <a:gd name="connsiteX110" fmla="*/ 602346 w 1945275"/>
              <a:gd name="connsiteY110" fmla="*/ 70855 h 252039"/>
              <a:gd name="connsiteX111" fmla="*/ 607386 w 1945275"/>
              <a:gd name="connsiteY111" fmla="*/ 71800 h 252039"/>
              <a:gd name="connsiteX112" fmla="*/ 666921 w 1945275"/>
              <a:gd name="connsiteY112" fmla="*/ 115822 h 252039"/>
              <a:gd name="connsiteX113" fmla="*/ 626522 w 1945275"/>
              <a:gd name="connsiteY113" fmla="*/ 81250 h 252039"/>
              <a:gd name="connsiteX114" fmla="*/ 586675 w 1945275"/>
              <a:gd name="connsiteY114" fmla="*/ 111175 h 252039"/>
              <a:gd name="connsiteX115" fmla="*/ 608961 w 1945275"/>
              <a:gd name="connsiteY115" fmla="*/ 115822 h 252039"/>
              <a:gd name="connsiteX116" fmla="*/ 626680 w 1945275"/>
              <a:gd name="connsiteY116" fmla="*/ 101017 h 252039"/>
              <a:gd name="connsiteX117" fmla="*/ 642351 w 1945275"/>
              <a:gd name="connsiteY117" fmla="*/ 112829 h 252039"/>
              <a:gd name="connsiteX118" fmla="*/ 635343 w 1945275"/>
              <a:gd name="connsiteY118" fmla="*/ 119287 h 252039"/>
              <a:gd name="connsiteX119" fmla="*/ 612505 w 1945275"/>
              <a:gd name="connsiteY119" fmla="*/ 122594 h 252039"/>
              <a:gd name="connsiteX120" fmla="*/ 584706 w 1945275"/>
              <a:gd name="connsiteY120" fmla="*/ 150157 h 252039"/>
              <a:gd name="connsiteX121" fmla="*/ 616679 w 1945275"/>
              <a:gd name="connsiteY121" fmla="*/ 177562 h 252039"/>
              <a:gd name="connsiteX122" fmla="*/ 644084 w 1945275"/>
              <a:gd name="connsiteY122" fmla="*/ 164095 h 252039"/>
              <a:gd name="connsiteX123" fmla="*/ 645029 w 1945275"/>
              <a:gd name="connsiteY123" fmla="*/ 175042 h 252039"/>
              <a:gd name="connsiteX124" fmla="*/ 668103 w 1945275"/>
              <a:gd name="connsiteY124" fmla="*/ 175042 h 252039"/>
              <a:gd name="connsiteX125" fmla="*/ 667000 w 1945275"/>
              <a:gd name="connsiteY125" fmla="*/ 160630 h 252039"/>
              <a:gd name="connsiteX126" fmla="*/ 666921 w 1945275"/>
              <a:gd name="connsiteY126" fmla="*/ 115822 h 252039"/>
              <a:gd name="connsiteX127" fmla="*/ 642351 w 1945275"/>
              <a:gd name="connsiteY127" fmla="*/ 138187 h 252039"/>
              <a:gd name="connsiteX128" fmla="*/ 626286 w 1945275"/>
              <a:gd name="connsiteY128" fmla="*/ 159213 h 252039"/>
              <a:gd name="connsiteX129" fmla="*/ 621876 w 1945275"/>
              <a:gd name="connsiteY129" fmla="*/ 159292 h 252039"/>
              <a:gd name="connsiteX130" fmla="*/ 609827 w 1945275"/>
              <a:gd name="connsiteY130" fmla="*/ 149842 h 252039"/>
              <a:gd name="connsiteX131" fmla="*/ 609749 w 1945275"/>
              <a:gd name="connsiteY131" fmla="*/ 148739 h 252039"/>
              <a:gd name="connsiteX132" fmla="*/ 621246 w 1945275"/>
              <a:gd name="connsiteY132" fmla="*/ 137242 h 252039"/>
              <a:gd name="connsiteX133" fmla="*/ 642194 w 1945275"/>
              <a:gd name="connsiteY133" fmla="*/ 134092 h 252039"/>
              <a:gd name="connsiteX134" fmla="*/ 642351 w 1945275"/>
              <a:gd name="connsiteY134" fmla="*/ 138187 h 252039"/>
              <a:gd name="connsiteX135" fmla="*/ 681411 w 1945275"/>
              <a:gd name="connsiteY135" fmla="*/ 41088 h 252039"/>
              <a:gd name="connsiteX136" fmla="*/ 706533 w 1945275"/>
              <a:gd name="connsiteY136" fmla="*/ 41088 h 252039"/>
              <a:gd name="connsiteX137" fmla="*/ 706533 w 1945275"/>
              <a:gd name="connsiteY137" fmla="*/ 174963 h 252039"/>
              <a:gd name="connsiteX138" fmla="*/ 681411 w 1945275"/>
              <a:gd name="connsiteY138" fmla="*/ 174963 h 252039"/>
              <a:gd name="connsiteX139" fmla="*/ 681411 w 1945275"/>
              <a:gd name="connsiteY139" fmla="*/ 41088 h 252039"/>
              <a:gd name="connsiteX140" fmla="*/ 763233 w 1945275"/>
              <a:gd name="connsiteY140" fmla="*/ 119838 h 252039"/>
              <a:gd name="connsiteX141" fmla="*/ 750003 w 1945275"/>
              <a:gd name="connsiteY141" fmla="*/ 117082 h 252039"/>
              <a:gd name="connsiteX142" fmla="*/ 741498 w 1945275"/>
              <a:gd name="connsiteY142" fmla="*/ 108970 h 252039"/>
              <a:gd name="connsiteX143" fmla="*/ 753389 w 1945275"/>
              <a:gd name="connsiteY143" fmla="*/ 99914 h 252039"/>
              <a:gd name="connsiteX144" fmla="*/ 768667 w 1945275"/>
              <a:gd name="connsiteY144" fmla="*/ 112120 h 252039"/>
              <a:gd name="connsiteX145" fmla="*/ 789614 w 1945275"/>
              <a:gd name="connsiteY145" fmla="*/ 107474 h 252039"/>
              <a:gd name="connsiteX146" fmla="*/ 753153 w 1945275"/>
              <a:gd name="connsiteY146" fmla="*/ 81250 h 252039"/>
              <a:gd name="connsiteX147" fmla="*/ 718424 w 1945275"/>
              <a:gd name="connsiteY147" fmla="*/ 111018 h 252039"/>
              <a:gd name="connsiteX148" fmla="*/ 744490 w 1945275"/>
              <a:gd name="connsiteY148" fmla="*/ 138187 h 252039"/>
              <a:gd name="connsiteX149" fmla="*/ 756775 w 1945275"/>
              <a:gd name="connsiteY149" fmla="*/ 140943 h 252039"/>
              <a:gd name="connsiteX150" fmla="*/ 766777 w 1945275"/>
              <a:gd name="connsiteY150" fmla="*/ 149842 h 252039"/>
              <a:gd name="connsiteX151" fmla="*/ 754492 w 1945275"/>
              <a:gd name="connsiteY151" fmla="*/ 158898 h 252039"/>
              <a:gd name="connsiteX152" fmla="*/ 737482 w 1945275"/>
              <a:gd name="connsiteY152" fmla="*/ 145353 h 252039"/>
              <a:gd name="connsiteX153" fmla="*/ 737482 w 1945275"/>
              <a:gd name="connsiteY153" fmla="*/ 145038 h 252039"/>
              <a:gd name="connsiteX154" fmla="*/ 715983 w 1945275"/>
              <a:gd name="connsiteY154" fmla="*/ 149605 h 252039"/>
              <a:gd name="connsiteX155" fmla="*/ 754728 w 1945275"/>
              <a:gd name="connsiteY155" fmla="*/ 177719 h 252039"/>
              <a:gd name="connsiteX156" fmla="*/ 790796 w 1945275"/>
              <a:gd name="connsiteY156" fmla="*/ 147794 h 252039"/>
              <a:gd name="connsiteX157" fmla="*/ 763233 w 1945275"/>
              <a:gd name="connsiteY157" fmla="*/ 119838 h 252039"/>
              <a:gd name="connsiteX158" fmla="*/ 763233 w 1945275"/>
              <a:gd name="connsiteY158" fmla="*/ 119838 h 252039"/>
              <a:gd name="connsiteX159" fmla="*/ 845133 w 1945275"/>
              <a:gd name="connsiteY159" fmla="*/ 81172 h 252039"/>
              <a:gd name="connsiteX160" fmla="*/ 796387 w 1945275"/>
              <a:gd name="connsiteY160" fmla="*/ 126610 h 252039"/>
              <a:gd name="connsiteX161" fmla="*/ 796387 w 1945275"/>
              <a:gd name="connsiteY161" fmla="*/ 129445 h 252039"/>
              <a:gd name="connsiteX162" fmla="*/ 845133 w 1945275"/>
              <a:gd name="connsiteY162" fmla="*/ 178192 h 252039"/>
              <a:gd name="connsiteX163" fmla="*/ 893880 w 1945275"/>
              <a:gd name="connsiteY163" fmla="*/ 129445 h 252039"/>
              <a:gd name="connsiteX164" fmla="*/ 847968 w 1945275"/>
              <a:gd name="connsiteY164" fmla="*/ 81172 h 252039"/>
              <a:gd name="connsiteX165" fmla="*/ 845133 w 1945275"/>
              <a:gd name="connsiteY165" fmla="*/ 81172 h 252039"/>
              <a:gd name="connsiteX166" fmla="*/ 845133 w 1945275"/>
              <a:gd name="connsiteY166" fmla="*/ 81172 h 252039"/>
              <a:gd name="connsiteX167" fmla="*/ 845133 w 1945275"/>
              <a:gd name="connsiteY167" fmla="*/ 155354 h 252039"/>
              <a:gd name="connsiteX168" fmla="*/ 821430 w 1945275"/>
              <a:gd name="connsiteY168" fmla="*/ 131729 h 252039"/>
              <a:gd name="connsiteX169" fmla="*/ 821508 w 1945275"/>
              <a:gd name="connsiteY169" fmla="*/ 129445 h 252039"/>
              <a:gd name="connsiteX170" fmla="*/ 843086 w 1945275"/>
              <a:gd name="connsiteY170" fmla="*/ 103773 h 252039"/>
              <a:gd name="connsiteX171" fmla="*/ 868758 w 1945275"/>
              <a:gd name="connsiteY171" fmla="*/ 125350 h 252039"/>
              <a:gd name="connsiteX172" fmla="*/ 868758 w 1945275"/>
              <a:gd name="connsiteY172" fmla="*/ 129367 h 252039"/>
              <a:gd name="connsiteX173" fmla="*/ 847653 w 1945275"/>
              <a:gd name="connsiteY173" fmla="*/ 155118 h 252039"/>
              <a:gd name="connsiteX174" fmla="*/ 845133 w 1945275"/>
              <a:gd name="connsiteY174" fmla="*/ 155354 h 252039"/>
              <a:gd name="connsiteX175" fmla="*/ 845133 w 1945275"/>
              <a:gd name="connsiteY175" fmla="*/ 155354 h 252039"/>
              <a:gd name="connsiteX176" fmla="*/ 1011218 w 1945275"/>
              <a:gd name="connsiteY176" fmla="*/ 81408 h 252039"/>
              <a:gd name="connsiteX177" fmla="*/ 981765 w 1945275"/>
              <a:gd name="connsiteY177" fmla="*/ 96607 h 252039"/>
              <a:gd name="connsiteX178" fmla="*/ 954203 w 1945275"/>
              <a:gd name="connsiteY178" fmla="*/ 81408 h 252039"/>
              <a:gd name="connsiteX179" fmla="*/ 926955 w 1945275"/>
              <a:gd name="connsiteY179" fmla="*/ 95110 h 252039"/>
              <a:gd name="connsiteX180" fmla="*/ 926955 w 1945275"/>
              <a:gd name="connsiteY180" fmla="*/ 84007 h 252039"/>
              <a:gd name="connsiteX181" fmla="*/ 902936 w 1945275"/>
              <a:gd name="connsiteY181" fmla="*/ 84007 h 252039"/>
              <a:gd name="connsiteX182" fmla="*/ 902936 w 1945275"/>
              <a:gd name="connsiteY182" fmla="*/ 174963 h 252039"/>
              <a:gd name="connsiteX183" fmla="*/ 928057 w 1945275"/>
              <a:gd name="connsiteY183" fmla="*/ 174963 h 252039"/>
              <a:gd name="connsiteX184" fmla="*/ 928057 w 1945275"/>
              <a:gd name="connsiteY184" fmla="*/ 121728 h 252039"/>
              <a:gd name="connsiteX185" fmla="*/ 943650 w 1945275"/>
              <a:gd name="connsiteY185" fmla="*/ 103852 h 252039"/>
              <a:gd name="connsiteX186" fmla="*/ 945383 w 1945275"/>
              <a:gd name="connsiteY186" fmla="*/ 103852 h 252039"/>
              <a:gd name="connsiteX187" fmla="*/ 961920 w 1945275"/>
              <a:gd name="connsiteY187" fmla="*/ 118027 h 252039"/>
              <a:gd name="connsiteX188" fmla="*/ 961841 w 1945275"/>
              <a:gd name="connsiteY188" fmla="*/ 121019 h 252039"/>
              <a:gd name="connsiteX189" fmla="*/ 961841 w 1945275"/>
              <a:gd name="connsiteY189" fmla="*/ 175042 h 252039"/>
              <a:gd name="connsiteX190" fmla="*/ 986805 w 1945275"/>
              <a:gd name="connsiteY190" fmla="*/ 175042 h 252039"/>
              <a:gd name="connsiteX191" fmla="*/ 986805 w 1945275"/>
              <a:gd name="connsiteY191" fmla="*/ 121807 h 252039"/>
              <a:gd name="connsiteX192" fmla="*/ 1002555 w 1945275"/>
              <a:gd name="connsiteY192" fmla="*/ 103930 h 252039"/>
              <a:gd name="connsiteX193" fmla="*/ 1003973 w 1945275"/>
              <a:gd name="connsiteY193" fmla="*/ 103930 h 252039"/>
              <a:gd name="connsiteX194" fmla="*/ 1020510 w 1945275"/>
              <a:gd name="connsiteY194" fmla="*/ 117948 h 252039"/>
              <a:gd name="connsiteX195" fmla="*/ 1020432 w 1945275"/>
              <a:gd name="connsiteY195" fmla="*/ 121177 h 252039"/>
              <a:gd name="connsiteX196" fmla="*/ 1020432 w 1945275"/>
              <a:gd name="connsiteY196" fmla="*/ 175199 h 252039"/>
              <a:gd name="connsiteX197" fmla="*/ 1044844 w 1945275"/>
              <a:gd name="connsiteY197" fmla="*/ 175199 h 252039"/>
              <a:gd name="connsiteX198" fmla="*/ 1044844 w 1945275"/>
              <a:gd name="connsiteY198" fmla="*/ 116215 h 252039"/>
              <a:gd name="connsiteX199" fmla="*/ 1016022 w 1945275"/>
              <a:gd name="connsiteY199" fmla="*/ 81723 h 252039"/>
              <a:gd name="connsiteX200" fmla="*/ 1011218 w 1945275"/>
              <a:gd name="connsiteY200" fmla="*/ 81408 h 252039"/>
              <a:gd name="connsiteX201" fmla="*/ 1011218 w 1945275"/>
              <a:gd name="connsiteY201" fmla="*/ 81408 h 252039"/>
              <a:gd name="connsiteX202" fmla="*/ 1098709 w 1945275"/>
              <a:gd name="connsiteY202" fmla="*/ 137242 h 252039"/>
              <a:gd name="connsiteX203" fmla="*/ 1073982 w 1945275"/>
              <a:gd name="connsiteY203" fmla="*/ 84007 h 252039"/>
              <a:gd name="connsiteX204" fmla="*/ 1045868 w 1945275"/>
              <a:gd name="connsiteY204" fmla="*/ 84007 h 252039"/>
              <a:gd name="connsiteX205" fmla="*/ 1085322 w 1945275"/>
              <a:gd name="connsiteY205" fmla="*/ 163544 h 252039"/>
              <a:gd name="connsiteX206" fmla="*/ 1063429 w 1945275"/>
              <a:gd name="connsiteY206" fmla="*/ 210873 h 252039"/>
              <a:gd name="connsiteX207" fmla="*/ 1090047 w 1945275"/>
              <a:gd name="connsiteY207" fmla="*/ 210873 h 252039"/>
              <a:gd name="connsiteX208" fmla="*/ 1148401 w 1945275"/>
              <a:gd name="connsiteY208" fmla="*/ 84007 h 252039"/>
              <a:gd name="connsiteX209" fmla="*/ 1121547 w 1945275"/>
              <a:gd name="connsiteY209" fmla="*/ 84007 h 252039"/>
              <a:gd name="connsiteX210" fmla="*/ 1098709 w 1945275"/>
              <a:gd name="connsiteY210" fmla="*/ 137242 h 252039"/>
              <a:gd name="connsiteX211" fmla="*/ 1206755 w 1945275"/>
              <a:gd name="connsiteY211" fmla="*/ 81565 h 252039"/>
              <a:gd name="connsiteX212" fmla="*/ 1179901 w 1945275"/>
              <a:gd name="connsiteY212" fmla="*/ 95268 h 252039"/>
              <a:gd name="connsiteX213" fmla="*/ 1179901 w 1945275"/>
              <a:gd name="connsiteY213" fmla="*/ 84007 h 252039"/>
              <a:gd name="connsiteX214" fmla="*/ 1155488 w 1945275"/>
              <a:gd name="connsiteY214" fmla="*/ 84007 h 252039"/>
              <a:gd name="connsiteX215" fmla="*/ 1155488 w 1945275"/>
              <a:gd name="connsiteY215" fmla="*/ 174963 h 252039"/>
              <a:gd name="connsiteX216" fmla="*/ 1180610 w 1945275"/>
              <a:gd name="connsiteY216" fmla="*/ 174963 h 252039"/>
              <a:gd name="connsiteX217" fmla="*/ 1180610 w 1945275"/>
              <a:gd name="connsiteY217" fmla="*/ 122594 h 252039"/>
              <a:gd name="connsiteX218" fmla="*/ 1196202 w 1945275"/>
              <a:gd name="connsiteY218" fmla="*/ 103773 h 252039"/>
              <a:gd name="connsiteX219" fmla="*/ 1198014 w 1945275"/>
              <a:gd name="connsiteY219" fmla="*/ 103694 h 252039"/>
              <a:gd name="connsiteX220" fmla="*/ 1215260 w 1945275"/>
              <a:gd name="connsiteY220" fmla="*/ 118657 h 252039"/>
              <a:gd name="connsiteX221" fmla="*/ 1215181 w 1945275"/>
              <a:gd name="connsiteY221" fmla="*/ 121807 h 252039"/>
              <a:gd name="connsiteX222" fmla="*/ 1215181 w 1945275"/>
              <a:gd name="connsiteY222" fmla="*/ 174884 h 252039"/>
              <a:gd name="connsiteX223" fmla="*/ 1240303 w 1945275"/>
              <a:gd name="connsiteY223" fmla="*/ 174884 h 252039"/>
              <a:gd name="connsiteX224" fmla="*/ 1240303 w 1945275"/>
              <a:gd name="connsiteY224" fmla="*/ 117554 h 252039"/>
              <a:gd name="connsiteX225" fmla="*/ 1206755 w 1945275"/>
              <a:gd name="connsiteY225" fmla="*/ 81565 h 252039"/>
              <a:gd name="connsiteX226" fmla="*/ 1206755 w 1945275"/>
              <a:gd name="connsiteY226" fmla="*/ 81565 h 252039"/>
              <a:gd name="connsiteX227" fmla="*/ 1345040 w 1945275"/>
              <a:gd name="connsiteY227" fmla="*/ 41088 h 252039"/>
              <a:gd name="connsiteX228" fmla="*/ 1320313 w 1945275"/>
              <a:gd name="connsiteY228" fmla="*/ 41088 h 252039"/>
              <a:gd name="connsiteX229" fmla="*/ 1320313 w 1945275"/>
              <a:gd name="connsiteY229" fmla="*/ 93063 h 252039"/>
              <a:gd name="connsiteX230" fmla="*/ 1294010 w 1945275"/>
              <a:gd name="connsiteY230" fmla="*/ 81802 h 252039"/>
              <a:gd name="connsiteX231" fmla="*/ 1249438 w 1945275"/>
              <a:gd name="connsiteY231" fmla="*/ 129367 h 252039"/>
              <a:gd name="connsiteX232" fmla="*/ 1291726 w 1945275"/>
              <a:gd name="connsiteY232" fmla="*/ 177168 h 252039"/>
              <a:gd name="connsiteX233" fmla="*/ 1294719 w 1945275"/>
              <a:gd name="connsiteY233" fmla="*/ 177247 h 252039"/>
              <a:gd name="connsiteX234" fmla="*/ 1320785 w 1945275"/>
              <a:gd name="connsiteY234" fmla="*/ 164489 h 252039"/>
              <a:gd name="connsiteX235" fmla="*/ 1321730 w 1945275"/>
              <a:gd name="connsiteY235" fmla="*/ 175042 h 252039"/>
              <a:gd name="connsiteX236" fmla="*/ 1345749 w 1945275"/>
              <a:gd name="connsiteY236" fmla="*/ 175042 h 252039"/>
              <a:gd name="connsiteX237" fmla="*/ 1344962 w 1945275"/>
              <a:gd name="connsiteY237" fmla="*/ 158583 h 252039"/>
              <a:gd name="connsiteX238" fmla="*/ 1345040 w 1945275"/>
              <a:gd name="connsiteY238" fmla="*/ 41088 h 252039"/>
              <a:gd name="connsiteX239" fmla="*/ 1345040 w 1945275"/>
              <a:gd name="connsiteY239" fmla="*/ 41088 h 252039"/>
              <a:gd name="connsiteX240" fmla="*/ 1297790 w 1945275"/>
              <a:gd name="connsiteY240" fmla="*/ 155197 h 252039"/>
              <a:gd name="connsiteX241" fmla="*/ 1274716 w 1945275"/>
              <a:gd name="connsiteY241" fmla="*/ 129288 h 252039"/>
              <a:gd name="connsiteX242" fmla="*/ 1295192 w 1945275"/>
              <a:gd name="connsiteY242" fmla="*/ 103930 h 252039"/>
              <a:gd name="connsiteX243" fmla="*/ 1297790 w 1945275"/>
              <a:gd name="connsiteY243" fmla="*/ 103773 h 252039"/>
              <a:gd name="connsiteX244" fmla="*/ 1320785 w 1945275"/>
              <a:gd name="connsiteY244" fmla="*/ 126295 h 252039"/>
              <a:gd name="connsiteX245" fmla="*/ 1320628 w 1945275"/>
              <a:gd name="connsiteY245" fmla="*/ 129130 h 252039"/>
              <a:gd name="connsiteX246" fmla="*/ 1297790 w 1945275"/>
              <a:gd name="connsiteY246" fmla="*/ 155197 h 252039"/>
              <a:gd name="connsiteX247" fmla="*/ 1297790 w 1945275"/>
              <a:gd name="connsiteY247" fmla="*/ 155197 h 252039"/>
              <a:gd name="connsiteX248" fmla="*/ 1361893 w 1945275"/>
              <a:gd name="connsiteY248" fmla="*/ 84007 h 252039"/>
              <a:gd name="connsiteX249" fmla="*/ 1387014 w 1945275"/>
              <a:gd name="connsiteY249" fmla="*/ 84007 h 252039"/>
              <a:gd name="connsiteX250" fmla="*/ 1387014 w 1945275"/>
              <a:gd name="connsiteY250" fmla="*/ 175042 h 252039"/>
              <a:gd name="connsiteX251" fmla="*/ 1361893 w 1945275"/>
              <a:gd name="connsiteY251" fmla="*/ 175042 h 252039"/>
              <a:gd name="connsiteX252" fmla="*/ 1361893 w 1945275"/>
              <a:gd name="connsiteY252" fmla="*/ 84007 h 252039"/>
              <a:gd name="connsiteX253" fmla="*/ 1374336 w 1945275"/>
              <a:gd name="connsiteY253" fmla="*/ 38883 h 252039"/>
              <a:gd name="connsiteX254" fmla="*/ 1359137 w 1945275"/>
              <a:gd name="connsiteY254" fmla="*/ 54003 h 252039"/>
              <a:gd name="connsiteX255" fmla="*/ 1374257 w 1945275"/>
              <a:gd name="connsiteY255" fmla="*/ 69202 h 252039"/>
              <a:gd name="connsiteX256" fmla="*/ 1374257 w 1945275"/>
              <a:gd name="connsiteY256" fmla="*/ 69202 h 252039"/>
              <a:gd name="connsiteX257" fmla="*/ 1380163 w 1945275"/>
              <a:gd name="connsiteY257" fmla="*/ 68099 h 252039"/>
              <a:gd name="connsiteX258" fmla="*/ 1385203 w 1945275"/>
              <a:gd name="connsiteY258" fmla="*/ 64870 h 252039"/>
              <a:gd name="connsiteX259" fmla="*/ 1388589 w 1945275"/>
              <a:gd name="connsiteY259" fmla="*/ 59988 h 252039"/>
              <a:gd name="connsiteX260" fmla="*/ 1389771 w 1945275"/>
              <a:gd name="connsiteY260" fmla="*/ 54239 h 252039"/>
              <a:gd name="connsiteX261" fmla="*/ 1374493 w 1945275"/>
              <a:gd name="connsiteY261" fmla="*/ 38962 h 252039"/>
              <a:gd name="connsiteX262" fmla="*/ 1374336 w 1945275"/>
              <a:gd name="connsiteY262" fmla="*/ 38883 h 252039"/>
              <a:gd name="connsiteX263" fmla="*/ 1374336 w 1945275"/>
              <a:gd name="connsiteY263" fmla="*/ 38883 h 252039"/>
              <a:gd name="connsiteX264" fmla="*/ 1467891 w 1945275"/>
              <a:gd name="connsiteY264" fmla="*/ 94717 h 252039"/>
              <a:gd name="connsiteX265" fmla="*/ 1441431 w 1945275"/>
              <a:gd name="connsiteY265" fmla="*/ 82353 h 252039"/>
              <a:gd name="connsiteX266" fmla="*/ 1398118 w 1945275"/>
              <a:gd name="connsiteY266" fmla="*/ 125272 h 252039"/>
              <a:gd name="connsiteX267" fmla="*/ 1398118 w 1945275"/>
              <a:gd name="connsiteY267" fmla="*/ 126768 h 252039"/>
              <a:gd name="connsiteX268" fmla="*/ 1438911 w 1945275"/>
              <a:gd name="connsiteY268" fmla="*/ 170947 h 252039"/>
              <a:gd name="connsiteX269" fmla="*/ 1441352 w 1945275"/>
              <a:gd name="connsiteY269" fmla="*/ 170947 h 252039"/>
              <a:gd name="connsiteX270" fmla="*/ 1467261 w 1945275"/>
              <a:gd name="connsiteY270" fmla="*/ 159292 h 252039"/>
              <a:gd name="connsiteX271" fmla="*/ 1467261 w 1945275"/>
              <a:gd name="connsiteY271" fmla="*/ 165907 h 252039"/>
              <a:gd name="connsiteX272" fmla="*/ 1442533 w 1945275"/>
              <a:gd name="connsiteY272" fmla="*/ 191264 h 252039"/>
              <a:gd name="connsiteX273" fmla="*/ 1420798 w 1945275"/>
              <a:gd name="connsiteY273" fmla="*/ 174097 h 252039"/>
              <a:gd name="connsiteX274" fmla="*/ 1398118 w 1945275"/>
              <a:gd name="connsiteY274" fmla="*/ 180003 h 252039"/>
              <a:gd name="connsiteX275" fmla="*/ 1443242 w 1945275"/>
              <a:gd name="connsiteY275" fmla="*/ 212920 h 252039"/>
              <a:gd name="connsiteX276" fmla="*/ 1491989 w 1945275"/>
              <a:gd name="connsiteY276" fmla="*/ 165198 h 252039"/>
              <a:gd name="connsiteX277" fmla="*/ 1491989 w 1945275"/>
              <a:gd name="connsiteY277" fmla="*/ 84007 h 252039"/>
              <a:gd name="connsiteX278" fmla="*/ 1467812 w 1945275"/>
              <a:gd name="connsiteY278" fmla="*/ 84007 h 252039"/>
              <a:gd name="connsiteX279" fmla="*/ 1467812 w 1945275"/>
              <a:gd name="connsiteY279" fmla="*/ 94717 h 252039"/>
              <a:gd name="connsiteX280" fmla="*/ 1445841 w 1945275"/>
              <a:gd name="connsiteY280" fmla="*/ 149842 h 252039"/>
              <a:gd name="connsiteX281" fmla="*/ 1423476 w 1945275"/>
              <a:gd name="connsiteY281" fmla="*/ 129288 h 252039"/>
              <a:gd name="connsiteX282" fmla="*/ 1423555 w 1945275"/>
              <a:gd name="connsiteY282" fmla="*/ 126689 h 252039"/>
              <a:gd name="connsiteX283" fmla="*/ 1444738 w 1945275"/>
              <a:gd name="connsiteY283" fmla="*/ 103694 h 252039"/>
              <a:gd name="connsiteX284" fmla="*/ 1467734 w 1945275"/>
              <a:gd name="connsiteY284" fmla="*/ 124878 h 252039"/>
              <a:gd name="connsiteX285" fmla="*/ 1467734 w 1945275"/>
              <a:gd name="connsiteY285" fmla="*/ 126768 h 252039"/>
              <a:gd name="connsiteX286" fmla="*/ 1448203 w 1945275"/>
              <a:gd name="connsiteY286" fmla="*/ 149842 h 252039"/>
              <a:gd name="connsiteX287" fmla="*/ 1445841 w 1945275"/>
              <a:gd name="connsiteY287" fmla="*/ 149842 h 252039"/>
              <a:gd name="connsiteX288" fmla="*/ 1445841 w 1945275"/>
              <a:gd name="connsiteY288" fmla="*/ 149842 h 252039"/>
              <a:gd name="connsiteX289" fmla="*/ 1557115 w 1945275"/>
              <a:gd name="connsiteY289" fmla="*/ 81565 h 252039"/>
              <a:gd name="connsiteX290" fmla="*/ 1531994 w 1945275"/>
              <a:gd name="connsiteY290" fmla="*/ 91567 h 252039"/>
              <a:gd name="connsiteX291" fmla="*/ 1531994 w 1945275"/>
              <a:gd name="connsiteY291" fmla="*/ 41088 h 252039"/>
              <a:gd name="connsiteX292" fmla="*/ 1506872 w 1945275"/>
              <a:gd name="connsiteY292" fmla="*/ 41088 h 252039"/>
              <a:gd name="connsiteX293" fmla="*/ 1506872 w 1945275"/>
              <a:gd name="connsiteY293" fmla="*/ 174963 h 252039"/>
              <a:gd name="connsiteX294" fmla="*/ 1531994 w 1945275"/>
              <a:gd name="connsiteY294" fmla="*/ 174963 h 252039"/>
              <a:gd name="connsiteX295" fmla="*/ 1531994 w 1945275"/>
              <a:gd name="connsiteY295" fmla="*/ 121570 h 252039"/>
              <a:gd name="connsiteX296" fmla="*/ 1548610 w 1945275"/>
              <a:gd name="connsiteY296" fmla="*/ 103852 h 252039"/>
              <a:gd name="connsiteX297" fmla="*/ 1549319 w 1945275"/>
              <a:gd name="connsiteY297" fmla="*/ 103852 h 252039"/>
              <a:gd name="connsiteX298" fmla="*/ 1566644 w 1945275"/>
              <a:gd name="connsiteY298" fmla="*/ 118735 h 252039"/>
              <a:gd name="connsiteX299" fmla="*/ 1566565 w 1945275"/>
              <a:gd name="connsiteY299" fmla="*/ 121964 h 252039"/>
              <a:gd name="connsiteX300" fmla="*/ 1566565 w 1945275"/>
              <a:gd name="connsiteY300" fmla="*/ 175042 h 252039"/>
              <a:gd name="connsiteX301" fmla="*/ 1591686 w 1945275"/>
              <a:gd name="connsiteY301" fmla="*/ 175042 h 252039"/>
              <a:gd name="connsiteX302" fmla="*/ 1591686 w 1945275"/>
              <a:gd name="connsiteY302" fmla="*/ 117712 h 252039"/>
              <a:gd name="connsiteX303" fmla="*/ 1557115 w 1945275"/>
              <a:gd name="connsiteY303" fmla="*/ 81565 h 252039"/>
              <a:gd name="connsiteX304" fmla="*/ 1557115 w 1945275"/>
              <a:gd name="connsiteY304" fmla="*/ 81565 h 252039"/>
              <a:gd name="connsiteX305" fmla="*/ 1646418 w 1945275"/>
              <a:gd name="connsiteY305" fmla="*/ 81250 h 252039"/>
              <a:gd name="connsiteX306" fmla="*/ 1600664 w 1945275"/>
              <a:gd name="connsiteY306" fmla="*/ 127713 h 252039"/>
              <a:gd name="connsiteX307" fmla="*/ 1600664 w 1945275"/>
              <a:gd name="connsiteY307" fmla="*/ 129130 h 252039"/>
              <a:gd name="connsiteX308" fmla="*/ 1645079 w 1945275"/>
              <a:gd name="connsiteY308" fmla="*/ 177719 h 252039"/>
              <a:gd name="connsiteX309" fmla="*/ 1648623 w 1945275"/>
              <a:gd name="connsiteY309" fmla="*/ 177719 h 252039"/>
              <a:gd name="connsiteX310" fmla="*/ 1690912 w 1945275"/>
              <a:gd name="connsiteY310" fmla="*/ 148897 h 252039"/>
              <a:gd name="connsiteX311" fmla="*/ 1669964 w 1945275"/>
              <a:gd name="connsiteY311" fmla="*/ 142754 h 252039"/>
              <a:gd name="connsiteX312" fmla="*/ 1648780 w 1945275"/>
              <a:gd name="connsiteY312" fmla="*/ 156614 h 252039"/>
              <a:gd name="connsiteX313" fmla="*/ 1625392 w 1945275"/>
              <a:gd name="connsiteY313" fmla="*/ 135903 h 252039"/>
              <a:gd name="connsiteX314" fmla="*/ 1691857 w 1945275"/>
              <a:gd name="connsiteY314" fmla="*/ 135903 h 252039"/>
              <a:gd name="connsiteX315" fmla="*/ 1692251 w 1945275"/>
              <a:gd name="connsiteY315" fmla="*/ 128343 h 252039"/>
              <a:gd name="connsiteX316" fmla="*/ 1646418 w 1945275"/>
              <a:gd name="connsiteY316" fmla="*/ 81250 h 252039"/>
              <a:gd name="connsiteX317" fmla="*/ 1646418 w 1945275"/>
              <a:gd name="connsiteY317" fmla="*/ 81250 h 252039"/>
              <a:gd name="connsiteX318" fmla="*/ 1626022 w 1945275"/>
              <a:gd name="connsiteY318" fmla="*/ 119129 h 252039"/>
              <a:gd name="connsiteX319" fmla="*/ 1646812 w 1945275"/>
              <a:gd name="connsiteY319" fmla="*/ 101174 h 252039"/>
              <a:gd name="connsiteX320" fmla="*/ 1667444 w 1945275"/>
              <a:gd name="connsiteY320" fmla="*/ 117318 h 252039"/>
              <a:gd name="connsiteX321" fmla="*/ 1667602 w 1945275"/>
              <a:gd name="connsiteY321" fmla="*/ 119129 h 252039"/>
              <a:gd name="connsiteX322" fmla="*/ 1626022 w 1945275"/>
              <a:gd name="connsiteY322" fmla="*/ 119129 h 252039"/>
              <a:gd name="connsiteX323" fmla="*/ 1735406 w 1945275"/>
              <a:gd name="connsiteY323" fmla="*/ 56838 h 252039"/>
              <a:gd name="connsiteX324" fmla="*/ 1712726 w 1945275"/>
              <a:gd name="connsiteY324" fmla="*/ 56838 h 252039"/>
              <a:gd name="connsiteX325" fmla="*/ 1712726 w 1945275"/>
              <a:gd name="connsiteY325" fmla="*/ 69595 h 252039"/>
              <a:gd name="connsiteX326" fmla="*/ 1700756 w 1945275"/>
              <a:gd name="connsiteY326" fmla="*/ 84007 h 252039"/>
              <a:gd name="connsiteX327" fmla="*/ 1698314 w 1945275"/>
              <a:gd name="connsiteY327" fmla="*/ 84007 h 252039"/>
              <a:gd name="connsiteX328" fmla="*/ 1693589 w 1945275"/>
              <a:gd name="connsiteY328" fmla="*/ 84007 h 252039"/>
              <a:gd name="connsiteX329" fmla="*/ 1693589 w 1945275"/>
              <a:gd name="connsiteY329" fmla="*/ 105820 h 252039"/>
              <a:gd name="connsiteX330" fmla="*/ 1710363 w 1945275"/>
              <a:gd name="connsiteY330" fmla="*/ 105820 h 252039"/>
              <a:gd name="connsiteX331" fmla="*/ 1710363 w 1945275"/>
              <a:gd name="connsiteY331" fmla="*/ 148188 h 252039"/>
              <a:gd name="connsiteX332" fmla="*/ 1739816 w 1945275"/>
              <a:gd name="connsiteY332" fmla="*/ 176302 h 252039"/>
              <a:gd name="connsiteX333" fmla="*/ 1753991 w 1945275"/>
              <a:gd name="connsiteY333" fmla="*/ 174097 h 252039"/>
              <a:gd name="connsiteX334" fmla="*/ 1753991 w 1945275"/>
              <a:gd name="connsiteY334" fmla="*/ 153779 h 252039"/>
              <a:gd name="connsiteX335" fmla="*/ 1746273 w 1945275"/>
              <a:gd name="connsiteY335" fmla="*/ 154488 h 252039"/>
              <a:gd name="connsiteX336" fmla="*/ 1735327 w 1945275"/>
              <a:gd name="connsiteY336" fmla="*/ 143935 h 252039"/>
              <a:gd name="connsiteX337" fmla="*/ 1735327 w 1945275"/>
              <a:gd name="connsiteY337" fmla="*/ 105820 h 252039"/>
              <a:gd name="connsiteX338" fmla="*/ 1754070 w 1945275"/>
              <a:gd name="connsiteY338" fmla="*/ 105820 h 252039"/>
              <a:gd name="connsiteX339" fmla="*/ 1754070 w 1945275"/>
              <a:gd name="connsiteY339" fmla="*/ 84007 h 252039"/>
              <a:gd name="connsiteX340" fmla="*/ 1735406 w 1945275"/>
              <a:gd name="connsiteY340" fmla="*/ 84007 h 252039"/>
              <a:gd name="connsiteX341" fmla="*/ 1735406 w 1945275"/>
              <a:gd name="connsiteY341" fmla="*/ 56838 h 252039"/>
              <a:gd name="connsiteX342" fmla="*/ 1735406 w 1945275"/>
              <a:gd name="connsiteY342" fmla="*/ 56838 h 252039"/>
              <a:gd name="connsiteX343" fmla="*/ 1804234 w 1945275"/>
              <a:gd name="connsiteY343" fmla="*/ 81250 h 252039"/>
              <a:gd name="connsiteX344" fmla="*/ 1758480 w 1945275"/>
              <a:gd name="connsiteY344" fmla="*/ 127713 h 252039"/>
              <a:gd name="connsiteX345" fmla="*/ 1758480 w 1945275"/>
              <a:gd name="connsiteY345" fmla="*/ 129130 h 252039"/>
              <a:gd name="connsiteX346" fmla="*/ 1802974 w 1945275"/>
              <a:gd name="connsiteY346" fmla="*/ 177719 h 252039"/>
              <a:gd name="connsiteX347" fmla="*/ 1806517 w 1945275"/>
              <a:gd name="connsiteY347" fmla="*/ 177719 h 252039"/>
              <a:gd name="connsiteX348" fmla="*/ 1848806 w 1945275"/>
              <a:gd name="connsiteY348" fmla="*/ 148897 h 252039"/>
              <a:gd name="connsiteX349" fmla="*/ 1827859 w 1945275"/>
              <a:gd name="connsiteY349" fmla="*/ 142754 h 252039"/>
              <a:gd name="connsiteX350" fmla="*/ 1806675 w 1945275"/>
              <a:gd name="connsiteY350" fmla="*/ 156614 h 252039"/>
              <a:gd name="connsiteX351" fmla="*/ 1783207 w 1945275"/>
              <a:gd name="connsiteY351" fmla="*/ 135903 h 252039"/>
              <a:gd name="connsiteX352" fmla="*/ 1849673 w 1945275"/>
              <a:gd name="connsiteY352" fmla="*/ 135903 h 252039"/>
              <a:gd name="connsiteX353" fmla="*/ 1850066 w 1945275"/>
              <a:gd name="connsiteY353" fmla="*/ 128343 h 252039"/>
              <a:gd name="connsiteX354" fmla="*/ 1804234 w 1945275"/>
              <a:gd name="connsiteY354" fmla="*/ 81250 h 252039"/>
              <a:gd name="connsiteX355" fmla="*/ 1804234 w 1945275"/>
              <a:gd name="connsiteY355" fmla="*/ 81250 h 252039"/>
              <a:gd name="connsiteX356" fmla="*/ 1783837 w 1945275"/>
              <a:gd name="connsiteY356" fmla="*/ 119129 h 252039"/>
              <a:gd name="connsiteX357" fmla="*/ 1804627 w 1945275"/>
              <a:gd name="connsiteY357" fmla="*/ 101174 h 252039"/>
              <a:gd name="connsiteX358" fmla="*/ 1825260 w 1945275"/>
              <a:gd name="connsiteY358" fmla="*/ 117318 h 252039"/>
              <a:gd name="connsiteX359" fmla="*/ 1825417 w 1945275"/>
              <a:gd name="connsiteY359" fmla="*/ 119129 h 252039"/>
              <a:gd name="connsiteX360" fmla="*/ 1783837 w 1945275"/>
              <a:gd name="connsiteY360" fmla="*/ 119129 h 252039"/>
              <a:gd name="connsiteX361" fmla="*/ 1911728 w 1945275"/>
              <a:gd name="connsiteY361" fmla="*/ 81644 h 252039"/>
              <a:gd name="connsiteX362" fmla="*/ 1884874 w 1945275"/>
              <a:gd name="connsiteY362" fmla="*/ 95347 h 252039"/>
              <a:gd name="connsiteX363" fmla="*/ 1884874 w 1945275"/>
              <a:gd name="connsiteY363" fmla="*/ 84085 h 252039"/>
              <a:gd name="connsiteX364" fmla="*/ 1860461 w 1945275"/>
              <a:gd name="connsiteY364" fmla="*/ 84085 h 252039"/>
              <a:gd name="connsiteX365" fmla="*/ 1860461 w 1945275"/>
              <a:gd name="connsiteY365" fmla="*/ 175042 h 252039"/>
              <a:gd name="connsiteX366" fmla="*/ 1885583 w 1945275"/>
              <a:gd name="connsiteY366" fmla="*/ 175042 h 252039"/>
              <a:gd name="connsiteX367" fmla="*/ 1885583 w 1945275"/>
              <a:gd name="connsiteY367" fmla="*/ 122673 h 252039"/>
              <a:gd name="connsiteX368" fmla="*/ 1901175 w 1945275"/>
              <a:gd name="connsiteY368" fmla="*/ 103852 h 252039"/>
              <a:gd name="connsiteX369" fmla="*/ 1902908 w 1945275"/>
              <a:gd name="connsiteY369" fmla="*/ 103773 h 252039"/>
              <a:gd name="connsiteX370" fmla="*/ 1920233 w 1945275"/>
              <a:gd name="connsiteY370" fmla="*/ 118657 h 252039"/>
              <a:gd name="connsiteX371" fmla="*/ 1920154 w 1945275"/>
              <a:gd name="connsiteY371" fmla="*/ 121885 h 252039"/>
              <a:gd name="connsiteX372" fmla="*/ 1920154 w 1945275"/>
              <a:gd name="connsiteY372" fmla="*/ 174963 h 252039"/>
              <a:gd name="connsiteX373" fmla="*/ 1945275 w 1945275"/>
              <a:gd name="connsiteY373" fmla="*/ 174963 h 252039"/>
              <a:gd name="connsiteX374" fmla="*/ 1945275 w 1945275"/>
              <a:gd name="connsiteY374" fmla="*/ 117633 h 252039"/>
              <a:gd name="connsiteX375" fmla="*/ 1911728 w 1945275"/>
              <a:gd name="connsiteY375" fmla="*/ 81644 h 252039"/>
              <a:gd name="connsiteX376" fmla="*/ 1911728 w 1945275"/>
              <a:gd name="connsiteY376" fmla="*/ 81644 h 2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1945275" h="252039">
                <a:moveTo>
                  <a:pt x="202452" y="198194"/>
                </a:moveTo>
                <a:lnTo>
                  <a:pt x="202452" y="198194"/>
                </a:lnTo>
                <a:cubicBezTo>
                  <a:pt x="161423" y="238042"/>
                  <a:pt x="96060" y="238042"/>
                  <a:pt x="55031" y="198194"/>
                </a:cubicBezTo>
                <a:cubicBezTo>
                  <a:pt x="15105" y="159528"/>
                  <a:pt x="14160" y="95819"/>
                  <a:pt x="52826" y="55972"/>
                </a:cubicBezTo>
                <a:cubicBezTo>
                  <a:pt x="53535" y="55263"/>
                  <a:pt x="54244" y="54554"/>
                  <a:pt x="55031" y="53845"/>
                </a:cubicBezTo>
                <a:cubicBezTo>
                  <a:pt x="96060" y="13998"/>
                  <a:pt x="161423" y="13998"/>
                  <a:pt x="202452" y="53845"/>
                </a:cubicBezTo>
                <a:lnTo>
                  <a:pt x="202452" y="53845"/>
                </a:lnTo>
                <a:lnTo>
                  <a:pt x="217415" y="68493"/>
                </a:lnTo>
                <a:lnTo>
                  <a:pt x="205208" y="80384"/>
                </a:lnTo>
                <a:lnTo>
                  <a:pt x="190246" y="65737"/>
                </a:lnTo>
                <a:cubicBezTo>
                  <a:pt x="155989" y="32425"/>
                  <a:pt x="101415" y="32425"/>
                  <a:pt x="67159" y="65737"/>
                </a:cubicBezTo>
                <a:cubicBezTo>
                  <a:pt x="33848" y="98024"/>
                  <a:pt x="33060" y="151180"/>
                  <a:pt x="65348" y="184492"/>
                </a:cubicBezTo>
                <a:cubicBezTo>
                  <a:pt x="65899" y="185122"/>
                  <a:pt x="66529" y="185673"/>
                  <a:pt x="67080" y="186224"/>
                </a:cubicBezTo>
                <a:cubicBezTo>
                  <a:pt x="101415" y="219535"/>
                  <a:pt x="155911" y="219535"/>
                  <a:pt x="190167" y="186224"/>
                </a:cubicBezTo>
                <a:lnTo>
                  <a:pt x="190246" y="186303"/>
                </a:lnTo>
                <a:lnTo>
                  <a:pt x="281281" y="97237"/>
                </a:lnTo>
                <a:lnTo>
                  <a:pt x="263956" y="80305"/>
                </a:lnTo>
                <a:lnTo>
                  <a:pt x="173078" y="169450"/>
                </a:lnTo>
                <a:lnTo>
                  <a:pt x="173078" y="169450"/>
                </a:lnTo>
                <a:cubicBezTo>
                  <a:pt x="167251" y="175120"/>
                  <a:pt x="160321" y="179688"/>
                  <a:pt x="152682" y="182759"/>
                </a:cubicBezTo>
                <a:cubicBezTo>
                  <a:pt x="137325" y="188980"/>
                  <a:pt x="120079" y="188980"/>
                  <a:pt x="104723" y="182759"/>
                </a:cubicBezTo>
                <a:cubicBezTo>
                  <a:pt x="97163" y="179688"/>
                  <a:pt x="90233" y="175199"/>
                  <a:pt x="84405" y="169450"/>
                </a:cubicBezTo>
                <a:cubicBezTo>
                  <a:pt x="78578" y="163780"/>
                  <a:pt x="74010" y="157008"/>
                  <a:pt x="70781" y="149527"/>
                </a:cubicBezTo>
                <a:cubicBezTo>
                  <a:pt x="64403" y="134485"/>
                  <a:pt x="64403" y="117554"/>
                  <a:pt x="70781" y="102592"/>
                </a:cubicBezTo>
                <a:cubicBezTo>
                  <a:pt x="73931" y="95110"/>
                  <a:pt x="78578" y="88338"/>
                  <a:pt x="84405" y="82668"/>
                </a:cubicBezTo>
                <a:cubicBezTo>
                  <a:pt x="90233" y="76919"/>
                  <a:pt x="97163" y="72430"/>
                  <a:pt x="104723" y="69359"/>
                </a:cubicBezTo>
                <a:cubicBezTo>
                  <a:pt x="120079" y="63138"/>
                  <a:pt x="137325" y="63138"/>
                  <a:pt x="152682" y="69359"/>
                </a:cubicBezTo>
                <a:cubicBezTo>
                  <a:pt x="160242" y="72430"/>
                  <a:pt x="167172" y="76919"/>
                  <a:pt x="172999" y="82668"/>
                </a:cubicBezTo>
                <a:lnTo>
                  <a:pt x="172999" y="82668"/>
                </a:lnTo>
                <a:lnTo>
                  <a:pt x="187962" y="97315"/>
                </a:lnTo>
                <a:lnTo>
                  <a:pt x="175992" y="109049"/>
                </a:lnTo>
                <a:lnTo>
                  <a:pt x="161029" y="94402"/>
                </a:lnTo>
                <a:cubicBezTo>
                  <a:pt x="154572" y="88102"/>
                  <a:pt x="146460" y="83849"/>
                  <a:pt x="137562" y="82117"/>
                </a:cubicBezTo>
                <a:cubicBezTo>
                  <a:pt x="128663" y="80384"/>
                  <a:pt x="119528" y="81250"/>
                  <a:pt x="111102" y="84637"/>
                </a:cubicBezTo>
                <a:cubicBezTo>
                  <a:pt x="102754" y="88023"/>
                  <a:pt x="95667" y="93772"/>
                  <a:pt x="90548" y="101174"/>
                </a:cubicBezTo>
                <a:cubicBezTo>
                  <a:pt x="80231" y="116137"/>
                  <a:pt x="80231" y="135982"/>
                  <a:pt x="90548" y="150944"/>
                </a:cubicBezTo>
                <a:cubicBezTo>
                  <a:pt x="95588" y="158347"/>
                  <a:pt x="102754" y="164095"/>
                  <a:pt x="111102" y="167403"/>
                </a:cubicBezTo>
                <a:cubicBezTo>
                  <a:pt x="119449" y="170789"/>
                  <a:pt x="128663" y="171655"/>
                  <a:pt x="137562" y="169923"/>
                </a:cubicBezTo>
                <a:cubicBezTo>
                  <a:pt x="146382" y="168190"/>
                  <a:pt x="154572" y="163938"/>
                  <a:pt x="161029" y="157638"/>
                </a:cubicBezTo>
                <a:lnTo>
                  <a:pt x="252143" y="68572"/>
                </a:lnTo>
                <a:lnTo>
                  <a:pt x="219698" y="36914"/>
                </a:lnTo>
                <a:cubicBezTo>
                  <a:pt x="168983" y="-12305"/>
                  <a:pt x="88343" y="-12305"/>
                  <a:pt x="37706" y="36914"/>
                </a:cubicBezTo>
                <a:cubicBezTo>
                  <a:pt x="-11513" y="84637"/>
                  <a:pt x="-12694" y="163229"/>
                  <a:pt x="35029" y="212448"/>
                </a:cubicBezTo>
                <a:cubicBezTo>
                  <a:pt x="35895" y="213393"/>
                  <a:pt x="36840" y="214259"/>
                  <a:pt x="37706" y="215125"/>
                </a:cubicBezTo>
                <a:cubicBezTo>
                  <a:pt x="88421" y="264344"/>
                  <a:pt x="169062" y="264344"/>
                  <a:pt x="219777" y="215125"/>
                </a:cubicBezTo>
                <a:lnTo>
                  <a:pt x="310734" y="125980"/>
                </a:lnTo>
                <a:lnTo>
                  <a:pt x="293409" y="109049"/>
                </a:lnTo>
                <a:lnTo>
                  <a:pt x="202452" y="198194"/>
                </a:lnTo>
                <a:close/>
                <a:moveTo>
                  <a:pt x="143704" y="140707"/>
                </a:moveTo>
                <a:lnTo>
                  <a:pt x="143625" y="140628"/>
                </a:lnTo>
                <a:cubicBezTo>
                  <a:pt x="140633" y="143542"/>
                  <a:pt x="136932" y="145510"/>
                  <a:pt x="132837" y="146298"/>
                </a:cubicBezTo>
                <a:cubicBezTo>
                  <a:pt x="128742" y="147085"/>
                  <a:pt x="124489" y="146692"/>
                  <a:pt x="120709" y="145117"/>
                </a:cubicBezTo>
                <a:cubicBezTo>
                  <a:pt x="116850" y="143542"/>
                  <a:pt x="113622" y="140943"/>
                  <a:pt x="111259" y="137557"/>
                </a:cubicBezTo>
                <a:cubicBezTo>
                  <a:pt x="106534" y="130627"/>
                  <a:pt x="106534" y="121570"/>
                  <a:pt x="111259" y="114640"/>
                </a:cubicBezTo>
                <a:cubicBezTo>
                  <a:pt x="113622" y="111254"/>
                  <a:pt x="116850" y="108577"/>
                  <a:pt x="120709" y="107080"/>
                </a:cubicBezTo>
                <a:cubicBezTo>
                  <a:pt x="124568" y="105505"/>
                  <a:pt x="128820" y="105112"/>
                  <a:pt x="132837" y="105899"/>
                </a:cubicBezTo>
                <a:cubicBezTo>
                  <a:pt x="136932" y="106687"/>
                  <a:pt x="140633" y="108655"/>
                  <a:pt x="143625" y="111569"/>
                </a:cubicBezTo>
                <a:lnTo>
                  <a:pt x="143704" y="111490"/>
                </a:lnTo>
                <a:lnTo>
                  <a:pt x="158667" y="126138"/>
                </a:lnTo>
                <a:lnTo>
                  <a:pt x="143704" y="140707"/>
                </a:lnTo>
                <a:close/>
                <a:moveTo>
                  <a:pt x="405234" y="81250"/>
                </a:moveTo>
                <a:cubicBezTo>
                  <a:pt x="379719" y="81487"/>
                  <a:pt x="359244" y="102277"/>
                  <a:pt x="359480" y="127713"/>
                </a:cubicBezTo>
                <a:cubicBezTo>
                  <a:pt x="359480" y="128185"/>
                  <a:pt x="359480" y="128658"/>
                  <a:pt x="359480" y="129130"/>
                </a:cubicBezTo>
                <a:cubicBezTo>
                  <a:pt x="358299" y="154803"/>
                  <a:pt x="378223" y="176617"/>
                  <a:pt x="403974" y="177719"/>
                </a:cubicBezTo>
                <a:cubicBezTo>
                  <a:pt x="405155" y="177798"/>
                  <a:pt x="406337" y="177798"/>
                  <a:pt x="407518" y="177719"/>
                </a:cubicBezTo>
                <a:cubicBezTo>
                  <a:pt x="426575" y="178900"/>
                  <a:pt x="443979" y="167009"/>
                  <a:pt x="449807" y="148897"/>
                </a:cubicBezTo>
                <a:lnTo>
                  <a:pt x="428859" y="142754"/>
                </a:lnTo>
                <a:cubicBezTo>
                  <a:pt x="425867" y="151732"/>
                  <a:pt x="417125" y="157480"/>
                  <a:pt x="407675" y="156614"/>
                </a:cubicBezTo>
                <a:cubicBezTo>
                  <a:pt x="395548" y="157165"/>
                  <a:pt x="385153" y="148030"/>
                  <a:pt x="384286" y="135903"/>
                </a:cubicBezTo>
                <a:lnTo>
                  <a:pt x="450752" y="135903"/>
                </a:lnTo>
                <a:cubicBezTo>
                  <a:pt x="450752" y="135509"/>
                  <a:pt x="451145" y="131808"/>
                  <a:pt x="451145" y="128343"/>
                </a:cubicBezTo>
                <a:cubicBezTo>
                  <a:pt x="451145" y="99205"/>
                  <a:pt x="433899" y="81250"/>
                  <a:pt x="405234" y="81250"/>
                </a:cubicBezTo>
                <a:lnTo>
                  <a:pt x="405234" y="81250"/>
                </a:lnTo>
                <a:close/>
                <a:moveTo>
                  <a:pt x="384838" y="119129"/>
                </a:moveTo>
                <a:cubicBezTo>
                  <a:pt x="385861" y="108577"/>
                  <a:pt x="394997" y="100702"/>
                  <a:pt x="405549" y="101174"/>
                </a:cubicBezTo>
                <a:cubicBezTo>
                  <a:pt x="415708" y="99914"/>
                  <a:pt x="424922" y="107159"/>
                  <a:pt x="426182" y="117318"/>
                </a:cubicBezTo>
                <a:cubicBezTo>
                  <a:pt x="426260" y="117948"/>
                  <a:pt x="426260" y="118499"/>
                  <a:pt x="426339" y="119129"/>
                </a:cubicBezTo>
                <a:lnTo>
                  <a:pt x="384838" y="119129"/>
                </a:lnTo>
                <a:lnTo>
                  <a:pt x="384838" y="119129"/>
                </a:lnTo>
                <a:close/>
                <a:moveTo>
                  <a:pt x="546985" y="96607"/>
                </a:moveTo>
                <a:lnTo>
                  <a:pt x="488631" y="96607"/>
                </a:lnTo>
                <a:lnTo>
                  <a:pt x="488631" y="43844"/>
                </a:lnTo>
                <a:lnTo>
                  <a:pt x="462564" y="43844"/>
                </a:lnTo>
                <a:lnTo>
                  <a:pt x="462564" y="174963"/>
                </a:lnTo>
                <a:lnTo>
                  <a:pt x="488631" y="174963"/>
                </a:lnTo>
                <a:lnTo>
                  <a:pt x="488631" y="120625"/>
                </a:lnTo>
                <a:lnTo>
                  <a:pt x="546985" y="120625"/>
                </a:lnTo>
                <a:lnTo>
                  <a:pt x="546985" y="174963"/>
                </a:lnTo>
                <a:lnTo>
                  <a:pt x="573287" y="174963"/>
                </a:lnTo>
                <a:lnTo>
                  <a:pt x="573287" y="43844"/>
                </a:lnTo>
                <a:lnTo>
                  <a:pt x="546985" y="43844"/>
                </a:lnTo>
                <a:lnTo>
                  <a:pt x="546985" y="96607"/>
                </a:lnTo>
                <a:lnTo>
                  <a:pt x="546985" y="96607"/>
                </a:lnTo>
                <a:close/>
                <a:moveTo>
                  <a:pt x="647076" y="71800"/>
                </a:moveTo>
                <a:cubicBezTo>
                  <a:pt x="654243" y="72037"/>
                  <a:pt x="660228" y="66524"/>
                  <a:pt x="660464" y="59358"/>
                </a:cubicBezTo>
                <a:cubicBezTo>
                  <a:pt x="660621" y="55657"/>
                  <a:pt x="659204" y="52113"/>
                  <a:pt x="656526" y="49593"/>
                </a:cubicBezTo>
                <a:cubicBezTo>
                  <a:pt x="654006" y="47152"/>
                  <a:pt x="650620" y="45734"/>
                  <a:pt x="647076" y="45734"/>
                </a:cubicBezTo>
                <a:cubicBezTo>
                  <a:pt x="639910" y="45655"/>
                  <a:pt x="633925" y="51404"/>
                  <a:pt x="633846" y="58570"/>
                </a:cubicBezTo>
                <a:cubicBezTo>
                  <a:pt x="633846" y="58649"/>
                  <a:pt x="633846" y="58728"/>
                  <a:pt x="633846" y="58885"/>
                </a:cubicBezTo>
                <a:cubicBezTo>
                  <a:pt x="633846" y="65973"/>
                  <a:pt x="639516" y="71800"/>
                  <a:pt x="646683" y="71800"/>
                </a:cubicBezTo>
                <a:cubicBezTo>
                  <a:pt x="646761" y="71800"/>
                  <a:pt x="646919" y="71800"/>
                  <a:pt x="647076" y="71800"/>
                </a:cubicBezTo>
                <a:lnTo>
                  <a:pt x="647076" y="71800"/>
                </a:lnTo>
                <a:close/>
                <a:moveTo>
                  <a:pt x="607386" y="71800"/>
                </a:moveTo>
                <a:cubicBezTo>
                  <a:pt x="614552" y="72037"/>
                  <a:pt x="620537" y="66524"/>
                  <a:pt x="620774" y="59358"/>
                </a:cubicBezTo>
                <a:cubicBezTo>
                  <a:pt x="620931" y="55657"/>
                  <a:pt x="619514" y="52113"/>
                  <a:pt x="616836" y="49593"/>
                </a:cubicBezTo>
                <a:cubicBezTo>
                  <a:pt x="614316" y="47152"/>
                  <a:pt x="610930" y="45734"/>
                  <a:pt x="607386" y="45734"/>
                </a:cubicBezTo>
                <a:cubicBezTo>
                  <a:pt x="600141" y="45734"/>
                  <a:pt x="594235" y="51562"/>
                  <a:pt x="594156" y="58807"/>
                </a:cubicBezTo>
                <a:cubicBezTo>
                  <a:pt x="594156" y="58807"/>
                  <a:pt x="594156" y="58807"/>
                  <a:pt x="594156" y="58807"/>
                </a:cubicBezTo>
                <a:cubicBezTo>
                  <a:pt x="594156" y="60539"/>
                  <a:pt x="594471" y="62193"/>
                  <a:pt x="595101" y="63768"/>
                </a:cubicBezTo>
                <a:cubicBezTo>
                  <a:pt x="595731" y="65343"/>
                  <a:pt x="596755" y="66760"/>
                  <a:pt x="597936" y="67942"/>
                </a:cubicBezTo>
                <a:cubicBezTo>
                  <a:pt x="599275" y="69280"/>
                  <a:pt x="600692" y="70225"/>
                  <a:pt x="602346" y="70855"/>
                </a:cubicBezTo>
                <a:cubicBezTo>
                  <a:pt x="603921" y="71485"/>
                  <a:pt x="605654" y="71800"/>
                  <a:pt x="607386" y="71800"/>
                </a:cubicBezTo>
                <a:close/>
                <a:moveTo>
                  <a:pt x="666921" y="115822"/>
                </a:moveTo>
                <a:cubicBezTo>
                  <a:pt x="666921" y="97552"/>
                  <a:pt x="655975" y="81250"/>
                  <a:pt x="626522" y="81250"/>
                </a:cubicBezTo>
                <a:cubicBezTo>
                  <a:pt x="601559" y="81250"/>
                  <a:pt x="588171" y="97000"/>
                  <a:pt x="586675" y="111175"/>
                </a:cubicBezTo>
                <a:lnTo>
                  <a:pt x="608961" y="115822"/>
                </a:lnTo>
                <a:cubicBezTo>
                  <a:pt x="609827" y="106844"/>
                  <a:pt x="617702" y="100229"/>
                  <a:pt x="626680" y="101017"/>
                </a:cubicBezTo>
                <a:cubicBezTo>
                  <a:pt x="637233" y="101017"/>
                  <a:pt x="642351" y="106372"/>
                  <a:pt x="642351" y="112829"/>
                </a:cubicBezTo>
                <a:cubicBezTo>
                  <a:pt x="642351" y="115979"/>
                  <a:pt x="640619" y="118578"/>
                  <a:pt x="635343" y="119287"/>
                </a:cubicBezTo>
                <a:lnTo>
                  <a:pt x="612505" y="122594"/>
                </a:lnTo>
                <a:cubicBezTo>
                  <a:pt x="596991" y="124799"/>
                  <a:pt x="584706" y="133855"/>
                  <a:pt x="584706" y="150157"/>
                </a:cubicBezTo>
                <a:cubicBezTo>
                  <a:pt x="584706" y="164410"/>
                  <a:pt x="596834" y="177562"/>
                  <a:pt x="616679" y="177562"/>
                </a:cubicBezTo>
                <a:cubicBezTo>
                  <a:pt x="627546" y="178113"/>
                  <a:pt x="637941" y="172994"/>
                  <a:pt x="644084" y="164095"/>
                </a:cubicBezTo>
                <a:cubicBezTo>
                  <a:pt x="644084" y="167718"/>
                  <a:pt x="644399" y="171419"/>
                  <a:pt x="645029" y="175042"/>
                </a:cubicBezTo>
                <a:lnTo>
                  <a:pt x="668103" y="175042"/>
                </a:lnTo>
                <a:cubicBezTo>
                  <a:pt x="667394" y="170238"/>
                  <a:pt x="667000" y="165434"/>
                  <a:pt x="667000" y="160630"/>
                </a:cubicBezTo>
                <a:lnTo>
                  <a:pt x="666921" y="115822"/>
                </a:lnTo>
                <a:close/>
                <a:moveTo>
                  <a:pt x="642351" y="138187"/>
                </a:moveTo>
                <a:cubicBezTo>
                  <a:pt x="643690" y="148424"/>
                  <a:pt x="636524" y="157795"/>
                  <a:pt x="626286" y="159213"/>
                </a:cubicBezTo>
                <a:cubicBezTo>
                  <a:pt x="624869" y="159370"/>
                  <a:pt x="623372" y="159449"/>
                  <a:pt x="621876" y="159292"/>
                </a:cubicBezTo>
                <a:cubicBezTo>
                  <a:pt x="615970" y="160000"/>
                  <a:pt x="610536" y="155748"/>
                  <a:pt x="609827" y="149842"/>
                </a:cubicBezTo>
                <a:cubicBezTo>
                  <a:pt x="609749" y="149448"/>
                  <a:pt x="609749" y="149133"/>
                  <a:pt x="609749" y="148739"/>
                </a:cubicBezTo>
                <a:cubicBezTo>
                  <a:pt x="609749" y="141730"/>
                  <a:pt x="614867" y="138187"/>
                  <a:pt x="621246" y="137242"/>
                </a:cubicBezTo>
                <a:lnTo>
                  <a:pt x="642194" y="134092"/>
                </a:lnTo>
                <a:lnTo>
                  <a:pt x="642351" y="138187"/>
                </a:lnTo>
                <a:close/>
                <a:moveTo>
                  <a:pt x="681411" y="41088"/>
                </a:moveTo>
                <a:lnTo>
                  <a:pt x="706533" y="41088"/>
                </a:lnTo>
                <a:lnTo>
                  <a:pt x="706533" y="174963"/>
                </a:lnTo>
                <a:lnTo>
                  <a:pt x="681411" y="174963"/>
                </a:lnTo>
                <a:lnTo>
                  <a:pt x="681411" y="41088"/>
                </a:lnTo>
                <a:close/>
                <a:moveTo>
                  <a:pt x="763233" y="119838"/>
                </a:moveTo>
                <a:lnTo>
                  <a:pt x="750003" y="117082"/>
                </a:lnTo>
                <a:cubicBezTo>
                  <a:pt x="744884" y="116137"/>
                  <a:pt x="741498" y="113380"/>
                  <a:pt x="741498" y="108970"/>
                </a:cubicBezTo>
                <a:cubicBezTo>
                  <a:pt x="741498" y="103773"/>
                  <a:pt x="746774" y="99914"/>
                  <a:pt x="753389" y="99914"/>
                </a:cubicBezTo>
                <a:cubicBezTo>
                  <a:pt x="760949" y="99205"/>
                  <a:pt x="767722" y="104560"/>
                  <a:pt x="768667" y="112120"/>
                </a:cubicBezTo>
                <a:lnTo>
                  <a:pt x="789614" y="107474"/>
                </a:lnTo>
                <a:cubicBezTo>
                  <a:pt x="788512" y="97709"/>
                  <a:pt x="779613" y="81250"/>
                  <a:pt x="753153" y="81250"/>
                </a:cubicBezTo>
                <a:cubicBezTo>
                  <a:pt x="733150" y="81250"/>
                  <a:pt x="718424" y="94717"/>
                  <a:pt x="718424" y="111018"/>
                </a:cubicBezTo>
                <a:cubicBezTo>
                  <a:pt x="718424" y="123775"/>
                  <a:pt x="726535" y="134328"/>
                  <a:pt x="744490" y="138187"/>
                </a:cubicBezTo>
                <a:lnTo>
                  <a:pt x="756775" y="140943"/>
                </a:lnTo>
                <a:cubicBezTo>
                  <a:pt x="763942" y="142439"/>
                  <a:pt x="766777" y="145747"/>
                  <a:pt x="766777" y="149842"/>
                </a:cubicBezTo>
                <a:cubicBezTo>
                  <a:pt x="766777" y="154645"/>
                  <a:pt x="762839" y="158898"/>
                  <a:pt x="754492" y="158898"/>
                </a:cubicBezTo>
                <a:cubicBezTo>
                  <a:pt x="746065" y="159843"/>
                  <a:pt x="738505" y="153779"/>
                  <a:pt x="737482" y="145353"/>
                </a:cubicBezTo>
                <a:cubicBezTo>
                  <a:pt x="737482" y="145274"/>
                  <a:pt x="737482" y="145117"/>
                  <a:pt x="737482" y="145038"/>
                </a:cubicBezTo>
                <a:lnTo>
                  <a:pt x="715983" y="149605"/>
                </a:lnTo>
                <a:cubicBezTo>
                  <a:pt x="717085" y="160000"/>
                  <a:pt x="726772" y="177719"/>
                  <a:pt x="754728" y="177719"/>
                </a:cubicBezTo>
                <a:cubicBezTo>
                  <a:pt x="779062" y="177719"/>
                  <a:pt x="790796" y="162599"/>
                  <a:pt x="790796" y="147794"/>
                </a:cubicBezTo>
                <a:cubicBezTo>
                  <a:pt x="790796" y="134485"/>
                  <a:pt x="781582" y="123618"/>
                  <a:pt x="763233" y="119838"/>
                </a:cubicBezTo>
                <a:lnTo>
                  <a:pt x="763233" y="119838"/>
                </a:lnTo>
                <a:close/>
                <a:moveTo>
                  <a:pt x="845133" y="81172"/>
                </a:moveTo>
                <a:cubicBezTo>
                  <a:pt x="819146" y="80227"/>
                  <a:pt x="797332" y="100623"/>
                  <a:pt x="796387" y="126610"/>
                </a:cubicBezTo>
                <a:cubicBezTo>
                  <a:pt x="796387" y="127555"/>
                  <a:pt x="796387" y="128500"/>
                  <a:pt x="796387" y="129445"/>
                </a:cubicBezTo>
                <a:cubicBezTo>
                  <a:pt x="796387" y="156378"/>
                  <a:pt x="818201" y="178192"/>
                  <a:pt x="845133" y="178192"/>
                </a:cubicBezTo>
                <a:cubicBezTo>
                  <a:pt x="872066" y="178192"/>
                  <a:pt x="893801" y="156378"/>
                  <a:pt x="893880" y="129445"/>
                </a:cubicBezTo>
                <a:cubicBezTo>
                  <a:pt x="894510" y="103458"/>
                  <a:pt x="874035" y="81802"/>
                  <a:pt x="847968" y="81172"/>
                </a:cubicBezTo>
                <a:cubicBezTo>
                  <a:pt x="847023" y="81172"/>
                  <a:pt x="846078" y="81172"/>
                  <a:pt x="845133" y="81172"/>
                </a:cubicBezTo>
                <a:lnTo>
                  <a:pt x="845133" y="81172"/>
                </a:lnTo>
                <a:close/>
                <a:moveTo>
                  <a:pt x="845133" y="155354"/>
                </a:moveTo>
                <a:cubicBezTo>
                  <a:pt x="832061" y="155354"/>
                  <a:pt x="821430" y="144802"/>
                  <a:pt x="821430" y="131729"/>
                </a:cubicBezTo>
                <a:cubicBezTo>
                  <a:pt x="821430" y="130942"/>
                  <a:pt x="821430" y="130233"/>
                  <a:pt x="821508" y="129445"/>
                </a:cubicBezTo>
                <a:cubicBezTo>
                  <a:pt x="820406" y="116373"/>
                  <a:pt x="830092" y="104875"/>
                  <a:pt x="843086" y="103773"/>
                </a:cubicBezTo>
                <a:cubicBezTo>
                  <a:pt x="856158" y="102670"/>
                  <a:pt x="867656" y="112357"/>
                  <a:pt x="868758" y="125350"/>
                </a:cubicBezTo>
                <a:cubicBezTo>
                  <a:pt x="868837" y="126689"/>
                  <a:pt x="868837" y="128028"/>
                  <a:pt x="868758" y="129367"/>
                </a:cubicBezTo>
                <a:cubicBezTo>
                  <a:pt x="870019" y="142282"/>
                  <a:pt x="860568" y="153858"/>
                  <a:pt x="847653" y="155118"/>
                </a:cubicBezTo>
                <a:cubicBezTo>
                  <a:pt x="846787" y="155354"/>
                  <a:pt x="846000" y="155354"/>
                  <a:pt x="845133" y="155354"/>
                </a:cubicBezTo>
                <a:lnTo>
                  <a:pt x="845133" y="155354"/>
                </a:lnTo>
                <a:close/>
                <a:moveTo>
                  <a:pt x="1011218" y="81408"/>
                </a:moveTo>
                <a:cubicBezTo>
                  <a:pt x="999327" y="80699"/>
                  <a:pt x="988065" y="86527"/>
                  <a:pt x="981765" y="96607"/>
                </a:cubicBezTo>
                <a:cubicBezTo>
                  <a:pt x="976410" y="86527"/>
                  <a:pt x="965543" y="80620"/>
                  <a:pt x="954203" y="81408"/>
                </a:cubicBezTo>
                <a:cubicBezTo>
                  <a:pt x="943414" y="81093"/>
                  <a:pt x="933176" y="86290"/>
                  <a:pt x="926955" y="95110"/>
                </a:cubicBezTo>
                <a:lnTo>
                  <a:pt x="926955" y="84007"/>
                </a:lnTo>
                <a:lnTo>
                  <a:pt x="902936" y="84007"/>
                </a:lnTo>
                <a:lnTo>
                  <a:pt x="902936" y="174963"/>
                </a:lnTo>
                <a:lnTo>
                  <a:pt x="928057" y="174963"/>
                </a:lnTo>
                <a:lnTo>
                  <a:pt x="928057" y="121728"/>
                </a:lnTo>
                <a:cubicBezTo>
                  <a:pt x="927427" y="112435"/>
                  <a:pt x="934436" y="104482"/>
                  <a:pt x="943650" y="103852"/>
                </a:cubicBezTo>
                <a:cubicBezTo>
                  <a:pt x="944201" y="103773"/>
                  <a:pt x="944831" y="103773"/>
                  <a:pt x="945383" y="103852"/>
                </a:cubicBezTo>
                <a:cubicBezTo>
                  <a:pt x="953888" y="103222"/>
                  <a:pt x="961211" y="109600"/>
                  <a:pt x="961920" y="118027"/>
                </a:cubicBezTo>
                <a:cubicBezTo>
                  <a:pt x="961999" y="119050"/>
                  <a:pt x="961999" y="119995"/>
                  <a:pt x="961841" y="121019"/>
                </a:cubicBezTo>
                <a:lnTo>
                  <a:pt x="961841" y="175042"/>
                </a:lnTo>
                <a:lnTo>
                  <a:pt x="986805" y="175042"/>
                </a:lnTo>
                <a:lnTo>
                  <a:pt x="986805" y="121807"/>
                </a:lnTo>
                <a:cubicBezTo>
                  <a:pt x="986175" y="112514"/>
                  <a:pt x="993263" y="104482"/>
                  <a:pt x="1002555" y="103930"/>
                </a:cubicBezTo>
                <a:cubicBezTo>
                  <a:pt x="1003028" y="103930"/>
                  <a:pt x="1003500" y="103852"/>
                  <a:pt x="1003973" y="103930"/>
                </a:cubicBezTo>
                <a:cubicBezTo>
                  <a:pt x="1012399" y="103222"/>
                  <a:pt x="1019802" y="109522"/>
                  <a:pt x="1020510" y="117948"/>
                </a:cubicBezTo>
                <a:cubicBezTo>
                  <a:pt x="1020589" y="119050"/>
                  <a:pt x="1020589" y="120074"/>
                  <a:pt x="1020432" y="121177"/>
                </a:cubicBezTo>
                <a:lnTo>
                  <a:pt x="1020432" y="175199"/>
                </a:lnTo>
                <a:lnTo>
                  <a:pt x="1044844" y="175199"/>
                </a:lnTo>
                <a:lnTo>
                  <a:pt x="1044844" y="116215"/>
                </a:lnTo>
                <a:cubicBezTo>
                  <a:pt x="1046419" y="98733"/>
                  <a:pt x="1033504" y="83298"/>
                  <a:pt x="1016022" y="81723"/>
                </a:cubicBezTo>
                <a:cubicBezTo>
                  <a:pt x="1014447" y="81329"/>
                  <a:pt x="1012793" y="81329"/>
                  <a:pt x="1011218" y="81408"/>
                </a:cubicBezTo>
                <a:lnTo>
                  <a:pt x="1011218" y="81408"/>
                </a:lnTo>
                <a:close/>
                <a:moveTo>
                  <a:pt x="1098709" y="137242"/>
                </a:moveTo>
                <a:lnTo>
                  <a:pt x="1073982" y="84007"/>
                </a:lnTo>
                <a:lnTo>
                  <a:pt x="1045868" y="84007"/>
                </a:lnTo>
                <a:lnTo>
                  <a:pt x="1085322" y="163544"/>
                </a:lnTo>
                <a:lnTo>
                  <a:pt x="1063429" y="210873"/>
                </a:lnTo>
                <a:lnTo>
                  <a:pt x="1090047" y="210873"/>
                </a:lnTo>
                <a:lnTo>
                  <a:pt x="1148401" y="84007"/>
                </a:lnTo>
                <a:lnTo>
                  <a:pt x="1121547" y="84007"/>
                </a:lnTo>
                <a:lnTo>
                  <a:pt x="1098709" y="137242"/>
                </a:lnTo>
                <a:close/>
                <a:moveTo>
                  <a:pt x="1206755" y="81565"/>
                </a:moveTo>
                <a:cubicBezTo>
                  <a:pt x="1196045" y="81172"/>
                  <a:pt x="1185886" y="86369"/>
                  <a:pt x="1179901" y="95268"/>
                </a:cubicBezTo>
                <a:lnTo>
                  <a:pt x="1179901" y="84007"/>
                </a:lnTo>
                <a:lnTo>
                  <a:pt x="1155488" y="84007"/>
                </a:lnTo>
                <a:lnTo>
                  <a:pt x="1155488" y="174963"/>
                </a:lnTo>
                <a:lnTo>
                  <a:pt x="1180610" y="174963"/>
                </a:lnTo>
                <a:lnTo>
                  <a:pt x="1180610" y="122594"/>
                </a:lnTo>
                <a:cubicBezTo>
                  <a:pt x="1179744" y="113065"/>
                  <a:pt x="1186752" y="104718"/>
                  <a:pt x="1196202" y="103773"/>
                </a:cubicBezTo>
                <a:cubicBezTo>
                  <a:pt x="1196754" y="103694"/>
                  <a:pt x="1197384" y="103694"/>
                  <a:pt x="1198014" y="103694"/>
                </a:cubicBezTo>
                <a:cubicBezTo>
                  <a:pt x="1206912" y="103064"/>
                  <a:pt x="1214630" y="109758"/>
                  <a:pt x="1215260" y="118657"/>
                </a:cubicBezTo>
                <a:cubicBezTo>
                  <a:pt x="1215339" y="119680"/>
                  <a:pt x="1215339" y="120783"/>
                  <a:pt x="1215181" y="121807"/>
                </a:cubicBezTo>
                <a:lnTo>
                  <a:pt x="1215181" y="174884"/>
                </a:lnTo>
                <a:lnTo>
                  <a:pt x="1240303" y="174884"/>
                </a:lnTo>
                <a:lnTo>
                  <a:pt x="1240303" y="117554"/>
                </a:lnTo>
                <a:cubicBezTo>
                  <a:pt x="1240303" y="97709"/>
                  <a:pt x="1229750" y="81565"/>
                  <a:pt x="1206755" y="81565"/>
                </a:cubicBezTo>
                <a:lnTo>
                  <a:pt x="1206755" y="81565"/>
                </a:lnTo>
                <a:close/>
                <a:moveTo>
                  <a:pt x="1345040" y="41088"/>
                </a:moveTo>
                <a:lnTo>
                  <a:pt x="1320313" y="41088"/>
                </a:lnTo>
                <a:lnTo>
                  <a:pt x="1320313" y="93063"/>
                </a:lnTo>
                <a:cubicBezTo>
                  <a:pt x="1317635" y="88259"/>
                  <a:pt x="1310075" y="81802"/>
                  <a:pt x="1294010" y="81802"/>
                </a:cubicBezTo>
                <a:cubicBezTo>
                  <a:pt x="1267708" y="81802"/>
                  <a:pt x="1249438" y="102670"/>
                  <a:pt x="1249438" y="129367"/>
                </a:cubicBezTo>
                <a:cubicBezTo>
                  <a:pt x="1247941" y="154252"/>
                  <a:pt x="1266841" y="175672"/>
                  <a:pt x="1291726" y="177168"/>
                </a:cubicBezTo>
                <a:cubicBezTo>
                  <a:pt x="1292750" y="177247"/>
                  <a:pt x="1293774" y="177247"/>
                  <a:pt x="1294719" y="177247"/>
                </a:cubicBezTo>
                <a:cubicBezTo>
                  <a:pt x="1305035" y="177877"/>
                  <a:pt x="1314958" y="173073"/>
                  <a:pt x="1320785" y="164489"/>
                </a:cubicBezTo>
                <a:cubicBezTo>
                  <a:pt x="1320785" y="168033"/>
                  <a:pt x="1321100" y="171577"/>
                  <a:pt x="1321730" y="175042"/>
                </a:cubicBezTo>
                <a:lnTo>
                  <a:pt x="1345749" y="175042"/>
                </a:lnTo>
                <a:cubicBezTo>
                  <a:pt x="1345198" y="169529"/>
                  <a:pt x="1344962" y="164095"/>
                  <a:pt x="1344962" y="158583"/>
                </a:cubicBezTo>
                <a:lnTo>
                  <a:pt x="1345040" y="41088"/>
                </a:lnTo>
                <a:lnTo>
                  <a:pt x="1345040" y="41088"/>
                </a:lnTo>
                <a:close/>
                <a:moveTo>
                  <a:pt x="1297790" y="155197"/>
                </a:moveTo>
                <a:cubicBezTo>
                  <a:pt x="1284560" y="155197"/>
                  <a:pt x="1274716" y="145589"/>
                  <a:pt x="1274716" y="129288"/>
                </a:cubicBezTo>
                <a:cubicBezTo>
                  <a:pt x="1273378" y="116609"/>
                  <a:pt x="1282513" y="105269"/>
                  <a:pt x="1295192" y="103930"/>
                </a:cubicBezTo>
                <a:cubicBezTo>
                  <a:pt x="1296058" y="103852"/>
                  <a:pt x="1296924" y="103773"/>
                  <a:pt x="1297790" y="103773"/>
                </a:cubicBezTo>
                <a:cubicBezTo>
                  <a:pt x="1310390" y="103615"/>
                  <a:pt x="1320628" y="113695"/>
                  <a:pt x="1320785" y="126295"/>
                </a:cubicBezTo>
                <a:cubicBezTo>
                  <a:pt x="1320785" y="127240"/>
                  <a:pt x="1320785" y="128185"/>
                  <a:pt x="1320628" y="129130"/>
                </a:cubicBezTo>
                <a:cubicBezTo>
                  <a:pt x="1320628" y="145510"/>
                  <a:pt x="1310548" y="155118"/>
                  <a:pt x="1297790" y="155197"/>
                </a:cubicBezTo>
                <a:lnTo>
                  <a:pt x="1297790" y="155197"/>
                </a:lnTo>
                <a:close/>
                <a:moveTo>
                  <a:pt x="1361893" y="84007"/>
                </a:moveTo>
                <a:lnTo>
                  <a:pt x="1387014" y="84007"/>
                </a:lnTo>
                <a:lnTo>
                  <a:pt x="1387014" y="175042"/>
                </a:lnTo>
                <a:lnTo>
                  <a:pt x="1361893" y="175042"/>
                </a:lnTo>
                <a:lnTo>
                  <a:pt x="1361893" y="84007"/>
                </a:lnTo>
                <a:close/>
                <a:moveTo>
                  <a:pt x="1374336" y="38883"/>
                </a:moveTo>
                <a:cubicBezTo>
                  <a:pt x="1365988" y="38883"/>
                  <a:pt x="1359137" y="45655"/>
                  <a:pt x="1359137" y="54003"/>
                </a:cubicBezTo>
                <a:cubicBezTo>
                  <a:pt x="1359137" y="62350"/>
                  <a:pt x="1365909" y="69202"/>
                  <a:pt x="1374257" y="69202"/>
                </a:cubicBezTo>
                <a:cubicBezTo>
                  <a:pt x="1374257" y="69202"/>
                  <a:pt x="1374257" y="69202"/>
                  <a:pt x="1374257" y="69202"/>
                </a:cubicBezTo>
                <a:cubicBezTo>
                  <a:pt x="1376304" y="69202"/>
                  <a:pt x="1378273" y="68808"/>
                  <a:pt x="1380163" y="68099"/>
                </a:cubicBezTo>
                <a:cubicBezTo>
                  <a:pt x="1382053" y="67390"/>
                  <a:pt x="1383707" y="66288"/>
                  <a:pt x="1385203" y="64870"/>
                </a:cubicBezTo>
                <a:cubicBezTo>
                  <a:pt x="1386621" y="63453"/>
                  <a:pt x="1387802" y="61799"/>
                  <a:pt x="1388589" y="59988"/>
                </a:cubicBezTo>
                <a:cubicBezTo>
                  <a:pt x="1389377" y="58177"/>
                  <a:pt x="1389771" y="56208"/>
                  <a:pt x="1389771" y="54239"/>
                </a:cubicBezTo>
                <a:cubicBezTo>
                  <a:pt x="1389771" y="45813"/>
                  <a:pt x="1382919" y="38962"/>
                  <a:pt x="1374493" y="38962"/>
                </a:cubicBezTo>
                <a:cubicBezTo>
                  <a:pt x="1374414" y="38883"/>
                  <a:pt x="1374414" y="38883"/>
                  <a:pt x="1374336" y="38883"/>
                </a:cubicBezTo>
                <a:lnTo>
                  <a:pt x="1374336" y="38883"/>
                </a:lnTo>
                <a:close/>
                <a:moveTo>
                  <a:pt x="1467891" y="94717"/>
                </a:moveTo>
                <a:cubicBezTo>
                  <a:pt x="1462063" y="85975"/>
                  <a:pt x="1451905" y="81250"/>
                  <a:pt x="1441431" y="82353"/>
                </a:cubicBezTo>
                <a:cubicBezTo>
                  <a:pt x="1417648" y="82274"/>
                  <a:pt x="1398276" y="101489"/>
                  <a:pt x="1398118" y="125272"/>
                </a:cubicBezTo>
                <a:cubicBezTo>
                  <a:pt x="1398118" y="125744"/>
                  <a:pt x="1398118" y="126295"/>
                  <a:pt x="1398118" y="126768"/>
                </a:cubicBezTo>
                <a:cubicBezTo>
                  <a:pt x="1397173" y="150235"/>
                  <a:pt x="1415443" y="170002"/>
                  <a:pt x="1438911" y="170947"/>
                </a:cubicBezTo>
                <a:cubicBezTo>
                  <a:pt x="1439698" y="170947"/>
                  <a:pt x="1440565" y="171025"/>
                  <a:pt x="1441352" y="170947"/>
                </a:cubicBezTo>
                <a:cubicBezTo>
                  <a:pt x="1451432" y="171655"/>
                  <a:pt x="1461118" y="167324"/>
                  <a:pt x="1467261" y="159292"/>
                </a:cubicBezTo>
                <a:lnTo>
                  <a:pt x="1467261" y="165907"/>
                </a:lnTo>
                <a:cubicBezTo>
                  <a:pt x="1467261" y="183468"/>
                  <a:pt x="1458362" y="191264"/>
                  <a:pt x="1442533" y="191264"/>
                </a:cubicBezTo>
                <a:cubicBezTo>
                  <a:pt x="1431981" y="191894"/>
                  <a:pt x="1422609" y="184492"/>
                  <a:pt x="1420798" y="174097"/>
                </a:cubicBezTo>
                <a:lnTo>
                  <a:pt x="1398118" y="180003"/>
                </a:lnTo>
                <a:cubicBezTo>
                  <a:pt x="1400796" y="197407"/>
                  <a:pt x="1417806" y="212920"/>
                  <a:pt x="1443242" y="212920"/>
                </a:cubicBezTo>
                <a:cubicBezTo>
                  <a:pt x="1478207" y="212920"/>
                  <a:pt x="1491989" y="190162"/>
                  <a:pt x="1491989" y="165198"/>
                </a:cubicBezTo>
                <a:lnTo>
                  <a:pt x="1491989" y="84007"/>
                </a:lnTo>
                <a:lnTo>
                  <a:pt x="1467812" y="84007"/>
                </a:lnTo>
                <a:lnTo>
                  <a:pt x="1467812" y="94717"/>
                </a:lnTo>
                <a:close/>
                <a:moveTo>
                  <a:pt x="1445841" y="149842"/>
                </a:moveTo>
                <a:cubicBezTo>
                  <a:pt x="1434028" y="150314"/>
                  <a:pt x="1424027" y="141179"/>
                  <a:pt x="1423476" y="129288"/>
                </a:cubicBezTo>
                <a:cubicBezTo>
                  <a:pt x="1423476" y="128422"/>
                  <a:pt x="1423476" y="127555"/>
                  <a:pt x="1423555" y="126689"/>
                </a:cubicBezTo>
                <a:cubicBezTo>
                  <a:pt x="1423003" y="114483"/>
                  <a:pt x="1432532" y="104167"/>
                  <a:pt x="1444738" y="103694"/>
                </a:cubicBezTo>
                <a:cubicBezTo>
                  <a:pt x="1456945" y="103222"/>
                  <a:pt x="1467261" y="112672"/>
                  <a:pt x="1467734" y="124878"/>
                </a:cubicBezTo>
                <a:cubicBezTo>
                  <a:pt x="1467734" y="125508"/>
                  <a:pt x="1467734" y="126138"/>
                  <a:pt x="1467734" y="126768"/>
                </a:cubicBezTo>
                <a:cubicBezTo>
                  <a:pt x="1468678" y="138502"/>
                  <a:pt x="1459937" y="148818"/>
                  <a:pt x="1448203" y="149842"/>
                </a:cubicBezTo>
                <a:cubicBezTo>
                  <a:pt x="1447416" y="149842"/>
                  <a:pt x="1446550" y="149842"/>
                  <a:pt x="1445841" y="149842"/>
                </a:cubicBezTo>
                <a:lnTo>
                  <a:pt x="1445841" y="149842"/>
                </a:lnTo>
                <a:close/>
                <a:moveTo>
                  <a:pt x="1557115" y="81565"/>
                </a:moveTo>
                <a:cubicBezTo>
                  <a:pt x="1547744" y="81250"/>
                  <a:pt x="1538609" y="84873"/>
                  <a:pt x="1531994" y="91567"/>
                </a:cubicBezTo>
                <a:lnTo>
                  <a:pt x="1531994" y="41088"/>
                </a:lnTo>
                <a:lnTo>
                  <a:pt x="1506872" y="41088"/>
                </a:lnTo>
                <a:lnTo>
                  <a:pt x="1506872" y="174963"/>
                </a:lnTo>
                <a:lnTo>
                  <a:pt x="1531994" y="174963"/>
                </a:lnTo>
                <a:lnTo>
                  <a:pt x="1531994" y="121570"/>
                </a:lnTo>
                <a:cubicBezTo>
                  <a:pt x="1531679" y="112042"/>
                  <a:pt x="1539160" y="104167"/>
                  <a:pt x="1548610" y="103852"/>
                </a:cubicBezTo>
                <a:cubicBezTo>
                  <a:pt x="1548846" y="103852"/>
                  <a:pt x="1549083" y="103852"/>
                  <a:pt x="1549319" y="103852"/>
                </a:cubicBezTo>
                <a:cubicBezTo>
                  <a:pt x="1558218" y="103222"/>
                  <a:pt x="1565935" y="109837"/>
                  <a:pt x="1566644" y="118735"/>
                </a:cubicBezTo>
                <a:cubicBezTo>
                  <a:pt x="1566723" y="119838"/>
                  <a:pt x="1566723" y="120862"/>
                  <a:pt x="1566565" y="121964"/>
                </a:cubicBezTo>
                <a:lnTo>
                  <a:pt x="1566565" y="175042"/>
                </a:lnTo>
                <a:lnTo>
                  <a:pt x="1591686" y="175042"/>
                </a:lnTo>
                <a:lnTo>
                  <a:pt x="1591686" y="117712"/>
                </a:lnTo>
                <a:cubicBezTo>
                  <a:pt x="1591686" y="97709"/>
                  <a:pt x="1580740" y="81565"/>
                  <a:pt x="1557115" y="81565"/>
                </a:cubicBezTo>
                <a:lnTo>
                  <a:pt x="1557115" y="81565"/>
                </a:lnTo>
                <a:close/>
                <a:moveTo>
                  <a:pt x="1646418" y="81250"/>
                </a:moveTo>
                <a:cubicBezTo>
                  <a:pt x="1620982" y="81487"/>
                  <a:pt x="1600507" y="102277"/>
                  <a:pt x="1600664" y="127713"/>
                </a:cubicBezTo>
                <a:cubicBezTo>
                  <a:pt x="1600664" y="128185"/>
                  <a:pt x="1600664" y="128658"/>
                  <a:pt x="1600664" y="129130"/>
                </a:cubicBezTo>
                <a:cubicBezTo>
                  <a:pt x="1599483" y="154803"/>
                  <a:pt x="1619407" y="176617"/>
                  <a:pt x="1645079" y="177719"/>
                </a:cubicBezTo>
                <a:cubicBezTo>
                  <a:pt x="1646260" y="177798"/>
                  <a:pt x="1647442" y="177798"/>
                  <a:pt x="1648623" y="177719"/>
                </a:cubicBezTo>
                <a:cubicBezTo>
                  <a:pt x="1667681" y="178900"/>
                  <a:pt x="1685084" y="167009"/>
                  <a:pt x="1690912" y="148897"/>
                </a:cubicBezTo>
                <a:lnTo>
                  <a:pt x="1669964" y="142754"/>
                </a:lnTo>
                <a:cubicBezTo>
                  <a:pt x="1666972" y="151732"/>
                  <a:pt x="1658231" y="157402"/>
                  <a:pt x="1648780" y="156614"/>
                </a:cubicBezTo>
                <a:cubicBezTo>
                  <a:pt x="1636653" y="157165"/>
                  <a:pt x="1626258" y="148030"/>
                  <a:pt x="1625392" y="135903"/>
                </a:cubicBezTo>
                <a:lnTo>
                  <a:pt x="1691857" y="135903"/>
                </a:lnTo>
                <a:cubicBezTo>
                  <a:pt x="1691857" y="135509"/>
                  <a:pt x="1692251" y="131808"/>
                  <a:pt x="1692251" y="128343"/>
                </a:cubicBezTo>
                <a:cubicBezTo>
                  <a:pt x="1692329" y="99205"/>
                  <a:pt x="1675162" y="81250"/>
                  <a:pt x="1646418" y="81250"/>
                </a:cubicBezTo>
                <a:lnTo>
                  <a:pt x="1646418" y="81250"/>
                </a:lnTo>
                <a:close/>
                <a:moveTo>
                  <a:pt x="1626022" y="119129"/>
                </a:moveTo>
                <a:cubicBezTo>
                  <a:pt x="1627045" y="108577"/>
                  <a:pt x="1636180" y="100702"/>
                  <a:pt x="1646812" y="101174"/>
                </a:cubicBezTo>
                <a:cubicBezTo>
                  <a:pt x="1656971" y="99914"/>
                  <a:pt x="1666184" y="107159"/>
                  <a:pt x="1667444" y="117318"/>
                </a:cubicBezTo>
                <a:cubicBezTo>
                  <a:pt x="1667523" y="117948"/>
                  <a:pt x="1667523" y="118499"/>
                  <a:pt x="1667602" y="119129"/>
                </a:cubicBezTo>
                <a:lnTo>
                  <a:pt x="1626022" y="119129"/>
                </a:lnTo>
                <a:close/>
                <a:moveTo>
                  <a:pt x="1735406" y="56838"/>
                </a:moveTo>
                <a:lnTo>
                  <a:pt x="1712726" y="56838"/>
                </a:lnTo>
                <a:lnTo>
                  <a:pt x="1712726" y="69595"/>
                </a:lnTo>
                <a:cubicBezTo>
                  <a:pt x="1713434" y="76840"/>
                  <a:pt x="1708079" y="83298"/>
                  <a:pt x="1700756" y="84007"/>
                </a:cubicBezTo>
                <a:cubicBezTo>
                  <a:pt x="1699968" y="84085"/>
                  <a:pt x="1699181" y="84085"/>
                  <a:pt x="1698314" y="84007"/>
                </a:cubicBezTo>
                <a:lnTo>
                  <a:pt x="1693589" y="84007"/>
                </a:lnTo>
                <a:lnTo>
                  <a:pt x="1693589" y="105820"/>
                </a:lnTo>
                <a:lnTo>
                  <a:pt x="1710363" y="105820"/>
                </a:lnTo>
                <a:lnTo>
                  <a:pt x="1710363" y="148188"/>
                </a:lnTo>
                <a:cubicBezTo>
                  <a:pt x="1710363" y="165749"/>
                  <a:pt x="1721703" y="176302"/>
                  <a:pt x="1739816" y="176302"/>
                </a:cubicBezTo>
                <a:cubicBezTo>
                  <a:pt x="1744620" y="176459"/>
                  <a:pt x="1749423" y="175750"/>
                  <a:pt x="1753991" y="174097"/>
                </a:cubicBezTo>
                <a:lnTo>
                  <a:pt x="1753991" y="153779"/>
                </a:lnTo>
                <a:cubicBezTo>
                  <a:pt x="1751471" y="154252"/>
                  <a:pt x="1748872" y="154567"/>
                  <a:pt x="1746273" y="154488"/>
                </a:cubicBezTo>
                <a:cubicBezTo>
                  <a:pt x="1739107" y="154488"/>
                  <a:pt x="1735327" y="151889"/>
                  <a:pt x="1735327" y="143935"/>
                </a:cubicBezTo>
                <a:lnTo>
                  <a:pt x="1735327" y="105820"/>
                </a:lnTo>
                <a:lnTo>
                  <a:pt x="1754070" y="105820"/>
                </a:lnTo>
                <a:lnTo>
                  <a:pt x="1754070" y="84007"/>
                </a:lnTo>
                <a:lnTo>
                  <a:pt x="1735406" y="84007"/>
                </a:lnTo>
                <a:lnTo>
                  <a:pt x="1735406" y="56838"/>
                </a:lnTo>
                <a:lnTo>
                  <a:pt x="1735406" y="56838"/>
                </a:lnTo>
                <a:close/>
                <a:moveTo>
                  <a:pt x="1804234" y="81250"/>
                </a:moveTo>
                <a:cubicBezTo>
                  <a:pt x="1778718" y="81408"/>
                  <a:pt x="1758243" y="102277"/>
                  <a:pt x="1758480" y="127713"/>
                </a:cubicBezTo>
                <a:cubicBezTo>
                  <a:pt x="1758480" y="128185"/>
                  <a:pt x="1758480" y="128658"/>
                  <a:pt x="1758480" y="129130"/>
                </a:cubicBezTo>
                <a:cubicBezTo>
                  <a:pt x="1757298" y="154803"/>
                  <a:pt x="1777222" y="176617"/>
                  <a:pt x="1802974" y="177719"/>
                </a:cubicBezTo>
                <a:cubicBezTo>
                  <a:pt x="1804155" y="177798"/>
                  <a:pt x="1805336" y="177798"/>
                  <a:pt x="1806517" y="177719"/>
                </a:cubicBezTo>
                <a:cubicBezTo>
                  <a:pt x="1825575" y="178900"/>
                  <a:pt x="1842979" y="167009"/>
                  <a:pt x="1848806" y="148897"/>
                </a:cubicBezTo>
                <a:lnTo>
                  <a:pt x="1827859" y="142754"/>
                </a:lnTo>
                <a:cubicBezTo>
                  <a:pt x="1824866" y="151732"/>
                  <a:pt x="1816125" y="157402"/>
                  <a:pt x="1806675" y="156614"/>
                </a:cubicBezTo>
                <a:cubicBezTo>
                  <a:pt x="1794547" y="157165"/>
                  <a:pt x="1784152" y="148030"/>
                  <a:pt x="1783207" y="135903"/>
                </a:cubicBezTo>
                <a:lnTo>
                  <a:pt x="1849673" y="135903"/>
                </a:lnTo>
                <a:cubicBezTo>
                  <a:pt x="1849673" y="135509"/>
                  <a:pt x="1850066" y="131808"/>
                  <a:pt x="1850066" y="128343"/>
                </a:cubicBezTo>
                <a:cubicBezTo>
                  <a:pt x="1850145" y="99205"/>
                  <a:pt x="1832899" y="81250"/>
                  <a:pt x="1804234" y="81250"/>
                </a:cubicBezTo>
                <a:lnTo>
                  <a:pt x="1804234" y="81250"/>
                </a:lnTo>
                <a:close/>
                <a:moveTo>
                  <a:pt x="1783837" y="119129"/>
                </a:moveTo>
                <a:cubicBezTo>
                  <a:pt x="1784861" y="108577"/>
                  <a:pt x="1793996" y="100702"/>
                  <a:pt x="1804627" y="101174"/>
                </a:cubicBezTo>
                <a:cubicBezTo>
                  <a:pt x="1814786" y="99914"/>
                  <a:pt x="1824079" y="107159"/>
                  <a:pt x="1825260" y="117318"/>
                </a:cubicBezTo>
                <a:cubicBezTo>
                  <a:pt x="1825339" y="117869"/>
                  <a:pt x="1825339" y="118499"/>
                  <a:pt x="1825417" y="119129"/>
                </a:cubicBezTo>
                <a:lnTo>
                  <a:pt x="1783837" y="119129"/>
                </a:lnTo>
                <a:close/>
                <a:moveTo>
                  <a:pt x="1911728" y="81644"/>
                </a:moveTo>
                <a:cubicBezTo>
                  <a:pt x="1901018" y="81250"/>
                  <a:pt x="1890859" y="86448"/>
                  <a:pt x="1884874" y="95347"/>
                </a:cubicBezTo>
                <a:lnTo>
                  <a:pt x="1884874" y="84085"/>
                </a:lnTo>
                <a:lnTo>
                  <a:pt x="1860461" y="84085"/>
                </a:lnTo>
                <a:lnTo>
                  <a:pt x="1860461" y="175042"/>
                </a:lnTo>
                <a:lnTo>
                  <a:pt x="1885583" y="175042"/>
                </a:lnTo>
                <a:lnTo>
                  <a:pt x="1885583" y="122673"/>
                </a:lnTo>
                <a:cubicBezTo>
                  <a:pt x="1884716" y="113144"/>
                  <a:pt x="1891725" y="104797"/>
                  <a:pt x="1901175" y="103852"/>
                </a:cubicBezTo>
                <a:cubicBezTo>
                  <a:pt x="1901727" y="103773"/>
                  <a:pt x="1902357" y="103773"/>
                  <a:pt x="1902908" y="103773"/>
                </a:cubicBezTo>
                <a:cubicBezTo>
                  <a:pt x="1911807" y="103143"/>
                  <a:pt x="1919524" y="109758"/>
                  <a:pt x="1920233" y="118657"/>
                </a:cubicBezTo>
                <a:cubicBezTo>
                  <a:pt x="1920312" y="119759"/>
                  <a:pt x="1920312" y="120783"/>
                  <a:pt x="1920154" y="121885"/>
                </a:cubicBezTo>
                <a:lnTo>
                  <a:pt x="1920154" y="174963"/>
                </a:lnTo>
                <a:lnTo>
                  <a:pt x="1945275" y="174963"/>
                </a:lnTo>
                <a:lnTo>
                  <a:pt x="1945275" y="117633"/>
                </a:lnTo>
                <a:cubicBezTo>
                  <a:pt x="1945354" y="97709"/>
                  <a:pt x="1934723" y="81565"/>
                  <a:pt x="1911728" y="81644"/>
                </a:cubicBezTo>
                <a:lnTo>
                  <a:pt x="1911728" y="81644"/>
                </a:lnTo>
                <a:close/>
              </a:path>
            </a:pathLst>
          </a:custGeom>
          <a:solidFill>
            <a:schemeClr val="bg1"/>
          </a:solidFill>
          <a:ln w="7867" cap="flat">
            <a:noFill/>
            <a:prstDash val="solid"/>
            <a:miter/>
          </a:ln>
        </p:spPr>
        <p:txBody>
          <a:bodyPr rtlCol="0" anchor="ctr"/>
          <a:lstStyle/>
          <a:p>
            <a:endParaRPr lang="sv-SE" sz="2700" dirty="0"/>
          </a:p>
        </p:txBody>
      </p:sp>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bg1"/>
                </a:solidFill>
              </a:defRPr>
            </a:lvl1pPr>
          </a:lstStyle>
          <a:p>
            <a:pPr lvl="0"/>
            <a:r>
              <a:rPr lang="sv-SE" dirty="0"/>
              <a:t>Namn Efternamn</a:t>
            </a:r>
            <a:endParaRPr lang="en-US" dirty="0"/>
          </a:p>
        </p:txBody>
      </p:sp>
      <p:sp>
        <p:nvSpPr>
          <p:cNvPr id="15" name="Platshållare för text 2">
            <a:extLst>
              <a:ext uri="{FF2B5EF4-FFF2-40B4-BE49-F238E27FC236}">
                <a16:creationId xmlns:a16="http://schemas.microsoft.com/office/drawing/2014/main" id="{CC15D2AC-FEAC-4621-9AE3-00A42F95CBD3}"/>
              </a:ext>
            </a:extLst>
          </p:cNvPr>
          <p:cNvSpPr>
            <a:spLocks noGrp="1"/>
          </p:cNvSpPr>
          <p:nvPr>
            <p:ph type="body" sz="quarter" idx="19" hasCustomPrompt="1"/>
          </p:nvPr>
        </p:nvSpPr>
        <p:spPr>
          <a:xfrm>
            <a:off x="2826000" y="6438871"/>
            <a:ext cx="12636000" cy="290849"/>
          </a:xfrm>
        </p:spPr>
        <p:txBody>
          <a:bodyPr wrap="square">
            <a:spAutoFit/>
          </a:bodyPr>
          <a:lstStyle>
            <a:lvl1pPr marL="0" indent="0" algn="l">
              <a:lnSpc>
                <a:spcPct val="90000"/>
              </a:lnSpc>
              <a:spcAft>
                <a:spcPts val="0"/>
              </a:spcAft>
              <a:buNone/>
              <a:defRPr sz="2100" b="0">
                <a:solidFill>
                  <a:schemeClr val="bg1">
                    <a:alpha val="60000"/>
                  </a:schemeClr>
                </a:solidFill>
              </a:defRPr>
            </a:lvl1pPr>
          </a:lstStyle>
          <a:p>
            <a:pPr lvl="0"/>
            <a:r>
              <a:rPr lang="sv-SE" dirty="0"/>
              <a:t>Jobbtitel</a:t>
            </a:r>
            <a:endParaRPr lang="en-US" dirty="0"/>
          </a:p>
        </p:txBody>
      </p:sp>
    </p:spTree>
    <p:extLst>
      <p:ext uri="{BB962C8B-B14F-4D97-AF65-F5344CB8AC3E}">
        <p14:creationId xmlns:p14="http://schemas.microsoft.com/office/powerpoint/2010/main" val="406732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sida">
    <p:bg>
      <p:bgPr>
        <a:solidFill>
          <a:schemeClr val="accent4"/>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F7F68AE8-1AF4-798F-C9C1-1749BAB45A99}"/>
              </a:ext>
            </a:extLst>
          </p:cNvPr>
          <p:cNvSpPr/>
          <p:nvPr/>
        </p:nvSpPr>
        <p:spPr>
          <a:xfrm>
            <a:off x="0" y="1384815"/>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150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43063"/>
            <a:ext cx="12636000" cy="830997"/>
          </a:xfrm>
        </p:spPr>
        <p:txBody>
          <a:bodyPr wrap="square" anchor="b" anchorCtr="0">
            <a:spAutoFit/>
          </a:bodyPr>
          <a:lstStyle>
            <a:lvl1pPr algn="l">
              <a:defRPr>
                <a:solidFill>
                  <a:schemeClr val="tx2"/>
                </a:solidFill>
                <a:latin typeface="+mj-lt"/>
              </a:defRPr>
            </a:lvl1pPr>
          </a:lstStyle>
          <a:p>
            <a:r>
              <a:rPr lang="sv-SE" dirty="0"/>
              <a:t>Klicka här för att ändra rubrik</a:t>
            </a:r>
            <a:endParaRPr lang="en-US" dirty="0"/>
          </a:p>
        </p:txBody>
      </p:sp>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tx1"/>
                </a:solidFill>
              </a:defRPr>
            </a:lvl1pPr>
          </a:lstStyle>
          <a:p>
            <a:pPr lvl="0"/>
            <a:r>
              <a:rPr lang="sv-SE" dirty="0"/>
              <a:t>Alternativ text</a:t>
            </a:r>
            <a:endParaRPr lang="en-US" dirty="0"/>
          </a:p>
        </p:txBody>
      </p:sp>
      <p:pic>
        <p:nvPicPr>
          <p:cNvPr id="15" name="Bild 14">
            <a:extLst>
              <a:ext uri="{FF2B5EF4-FFF2-40B4-BE49-F238E27FC236}">
                <a16:creationId xmlns:a16="http://schemas.microsoft.com/office/drawing/2014/main" id="{DCC12908-E490-4DAE-8421-7D4C6E2BEFA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0" y="391500"/>
            <a:ext cx="467664" cy="378000"/>
          </a:xfrm>
          <a:prstGeom prst="rect">
            <a:avLst/>
          </a:prstGeom>
        </p:spPr>
      </p:pic>
    </p:spTree>
    <p:extLst>
      <p:ext uri="{BB962C8B-B14F-4D97-AF65-F5344CB8AC3E}">
        <p14:creationId xmlns:p14="http://schemas.microsoft.com/office/powerpoint/2010/main" val="32897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ubrik + innehåll">
    <p:spTree>
      <p:nvGrpSpPr>
        <p:cNvPr id="1" name=""/>
        <p:cNvGrpSpPr/>
        <p:nvPr/>
      </p:nvGrpSpPr>
      <p:grpSpPr>
        <a:xfrm>
          <a:off x="0" y="0"/>
          <a:ext cx="0" cy="0"/>
          <a:chOff x="0" y="0"/>
          <a:chExt cx="0" cy="0"/>
        </a:xfrm>
      </p:grpSpPr>
      <p:sp>
        <p:nvSpPr>
          <p:cNvPr id="4" name="Rubrik 9">
            <a:extLst>
              <a:ext uri="{FF2B5EF4-FFF2-40B4-BE49-F238E27FC236}">
                <a16:creationId xmlns:a16="http://schemas.microsoft.com/office/drawing/2014/main" id="{765C525C-1341-41CB-BD75-830F9A897377}"/>
              </a:ext>
            </a:extLst>
          </p:cNvPr>
          <p:cNvSpPr>
            <a:spLocks noGrp="1"/>
          </p:cNvSpPr>
          <p:nvPr>
            <p:ph type="title" hasCustomPrompt="1"/>
          </p:nvPr>
        </p:nvSpPr>
        <p:spPr>
          <a:xfrm>
            <a:off x="1288065" y="1984500"/>
            <a:ext cx="15712935" cy="830997"/>
          </a:xfrm>
          <a:prstGeom prst="rect">
            <a:avLst/>
          </a:prstGeom>
        </p:spPr>
        <p:txBody>
          <a:bodyPr wrap="square" lIns="0" anchor="b" anchorCtr="0">
            <a:spAutoFit/>
          </a:bodyPr>
          <a:lstStyle>
            <a:lvl1pPr>
              <a:defRPr sz="6000" b="0">
                <a:solidFill>
                  <a:schemeClr val="tx2"/>
                </a:solidFill>
                <a:latin typeface="+mj-lt"/>
              </a:defRPr>
            </a:lvl1pPr>
          </a:lstStyle>
          <a:p>
            <a:r>
              <a:rPr lang="sv-SE" dirty="0"/>
              <a:t>Rubrik</a:t>
            </a:r>
            <a:endParaRPr lang="en-US" dirty="0"/>
          </a:p>
        </p:txBody>
      </p:sp>
      <p:sp>
        <p:nvSpPr>
          <p:cNvPr id="10" name="Platshållare för innehåll 9">
            <a:extLst>
              <a:ext uri="{FF2B5EF4-FFF2-40B4-BE49-F238E27FC236}">
                <a16:creationId xmlns:a16="http://schemas.microsoft.com/office/drawing/2014/main" id="{48A33CCB-B908-1BBD-3116-82B6BC021E26}"/>
              </a:ext>
            </a:extLst>
          </p:cNvPr>
          <p:cNvSpPr>
            <a:spLocks noGrp="1"/>
          </p:cNvSpPr>
          <p:nvPr>
            <p:ph sz="quarter" idx="21"/>
          </p:nvPr>
        </p:nvSpPr>
        <p:spPr>
          <a:xfrm>
            <a:off x="1288257" y="3038475"/>
            <a:ext cx="15713868" cy="6360320"/>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5427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 Bi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B2CF42B-3214-4969-9103-4F8999ADF906}"/>
              </a:ext>
            </a:extLst>
          </p:cNvPr>
          <p:cNvSpPr>
            <a:spLocks noGrp="1"/>
          </p:cNvSpPr>
          <p:nvPr>
            <p:ph type="pic" sz="quarter" idx="18"/>
          </p:nvPr>
        </p:nvSpPr>
        <p:spPr>
          <a:xfrm>
            <a:off x="11678772" y="0"/>
            <a:ext cx="6609228" cy="10287000"/>
          </a:xfrm>
        </p:spPr>
        <p:txBody>
          <a:bodyPr/>
          <a:lstStyle>
            <a:lvl1pPr marL="0" indent="0">
              <a:buNone/>
              <a:defRPr>
                <a:noFill/>
              </a:defRPr>
            </a:lvl1pPr>
          </a:lstStyle>
          <a:p>
            <a:r>
              <a:rPr lang="sv-SE"/>
              <a:t>Klicka på ikonen för att lägga till en bild</a:t>
            </a:r>
            <a:endParaRPr lang="en-US"/>
          </a:p>
        </p:txBody>
      </p:sp>
      <p:sp>
        <p:nvSpPr>
          <p:cNvPr id="6" name="Rubrik 9">
            <a:extLst>
              <a:ext uri="{FF2B5EF4-FFF2-40B4-BE49-F238E27FC236}">
                <a16:creationId xmlns:a16="http://schemas.microsoft.com/office/drawing/2014/main" id="{40969982-0770-42AA-89A3-003936E8C921}"/>
              </a:ext>
            </a:extLst>
          </p:cNvPr>
          <p:cNvSpPr>
            <a:spLocks noGrp="1"/>
          </p:cNvSpPr>
          <p:nvPr>
            <p:ph type="title" hasCustomPrompt="1"/>
          </p:nvPr>
        </p:nvSpPr>
        <p:spPr>
          <a:xfrm>
            <a:off x="1288065" y="1984500"/>
            <a:ext cx="9604053"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
        <p:nvSpPr>
          <p:cNvPr id="9" name="Platshållare för text 8">
            <a:extLst>
              <a:ext uri="{FF2B5EF4-FFF2-40B4-BE49-F238E27FC236}">
                <a16:creationId xmlns:a16="http://schemas.microsoft.com/office/drawing/2014/main" id="{4EB3A3EF-7652-F720-261E-65CDF35D47D2}"/>
              </a:ext>
            </a:extLst>
          </p:cNvPr>
          <p:cNvSpPr>
            <a:spLocks noGrp="1"/>
          </p:cNvSpPr>
          <p:nvPr>
            <p:ph type="body" sz="quarter" idx="20"/>
          </p:nvPr>
        </p:nvSpPr>
        <p:spPr>
          <a:xfrm>
            <a:off x="1288065" y="3037283"/>
            <a:ext cx="9604053" cy="6360320"/>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3195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xt + Bild lila">
    <p:bg>
      <p:bgPr>
        <a:solidFill>
          <a:schemeClr val="accent1"/>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B2CF42B-3214-4969-9103-4F8999ADF906}"/>
              </a:ext>
            </a:extLst>
          </p:cNvPr>
          <p:cNvSpPr>
            <a:spLocks noGrp="1"/>
          </p:cNvSpPr>
          <p:nvPr>
            <p:ph type="pic" sz="quarter" idx="18"/>
          </p:nvPr>
        </p:nvSpPr>
        <p:spPr>
          <a:xfrm>
            <a:off x="11678772" y="0"/>
            <a:ext cx="6609228" cy="10287000"/>
          </a:xfrm>
        </p:spPr>
        <p:txBody>
          <a:bodyPr/>
          <a:lstStyle>
            <a:lvl1pPr marL="0" indent="0">
              <a:buNone/>
              <a:defRPr>
                <a:noFill/>
              </a:defRPr>
            </a:lvl1pPr>
          </a:lstStyle>
          <a:p>
            <a:r>
              <a:rPr lang="sv-SE"/>
              <a:t>Klicka på ikonen för att lägga till en bild</a:t>
            </a:r>
            <a:endParaRPr lang="en-US"/>
          </a:p>
        </p:txBody>
      </p:sp>
      <p:sp>
        <p:nvSpPr>
          <p:cNvPr id="6" name="Rubrik 9">
            <a:extLst>
              <a:ext uri="{FF2B5EF4-FFF2-40B4-BE49-F238E27FC236}">
                <a16:creationId xmlns:a16="http://schemas.microsoft.com/office/drawing/2014/main" id="{40969982-0770-42AA-89A3-003936E8C921}"/>
              </a:ext>
            </a:extLst>
          </p:cNvPr>
          <p:cNvSpPr>
            <a:spLocks noGrp="1"/>
          </p:cNvSpPr>
          <p:nvPr>
            <p:ph type="title" hasCustomPrompt="1"/>
          </p:nvPr>
        </p:nvSpPr>
        <p:spPr>
          <a:xfrm>
            <a:off x="1288065" y="1984500"/>
            <a:ext cx="9604053" cy="830997"/>
          </a:xfrm>
          <a:prstGeom prst="rect">
            <a:avLst/>
          </a:prstGeom>
        </p:spPr>
        <p:txBody>
          <a:bodyPr wrap="square" lIns="0" anchor="b" anchorCtr="0">
            <a:spAutoFit/>
          </a:bodyPr>
          <a:lstStyle>
            <a:lvl1pPr>
              <a:defRPr sz="6000">
                <a:solidFill>
                  <a:schemeClr val="accent3"/>
                </a:solidFill>
              </a:defRPr>
            </a:lvl1pPr>
          </a:lstStyle>
          <a:p>
            <a:r>
              <a:rPr lang="sv-SE" dirty="0"/>
              <a:t>Rubrik</a:t>
            </a:r>
            <a:endParaRPr lang="en-US" dirty="0"/>
          </a:p>
        </p:txBody>
      </p:sp>
      <p:sp>
        <p:nvSpPr>
          <p:cNvPr id="9" name="Platshållare för text 8">
            <a:extLst>
              <a:ext uri="{FF2B5EF4-FFF2-40B4-BE49-F238E27FC236}">
                <a16:creationId xmlns:a16="http://schemas.microsoft.com/office/drawing/2014/main" id="{4EB3A3EF-7652-F720-261E-65CDF35D47D2}"/>
              </a:ext>
            </a:extLst>
          </p:cNvPr>
          <p:cNvSpPr>
            <a:spLocks noGrp="1"/>
          </p:cNvSpPr>
          <p:nvPr>
            <p:ph type="body" sz="quarter" idx="20"/>
          </p:nvPr>
        </p:nvSpPr>
        <p:spPr>
          <a:xfrm>
            <a:off x="1288065" y="3037283"/>
            <a:ext cx="9604053" cy="6360320"/>
          </a:xfrm>
        </p:spPr>
        <p:txBody>
          <a:bodyPr>
            <a:normAutofit/>
          </a:bodyPr>
          <a:lstStyle>
            <a:lvl1pPr>
              <a:defRPr sz="3600">
                <a:solidFill>
                  <a:schemeClr val="bg2"/>
                </a:solidFill>
              </a:defRPr>
            </a:lvl1pPr>
            <a:lvl2pPr>
              <a:defRPr sz="3000">
                <a:solidFill>
                  <a:schemeClr val="bg2"/>
                </a:solidFill>
              </a:defRPr>
            </a:lvl2pPr>
            <a:lvl3pPr>
              <a:defRPr sz="2700">
                <a:solidFill>
                  <a:schemeClr val="bg2"/>
                </a:solidFill>
              </a:defRPr>
            </a:lvl3pPr>
            <a:lvl4pPr>
              <a:defRPr sz="2400">
                <a:solidFill>
                  <a:schemeClr val="bg2"/>
                </a:solidFill>
              </a:defRPr>
            </a:lvl4pPr>
            <a:lvl5pPr>
              <a:defRPr sz="2100">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 4">
            <a:extLst>
              <a:ext uri="{FF2B5EF4-FFF2-40B4-BE49-F238E27FC236}">
                <a16:creationId xmlns:a16="http://schemas.microsoft.com/office/drawing/2014/main" id="{ACB92A5D-232C-3796-1EB3-4C220AD3CB7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1" y="391500"/>
            <a:ext cx="2917700" cy="378000"/>
          </a:xfrm>
          <a:prstGeom prst="rect">
            <a:avLst/>
          </a:prstGeom>
        </p:spPr>
      </p:pic>
    </p:spTree>
    <p:extLst>
      <p:ext uri="{BB962C8B-B14F-4D97-AF65-F5344CB8AC3E}">
        <p14:creationId xmlns:p14="http://schemas.microsoft.com/office/powerpoint/2010/main" val="6203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 2 innehåll">
    <p:spTree>
      <p:nvGrpSpPr>
        <p:cNvPr id="1" name=""/>
        <p:cNvGrpSpPr/>
        <p:nvPr/>
      </p:nvGrpSpPr>
      <p:grpSpPr>
        <a:xfrm>
          <a:off x="0" y="0"/>
          <a:ext cx="0" cy="0"/>
          <a:chOff x="0" y="0"/>
          <a:chExt cx="0" cy="0"/>
        </a:xfrm>
      </p:grpSpPr>
      <p:sp>
        <p:nvSpPr>
          <p:cNvPr id="9" name="Rubrik 9">
            <a:extLst>
              <a:ext uri="{FF2B5EF4-FFF2-40B4-BE49-F238E27FC236}">
                <a16:creationId xmlns:a16="http://schemas.microsoft.com/office/drawing/2014/main" id="{7993E02B-0B1C-479A-9E15-2721DC9597F9}"/>
              </a:ext>
            </a:extLst>
          </p:cNvPr>
          <p:cNvSpPr>
            <a:spLocks noGrp="1"/>
          </p:cNvSpPr>
          <p:nvPr>
            <p:ph type="title" hasCustomPrompt="1"/>
          </p:nvPr>
        </p:nvSpPr>
        <p:spPr>
          <a:xfrm>
            <a:off x="1288065" y="1984500"/>
            <a:ext cx="15711870"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
        <p:nvSpPr>
          <p:cNvPr id="2" name="Platshållare för innehåll 9">
            <a:extLst>
              <a:ext uri="{FF2B5EF4-FFF2-40B4-BE49-F238E27FC236}">
                <a16:creationId xmlns:a16="http://schemas.microsoft.com/office/drawing/2014/main" id="{D301C4A6-A561-96B8-9E86-8B8821FB97AA}"/>
              </a:ext>
            </a:extLst>
          </p:cNvPr>
          <p:cNvSpPr>
            <a:spLocks noGrp="1"/>
          </p:cNvSpPr>
          <p:nvPr>
            <p:ph sz="quarter" idx="22"/>
          </p:nvPr>
        </p:nvSpPr>
        <p:spPr>
          <a:xfrm>
            <a:off x="1288257" y="3038477"/>
            <a:ext cx="7369746" cy="6236022"/>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innehåll 9">
            <a:extLst>
              <a:ext uri="{FF2B5EF4-FFF2-40B4-BE49-F238E27FC236}">
                <a16:creationId xmlns:a16="http://schemas.microsoft.com/office/drawing/2014/main" id="{263BD8E9-5290-3E77-D883-3B4CB2B56E7B}"/>
              </a:ext>
            </a:extLst>
          </p:cNvPr>
          <p:cNvSpPr>
            <a:spLocks noGrp="1"/>
          </p:cNvSpPr>
          <p:nvPr>
            <p:ph sz="quarter" idx="23"/>
          </p:nvPr>
        </p:nvSpPr>
        <p:spPr>
          <a:xfrm>
            <a:off x="9629997" y="3038477"/>
            <a:ext cx="7369746" cy="6236022"/>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714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71704E9E-E1BA-49FE-B332-98CA79FC1246}"/>
              </a:ext>
            </a:extLst>
          </p:cNvPr>
          <p:cNvSpPr>
            <a:spLocks noGrp="1"/>
          </p:cNvSpPr>
          <p:nvPr>
            <p:ph type="title"/>
          </p:nvPr>
        </p:nvSpPr>
        <p:spPr>
          <a:xfrm>
            <a:off x="4289822" y="4312503"/>
            <a:ext cx="9708357" cy="1661994"/>
          </a:xfrm>
          <a:prstGeom prst="rect">
            <a:avLst/>
          </a:prstGeom>
        </p:spPr>
        <p:txBody>
          <a:bodyPr wrap="square" lIns="0" tIns="0" rIns="0" bIns="0" anchor="ctr" anchorCtr="0">
            <a:spAutoFit/>
          </a:bodyPr>
          <a:lstStyle>
            <a:lvl1pPr algn="ctr">
              <a:defRPr>
                <a:solidFill>
                  <a:schemeClr val="tx2"/>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027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Helsidebild">
    <p:spTree>
      <p:nvGrpSpPr>
        <p:cNvPr id="1" name=""/>
        <p:cNvGrpSpPr/>
        <p:nvPr/>
      </p:nvGrpSpPr>
      <p:grpSpPr>
        <a:xfrm>
          <a:off x="0" y="0"/>
          <a:ext cx="0" cy="0"/>
          <a:chOff x="0" y="0"/>
          <a:chExt cx="0" cy="0"/>
        </a:xfrm>
      </p:grpSpPr>
      <p:sp>
        <p:nvSpPr>
          <p:cNvPr id="3" name="Platshållare för bild 2" descr="Stor bild">
            <a:extLst>
              <a:ext uri="{FF2B5EF4-FFF2-40B4-BE49-F238E27FC236}">
                <a16:creationId xmlns:a16="http://schemas.microsoft.com/office/drawing/2014/main" id="{84C1EC1A-B2BC-4096-B96B-B1B8DB422771}"/>
              </a:ext>
            </a:extLst>
          </p:cNvPr>
          <p:cNvSpPr>
            <a:spLocks noGrp="1"/>
          </p:cNvSpPr>
          <p:nvPr>
            <p:ph type="pic" sz="quarter" idx="10"/>
          </p:nvPr>
        </p:nvSpPr>
        <p:spPr>
          <a:xfrm>
            <a:off x="0" y="0"/>
            <a:ext cx="18288000" cy="10287000"/>
          </a:xfrm>
        </p:spPr>
        <p:txBody>
          <a:bodyPr/>
          <a:lstStyle>
            <a:lvl1pPr marL="0" indent="0">
              <a:buNone/>
              <a:defRPr>
                <a:noFill/>
              </a:defRPr>
            </a:lvl1pPr>
          </a:lstStyle>
          <a:p>
            <a:r>
              <a:rPr lang="sv-SE"/>
              <a:t>Klicka på ikonen för att lägga till en bild</a:t>
            </a:r>
            <a:endParaRPr lang="en-US" dirty="0"/>
          </a:p>
        </p:txBody>
      </p:sp>
    </p:spTree>
    <p:extLst>
      <p:ext uri="{BB962C8B-B14F-4D97-AF65-F5344CB8AC3E}">
        <p14:creationId xmlns:p14="http://schemas.microsoft.com/office/powerpoint/2010/main" val="354645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0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n +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495A03C-3542-4619-AE59-80187A9A6673}"/>
              </a:ext>
            </a:extLst>
          </p:cNvPr>
          <p:cNvSpPr>
            <a:spLocks noGrp="1"/>
          </p:cNvSpPr>
          <p:nvPr>
            <p:ph type="pic" sz="quarter" idx="12"/>
          </p:nvPr>
        </p:nvSpPr>
        <p:spPr>
          <a:xfrm>
            <a:off x="1773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a:p>
        </p:txBody>
      </p:sp>
      <p:sp>
        <p:nvSpPr>
          <p:cNvPr id="10" name="Platshållare för text 9">
            <a:extLst>
              <a:ext uri="{FF2B5EF4-FFF2-40B4-BE49-F238E27FC236}">
                <a16:creationId xmlns:a16="http://schemas.microsoft.com/office/drawing/2014/main" id="{60EE4372-E315-4278-A73B-860B3A07349D}"/>
              </a:ext>
            </a:extLst>
          </p:cNvPr>
          <p:cNvSpPr>
            <a:spLocks noGrp="1"/>
          </p:cNvSpPr>
          <p:nvPr>
            <p:ph type="body" sz="quarter" idx="13" hasCustomPrompt="1"/>
          </p:nvPr>
        </p:nvSpPr>
        <p:spPr>
          <a:xfrm>
            <a:off x="1773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dirty="0"/>
              <a:t>Namn</a:t>
            </a:r>
          </a:p>
        </p:txBody>
      </p:sp>
      <p:sp>
        <p:nvSpPr>
          <p:cNvPr id="99" name="Platshållare för text 9">
            <a:extLst>
              <a:ext uri="{FF2B5EF4-FFF2-40B4-BE49-F238E27FC236}">
                <a16:creationId xmlns:a16="http://schemas.microsoft.com/office/drawing/2014/main" id="{F4036251-E5B3-452B-B7CD-4CBACAE6A573}"/>
              </a:ext>
            </a:extLst>
          </p:cNvPr>
          <p:cNvSpPr>
            <a:spLocks noGrp="1"/>
          </p:cNvSpPr>
          <p:nvPr>
            <p:ph type="body" sz="quarter" idx="77" hasCustomPrompt="1"/>
          </p:nvPr>
        </p:nvSpPr>
        <p:spPr>
          <a:xfrm>
            <a:off x="1773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dirty="0"/>
              <a:t>Titel</a:t>
            </a:r>
          </a:p>
        </p:txBody>
      </p:sp>
      <p:sp>
        <p:nvSpPr>
          <p:cNvPr id="33" name="Platshållare för bild 6">
            <a:extLst>
              <a:ext uri="{FF2B5EF4-FFF2-40B4-BE49-F238E27FC236}">
                <a16:creationId xmlns:a16="http://schemas.microsoft.com/office/drawing/2014/main" id="{282C58CC-AC1E-4BBA-8622-06B8C93987B9}"/>
              </a:ext>
            </a:extLst>
          </p:cNvPr>
          <p:cNvSpPr>
            <a:spLocks noGrp="1"/>
          </p:cNvSpPr>
          <p:nvPr>
            <p:ph type="pic" sz="quarter" idx="78"/>
          </p:nvPr>
        </p:nvSpPr>
        <p:spPr>
          <a:xfrm>
            <a:off x="5580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34" name="Platshållare för text 9">
            <a:extLst>
              <a:ext uri="{FF2B5EF4-FFF2-40B4-BE49-F238E27FC236}">
                <a16:creationId xmlns:a16="http://schemas.microsoft.com/office/drawing/2014/main" id="{F334D473-8601-4399-A95A-77933905229F}"/>
              </a:ext>
            </a:extLst>
          </p:cNvPr>
          <p:cNvSpPr>
            <a:spLocks noGrp="1"/>
          </p:cNvSpPr>
          <p:nvPr>
            <p:ph type="body" sz="quarter" idx="79" hasCustomPrompt="1"/>
          </p:nvPr>
        </p:nvSpPr>
        <p:spPr>
          <a:xfrm>
            <a:off x="5580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35" name="Platshållare för text 9">
            <a:extLst>
              <a:ext uri="{FF2B5EF4-FFF2-40B4-BE49-F238E27FC236}">
                <a16:creationId xmlns:a16="http://schemas.microsoft.com/office/drawing/2014/main" id="{A5B6BF2D-F501-4512-A70B-02842107E903}"/>
              </a:ext>
            </a:extLst>
          </p:cNvPr>
          <p:cNvSpPr>
            <a:spLocks noGrp="1"/>
          </p:cNvSpPr>
          <p:nvPr>
            <p:ph type="body" sz="quarter" idx="80" hasCustomPrompt="1"/>
          </p:nvPr>
        </p:nvSpPr>
        <p:spPr>
          <a:xfrm>
            <a:off x="5580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36" name="Platshållare för bild 6">
            <a:extLst>
              <a:ext uri="{FF2B5EF4-FFF2-40B4-BE49-F238E27FC236}">
                <a16:creationId xmlns:a16="http://schemas.microsoft.com/office/drawing/2014/main" id="{72F1ABFA-6BF1-44E9-B858-D55A1CE7C067}"/>
              </a:ext>
            </a:extLst>
          </p:cNvPr>
          <p:cNvSpPr>
            <a:spLocks noGrp="1"/>
          </p:cNvSpPr>
          <p:nvPr>
            <p:ph type="pic" sz="quarter" idx="81"/>
          </p:nvPr>
        </p:nvSpPr>
        <p:spPr>
          <a:xfrm>
            <a:off x="9387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37" name="Platshållare för text 9">
            <a:extLst>
              <a:ext uri="{FF2B5EF4-FFF2-40B4-BE49-F238E27FC236}">
                <a16:creationId xmlns:a16="http://schemas.microsoft.com/office/drawing/2014/main" id="{FFD9EBA9-A467-4A66-9959-A32BAE2C919D}"/>
              </a:ext>
            </a:extLst>
          </p:cNvPr>
          <p:cNvSpPr>
            <a:spLocks noGrp="1"/>
          </p:cNvSpPr>
          <p:nvPr>
            <p:ph type="body" sz="quarter" idx="82" hasCustomPrompt="1"/>
          </p:nvPr>
        </p:nvSpPr>
        <p:spPr>
          <a:xfrm>
            <a:off x="9387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38" name="Platshållare för text 9">
            <a:extLst>
              <a:ext uri="{FF2B5EF4-FFF2-40B4-BE49-F238E27FC236}">
                <a16:creationId xmlns:a16="http://schemas.microsoft.com/office/drawing/2014/main" id="{CD09B8C7-B401-4DF7-B936-731279B3A12D}"/>
              </a:ext>
            </a:extLst>
          </p:cNvPr>
          <p:cNvSpPr>
            <a:spLocks noGrp="1"/>
          </p:cNvSpPr>
          <p:nvPr>
            <p:ph type="body" sz="quarter" idx="83" hasCustomPrompt="1"/>
          </p:nvPr>
        </p:nvSpPr>
        <p:spPr>
          <a:xfrm>
            <a:off x="9387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39" name="Platshållare för bild 6">
            <a:extLst>
              <a:ext uri="{FF2B5EF4-FFF2-40B4-BE49-F238E27FC236}">
                <a16:creationId xmlns:a16="http://schemas.microsoft.com/office/drawing/2014/main" id="{6F29F2ED-6CAD-496C-A2EF-87A2D093E188}"/>
              </a:ext>
            </a:extLst>
          </p:cNvPr>
          <p:cNvSpPr>
            <a:spLocks noGrp="1"/>
          </p:cNvSpPr>
          <p:nvPr>
            <p:ph type="pic" sz="quarter" idx="84"/>
          </p:nvPr>
        </p:nvSpPr>
        <p:spPr>
          <a:xfrm>
            <a:off x="13194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40" name="Platshållare för text 9">
            <a:extLst>
              <a:ext uri="{FF2B5EF4-FFF2-40B4-BE49-F238E27FC236}">
                <a16:creationId xmlns:a16="http://schemas.microsoft.com/office/drawing/2014/main" id="{56475F82-86AF-4FE9-BF9A-A68ABAC6A1EB}"/>
              </a:ext>
            </a:extLst>
          </p:cNvPr>
          <p:cNvSpPr>
            <a:spLocks noGrp="1"/>
          </p:cNvSpPr>
          <p:nvPr>
            <p:ph type="body" sz="quarter" idx="85" hasCustomPrompt="1"/>
          </p:nvPr>
        </p:nvSpPr>
        <p:spPr>
          <a:xfrm>
            <a:off x="13194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41" name="Platshållare för text 9">
            <a:extLst>
              <a:ext uri="{FF2B5EF4-FFF2-40B4-BE49-F238E27FC236}">
                <a16:creationId xmlns:a16="http://schemas.microsoft.com/office/drawing/2014/main" id="{2632D0E4-30E2-41EA-B5DF-64AB7F45F1CA}"/>
              </a:ext>
            </a:extLst>
          </p:cNvPr>
          <p:cNvSpPr>
            <a:spLocks noGrp="1"/>
          </p:cNvSpPr>
          <p:nvPr>
            <p:ph type="body" sz="quarter" idx="86" hasCustomPrompt="1"/>
          </p:nvPr>
        </p:nvSpPr>
        <p:spPr>
          <a:xfrm>
            <a:off x="13194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16" name="Rubrik 9">
            <a:extLst>
              <a:ext uri="{FF2B5EF4-FFF2-40B4-BE49-F238E27FC236}">
                <a16:creationId xmlns:a16="http://schemas.microsoft.com/office/drawing/2014/main" id="{4005F39E-7787-4CC0-8CFA-F8DBCE160D18}"/>
              </a:ext>
            </a:extLst>
          </p:cNvPr>
          <p:cNvSpPr>
            <a:spLocks noGrp="1"/>
          </p:cNvSpPr>
          <p:nvPr>
            <p:ph type="title" hasCustomPrompt="1"/>
          </p:nvPr>
        </p:nvSpPr>
        <p:spPr>
          <a:xfrm>
            <a:off x="1288065" y="1984500"/>
            <a:ext cx="13120935"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Tree>
    <p:extLst>
      <p:ext uri="{BB962C8B-B14F-4D97-AF65-F5344CB8AC3E}">
        <p14:creationId xmlns:p14="http://schemas.microsoft.com/office/powerpoint/2010/main" val="9075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ista sida">
    <p:bg>
      <p:bgPr>
        <a:solidFill>
          <a:schemeClr val="tx2"/>
        </a:solidFill>
        <a:effectLst/>
      </p:bgPr>
    </p:bg>
    <p:spTree>
      <p:nvGrpSpPr>
        <p:cNvPr id="1" name=""/>
        <p:cNvGrpSpPr/>
        <p:nvPr/>
      </p:nvGrpSpPr>
      <p:grpSpPr>
        <a:xfrm>
          <a:off x="0" y="0"/>
          <a:ext cx="0" cy="0"/>
          <a:chOff x="0" y="0"/>
          <a:chExt cx="0" cy="0"/>
        </a:xfrm>
      </p:grpSpPr>
      <p:sp>
        <p:nvSpPr>
          <p:cNvPr id="3" name="Frihandsfigur 2">
            <a:extLst>
              <a:ext uri="{FF2B5EF4-FFF2-40B4-BE49-F238E27FC236}">
                <a16:creationId xmlns:a16="http://schemas.microsoft.com/office/drawing/2014/main" id="{7767C162-E9F8-E5F6-F042-09EB07DB0774}"/>
              </a:ext>
            </a:extLst>
          </p:cNvPr>
          <p:cNvSpPr/>
          <p:nvPr/>
        </p:nvSpPr>
        <p:spPr>
          <a:xfrm>
            <a:off x="0" y="1384815"/>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96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95500"/>
            <a:ext cx="12636000" cy="830997"/>
          </a:xfrm>
        </p:spPr>
        <p:txBody>
          <a:bodyPr wrap="square" anchor="b" anchorCtr="0">
            <a:spAutoFit/>
          </a:bodyPr>
          <a:lstStyle>
            <a:lvl1pPr algn="l">
              <a:defRPr>
                <a:solidFill>
                  <a:srgbClr val="FFE098"/>
                </a:solidFill>
                <a:latin typeface="+mj-lt"/>
              </a:defRPr>
            </a:lvl1pPr>
          </a:lstStyle>
          <a:p>
            <a:r>
              <a:rPr lang="sv-SE" dirty="0"/>
              <a:t>Ex: Tack för din medverkan!</a:t>
            </a:r>
            <a:endParaRPr lang="en-US" dirty="0"/>
          </a:p>
        </p:txBody>
      </p:sp>
      <p:pic>
        <p:nvPicPr>
          <p:cNvPr id="7" name="Bild 6">
            <a:extLst>
              <a:ext uri="{FF2B5EF4-FFF2-40B4-BE49-F238E27FC236}">
                <a16:creationId xmlns:a16="http://schemas.microsoft.com/office/drawing/2014/main" id="{53FE9666-BE73-4983-9594-913158F324D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1" y="391500"/>
            <a:ext cx="2917700" cy="378000"/>
          </a:xfrm>
          <a:prstGeom prst="rect">
            <a:avLst/>
          </a:prstGeom>
        </p:spPr>
      </p:pic>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bg1"/>
                </a:solidFill>
              </a:defRPr>
            </a:lvl1pPr>
          </a:lstStyle>
          <a:p>
            <a:pPr lvl="0"/>
            <a:r>
              <a:rPr lang="sv-SE" dirty="0"/>
              <a:t>Ex: Kontakta oss på </a:t>
            </a:r>
            <a:r>
              <a:rPr lang="sv-SE" dirty="0" err="1"/>
              <a:t>namn@ehalsomyndigheten.se</a:t>
            </a:r>
            <a:endParaRPr lang="en-US" dirty="0"/>
          </a:p>
        </p:txBody>
      </p:sp>
    </p:spTree>
    <p:extLst>
      <p:ext uri="{BB962C8B-B14F-4D97-AF65-F5344CB8AC3E}">
        <p14:creationId xmlns:p14="http://schemas.microsoft.com/office/powerpoint/2010/main" val="174503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örsta sida">
    <p:bg>
      <p:bgPr>
        <a:solidFill>
          <a:schemeClr val="tx2"/>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59918432-3EA5-D4DF-FB7A-7622195A7966}"/>
              </a:ext>
            </a:extLst>
          </p:cNvPr>
          <p:cNvSpPr/>
          <p:nvPr/>
        </p:nvSpPr>
        <p:spPr>
          <a:xfrm>
            <a:off x="0" y="1421407"/>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100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95500"/>
            <a:ext cx="12636000" cy="830997"/>
          </a:xfrm>
        </p:spPr>
        <p:txBody>
          <a:bodyPr wrap="square" anchor="b" anchorCtr="0">
            <a:spAutoFit/>
          </a:bodyPr>
          <a:lstStyle>
            <a:lvl1pPr algn="l">
              <a:defRPr b="1" i="0">
                <a:solidFill>
                  <a:srgbClr val="FFE098"/>
                </a:solidFill>
                <a:latin typeface="Public Sans" pitchFamily="2" charset="77"/>
              </a:defRPr>
            </a:lvl1pPr>
          </a:lstStyle>
          <a:p>
            <a:r>
              <a:rPr lang="sv-SE" dirty="0"/>
              <a:t>Namn på presentation</a:t>
            </a:r>
            <a:endParaRPr lang="en-US" dirty="0"/>
          </a:p>
        </p:txBody>
      </p:sp>
      <p:sp>
        <p:nvSpPr>
          <p:cNvPr id="3" name="Bild 6">
            <a:extLst>
              <a:ext uri="{FF2B5EF4-FFF2-40B4-BE49-F238E27FC236}">
                <a16:creationId xmlns:a16="http://schemas.microsoft.com/office/drawing/2014/main" id="{53FE9666-BE73-4983-9594-913158F324DC}"/>
              </a:ext>
            </a:extLst>
          </p:cNvPr>
          <p:cNvSpPr/>
          <p:nvPr/>
        </p:nvSpPr>
        <p:spPr>
          <a:xfrm>
            <a:off x="477023" y="391529"/>
            <a:ext cx="2917913" cy="378059"/>
          </a:xfrm>
          <a:custGeom>
            <a:avLst/>
            <a:gdLst>
              <a:gd name="connsiteX0" fmla="*/ 202452 w 1945275"/>
              <a:gd name="connsiteY0" fmla="*/ 198194 h 252039"/>
              <a:gd name="connsiteX1" fmla="*/ 202452 w 1945275"/>
              <a:gd name="connsiteY1" fmla="*/ 198194 h 252039"/>
              <a:gd name="connsiteX2" fmla="*/ 55031 w 1945275"/>
              <a:gd name="connsiteY2" fmla="*/ 198194 h 252039"/>
              <a:gd name="connsiteX3" fmla="*/ 52826 w 1945275"/>
              <a:gd name="connsiteY3" fmla="*/ 55972 h 252039"/>
              <a:gd name="connsiteX4" fmla="*/ 55031 w 1945275"/>
              <a:gd name="connsiteY4" fmla="*/ 53845 h 252039"/>
              <a:gd name="connsiteX5" fmla="*/ 202452 w 1945275"/>
              <a:gd name="connsiteY5" fmla="*/ 53845 h 252039"/>
              <a:gd name="connsiteX6" fmla="*/ 202452 w 1945275"/>
              <a:gd name="connsiteY6" fmla="*/ 53845 h 252039"/>
              <a:gd name="connsiteX7" fmla="*/ 217415 w 1945275"/>
              <a:gd name="connsiteY7" fmla="*/ 68493 h 252039"/>
              <a:gd name="connsiteX8" fmla="*/ 205208 w 1945275"/>
              <a:gd name="connsiteY8" fmla="*/ 80384 h 252039"/>
              <a:gd name="connsiteX9" fmla="*/ 190246 w 1945275"/>
              <a:gd name="connsiteY9" fmla="*/ 65737 h 252039"/>
              <a:gd name="connsiteX10" fmla="*/ 67159 w 1945275"/>
              <a:gd name="connsiteY10" fmla="*/ 65737 h 252039"/>
              <a:gd name="connsiteX11" fmla="*/ 65348 w 1945275"/>
              <a:gd name="connsiteY11" fmla="*/ 184492 h 252039"/>
              <a:gd name="connsiteX12" fmla="*/ 67080 w 1945275"/>
              <a:gd name="connsiteY12" fmla="*/ 186224 h 252039"/>
              <a:gd name="connsiteX13" fmla="*/ 190167 w 1945275"/>
              <a:gd name="connsiteY13" fmla="*/ 186224 h 252039"/>
              <a:gd name="connsiteX14" fmla="*/ 190246 w 1945275"/>
              <a:gd name="connsiteY14" fmla="*/ 186303 h 252039"/>
              <a:gd name="connsiteX15" fmla="*/ 281281 w 1945275"/>
              <a:gd name="connsiteY15" fmla="*/ 97237 h 252039"/>
              <a:gd name="connsiteX16" fmla="*/ 263956 w 1945275"/>
              <a:gd name="connsiteY16" fmla="*/ 80305 h 252039"/>
              <a:gd name="connsiteX17" fmla="*/ 173078 w 1945275"/>
              <a:gd name="connsiteY17" fmla="*/ 169450 h 252039"/>
              <a:gd name="connsiteX18" fmla="*/ 173078 w 1945275"/>
              <a:gd name="connsiteY18" fmla="*/ 169450 h 252039"/>
              <a:gd name="connsiteX19" fmla="*/ 152682 w 1945275"/>
              <a:gd name="connsiteY19" fmla="*/ 182759 h 252039"/>
              <a:gd name="connsiteX20" fmla="*/ 104723 w 1945275"/>
              <a:gd name="connsiteY20" fmla="*/ 182759 h 252039"/>
              <a:gd name="connsiteX21" fmla="*/ 84405 w 1945275"/>
              <a:gd name="connsiteY21" fmla="*/ 169450 h 252039"/>
              <a:gd name="connsiteX22" fmla="*/ 70781 w 1945275"/>
              <a:gd name="connsiteY22" fmla="*/ 149527 h 252039"/>
              <a:gd name="connsiteX23" fmla="*/ 70781 w 1945275"/>
              <a:gd name="connsiteY23" fmla="*/ 102592 h 252039"/>
              <a:gd name="connsiteX24" fmla="*/ 84405 w 1945275"/>
              <a:gd name="connsiteY24" fmla="*/ 82668 h 252039"/>
              <a:gd name="connsiteX25" fmla="*/ 104723 w 1945275"/>
              <a:gd name="connsiteY25" fmla="*/ 69359 h 252039"/>
              <a:gd name="connsiteX26" fmla="*/ 152682 w 1945275"/>
              <a:gd name="connsiteY26" fmla="*/ 69359 h 252039"/>
              <a:gd name="connsiteX27" fmla="*/ 172999 w 1945275"/>
              <a:gd name="connsiteY27" fmla="*/ 82668 h 252039"/>
              <a:gd name="connsiteX28" fmla="*/ 172999 w 1945275"/>
              <a:gd name="connsiteY28" fmla="*/ 82668 h 252039"/>
              <a:gd name="connsiteX29" fmla="*/ 187962 w 1945275"/>
              <a:gd name="connsiteY29" fmla="*/ 97315 h 252039"/>
              <a:gd name="connsiteX30" fmla="*/ 175992 w 1945275"/>
              <a:gd name="connsiteY30" fmla="*/ 109049 h 252039"/>
              <a:gd name="connsiteX31" fmla="*/ 161029 w 1945275"/>
              <a:gd name="connsiteY31" fmla="*/ 94402 h 252039"/>
              <a:gd name="connsiteX32" fmla="*/ 137562 w 1945275"/>
              <a:gd name="connsiteY32" fmla="*/ 82117 h 252039"/>
              <a:gd name="connsiteX33" fmla="*/ 111102 w 1945275"/>
              <a:gd name="connsiteY33" fmla="*/ 84637 h 252039"/>
              <a:gd name="connsiteX34" fmla="*/ 90548 w 1945275"/>
              <a:gd name="connsiteY34" fmla="*/ 101174 h 252039"/>
              <a:gd name="connsiteX35" fmla="*/ 90548 w 1945275"/>
              <a:gd name="connsiteY35" fmla="*/ 150944 h 252039"/>
              <a:gd name="connsiteX36" fmla="*/ 111102 w 1945275"/>
              <a:gd name="connsiteY36" fmla="*/ 167403 h 252039"/>
              <a:gd name="connsiteX37" fmla="*/ 137562 w 1945275"/>
              <a:gd name="connsiteY37" fmla="*/ 169923 h 252039"/>
              <a:gd name="connsiteX38" fmla="*/ 161029 w 1945275"/>
              <a:gd name="connsiteY38" fmla="*/ 157638 h 252039"/>
              <a:gd name="connsiteX39" fmla="*/ 252143 w 1945275"/>
              <a:gd name="connsiteY39" fmla="*/ 68572 h 252039"/>
              <a:gd name="connsiteX40" fmla="*/ 219698 w 1945275"/>
              <a:gd name="connsiteY40" fmla="*/ 36914 h 252039"/>
              <a:gd name="connsiteX41" fmla="*/ 37706 w 1945275"/>
              <a:gd name="connsiteY41" fmla="*/ 36914 h 252039"/>
              <a:gd name="connsiteX42" fmla="*/ 35029 w 1945275"/>
              <a:gd name="connsiteY42" fmla="*/ 212448 h 252039"/>
              <a:gd name="connsiteX43" fmla="*/ 37706 w 1945275"/>
              <a:gd name="connsiteY43" fmla="*/ 215125 h 252039"/>
              <a:gd name="connsiteX44" fmla="*/ 219777 w 1945275"/>
              <a:gd name="connsiteY44" fmla="*/ 215125 h 252039"/>
              <a:gd name="connsiteX45" fmla="*/ 310734 w 1945275"/>
              <a:gd name="connsiteY45" fmla="*/ 125980 h 252039"/>
              <a:gd name="connsiteX46" fmla="*/ 293409 w 1945275"/>
              <a:gd name="connsiteY46" fmla="*/ 109049 h 252039"/>
              <a:gd name="connsiteX47" fmla="*/ 202452 w 1945275"/>
              <a:gd name="connsiteY47" fmla="*/ 198194 h 252039"/>
              <a:gd name="connsiteX48" fmla="*/ 143704 w 1945275"/>
              <a:gd name="connsiteY48" fmla="*/ 140707 h 252039"/>
              <a:gd name="connsiteX49" fmla="*/ 143625 w 1945275"/>
              <a:gd name="connsiteY49" fmla="*/ 140628 h 252039"/>
              <a:gd name="connsiteX50" fmla="*/ 132837 w 1945275"/>
              <a:gd name="connsiteY50" fmla="*/ 146298 h 252039"/>
              <a:gd name="connsiteX51" fmla="*/ 120709 w 1945275"/>
              <a:gd name="connsiteY51" fmla="*/ 145117 h 252039"/>
              <a:gd name="connsiteX52" fmla="*/ 111259 w 1945275"/>
              <a:gd name="connsiteY52" fmla="*/ 137557 h 252039"/>
              <a:gd name="connsiteX53" fmla="*/ 111259 w 1945275"/>
              <a:gd name="connsiteY53" fmla="*/ 114640 h 252039"/>
              <a:gd name="connsiteX54" fmla="*/ 120709 w 1945275"/>
              <a:gd name="connsiteY54" fmla="*/ 107080 h 252039"/>
              <a:gd name="connsiteX55" fmla="*/ 132837 w 1945275"/>
              <a:gd name="connsiteY55" fmla="*/ 105899 h 252039"/>
              <a:gd name="connsiteX56" fmla="*/ 143625 w 1945275"/>
              <a:gd name="connsiteY56" fmla="*/ 111569 h 252039"/>
              <a:gd name="connsiteX57" fmla="*/ 143704 w 1945275"/>
              <a:gd name="connsiteY57" fmla="*/ 111490 h 252039"/>
              <a:gd name="connsiteX58" fmla="*/ 158667 w 1945275"/>
              <a:gd name="connsiteY58" fmla="*/ 126138 h 252039"/>
              <a:gd name="connsiteX59" fmla="*/ 143704 w 1945275"/>
              <a:gd name="connsiteY59" fmla="*/ 140707 h 252039"/>
              <a:gd name="connsiteX60" fmla="*/ 405234 w 1945275"/>
              <a:gd name="connsiteY60" fmla="*/ 81250 h 252039"/>
              <a:gd name="connsiteX61" fmla="*/ 359480 w 1945275"/>
              <a:gd name="connsiteY61" fmla="*/ 127713 h 252039"/>
              <a:gd name="connsiteX62" fmla="*/ 359480 w 1945275"/>
              <a:gd name="connsiteY62" fmla="*/ 129130 h 252039"/>
              <a:gd name="connsiteX63" fmla="*/ 403974 w 1945275"/>
              <a:gd name="connsiteY63" fmla="*/ 177719 h 252039"/>
              <a:gd name="connsiteX64" fmla="*/ 407518 w 1945275"/>
              <a:gd name="connsiteY64" fmla="*/ 177719 h 252039"/>
              <a:gd name="connsiteX65" fmla="*/ 449807 w 1945275"/>
              <a:gd name="connsiteY65" fmla="*/ 148897 h 252039"/>
              <a:gd name="connsiteX66" fmla="*/ 428859 w 1945275"/>
              <a:gd name="connsiteY66" fmla="*/ 142754 h 252039"/>
              <a:gd name="connsiteX67" fmla="*/ 407675 w 1945275"/>
              <a:gd name="connsiteY67" fmla="*/ 156614 h 252039"/>
              <a:gd name="connsiteX68" fmla="*/ 384286 w 1945275"/>
              <a:gd name="connsiteY68" fmla="*/ 135903 h 252039"/>
              <a:gd name="connsiteX69" fmla="*/ 450752 w 1945275"/>
              <a:gd name="connsiteY69" fmla="*/ 135903 h 252039"/>
              <a:gd name="connsiteX70" fmla="*/ 451145 w 1945275"/>
              <a:gd name="connsiteY70" fmla="*/ 128343 h 252039"/>
              <a:gd name="connsiteX71" fmla="*/ 405234 w 1945275"/>
              <a:gd name="connsiteY71" fmla="*/ 81250 h 252039"/>
              <a:gd name="connsiteX72" fmla="*/ 405234 w 1945275"/>
              <a:gd name="connsiteY72" fmla="*/ 81250 h 252039"/>
              <a:gd name="connsiteX73" fmla="*/ 384838 w 1945275"/>
              <a:gd name="connsiteY73" fmla="*/ 119129 h 252039"/>
              <a:gd name="connsiteX74" fmla="*/ 405549 w 1945275"/>
              <a:gd name="connsiteY74" fmla="*/ 101174 h 252039"/>
              <a:gd name="connsiteX75" fmla="*/ 426182 w 1945275"/>
              <a:gd name="connsiteY75" fmla="*/ 117318 h 252039"/>
              <a:gd name="connsiteX76" fmla="*/ 426339 w 1945275"/>
              <a:gd name="connsiteY76" fmla="*/ 119129 h 252039"/>
              <a:gd name="connsiteX77" fmla="*/ 384838 w 1945275"/>
              <a:gd name="connsiteY77" fmla="*/ 119129 h 252039"/>
              <a:gd name="connsiteX78" fmla="*/ 384838 w 1945275"/>
              <a:gd name="connsiteY78" fmla="*/ 119129 h 252039"/>
              <a:gd name="connsiteX79" fmla="*/ 546985 w 1945275"/>
              <a:gd name="connsiteY79" fmla="*/ 96607 h 252039"/>
              <a:gd name="connsiteX80" fmla="*/ 488631 w 1945275"/>
              <a:gd name="connsiteY80" fmla="*/ 96607 h 252039"/>
              <a:gd name="connsiteX81" fmla="*/ 488631 w 1945275"/>
              <a:gd name="connsiteY81" fmla="*/ 43844 h 252039"/>
              <a:gd name="connsiteX82" fmla="*/ 462564 w 1945275"/>
              <a:gd name="connsiteY82" fmla="*/ 43844 h 252039"/>
              <a:gd name="connsiteX83" fmla="*/ 462564 w 1945275"/>
              <a:gd name="connsiteY83" fmla="*/ 174963 h 252039"/>
              <a:gd name="connsiteX84" fmla="*/ 488631 w 1945275"/>
              <a:gd name="connsiteY84" fmla="*/ 174963 h 252039"/>
              <a:gd name="connsiteX85" fmla="*/ 488631 w 1945275"/>
              <a:gd name="connsiteY85" fmla="*/ 120625 h 252039"/>
              <a:gd name="connsiteX86" fmla="*/ 546985 w 1945275"/>
              <a:gd name="connsiteY86" fmla="*/ 120625 h 252039"/>
              <a:gd name="connsiteX87" fmla="*/ 546985 w 1945275"/>
              <a:gd name="connsiteY87" fmla="*/ 174963 h 252039"/>
              <a:gd name="connsiteX88" fmla="*/ 573287 w 1945275"/>
              <a:gd name="connsiteY88" fmla="*/ 174963 h 252039"/>
              <a:gd name="connsiteX89" fmla="*/ 573287 w 1945275"/>
              <a:gd name="connsiteY89" fmla="*/ 43844 h 252039"/>
              <a:gd name="connsiteX90" fmla="*/ 546985 w 1945275"/>
              <a:gd name="connsiteY90" fmla="*/ 43844 h 252039"/>
              <a:gd name="connsiteX91" fmla="*/ 546985 w 1945275"/>
              <a:gd name="connsiteY91" fmla="*/ 96607 h 252039"/>
              <a:gd name="connsiteX92" fmla="*/ 546985 w 1945275"/>
              <a:gd name="connsiteY92" fmla="*/ 96607 h 252039"/>
              <a:gd name="connsiteX93" fmla="*/ 647076 w 1945275"/>
              <a:gd name="connsiteY93" fmla="*/ 71800 h 252039"/>
              <a:gd name="connsiteX94" fmla="*/ 660464 w 1945275"/>
              <a:gd name="connsiteY94" fmla="*/ 59358 h 252039"/>
              <a:gd name="connsiteX95" fmla="*/ 656526 w 1945275"/>
              <a:gd name="connsiteY95" fmla="*/ 49593 h 252039"/>
              <a:gd name="connsiteX96" fmla="*/ 647076 w 1945275"/>
              <a:gd name="connsiteY96" fmla="*/ 45734 h 252039"/>
              <a:gd name="connsiteX97" fmla="*/ 633846 w 1945275"/>
              <a:gd name="connsiteY97" fmla="*/ 58570 h 252039"/>
              <a:gd name="connsiteX98" fmla="*/ 633846 w 1945275"/>
              <a:gd name="connsiteY98" fmla="*/ 58885 h 252039"/>
              <a:gd name="connsiteX99" fmla="*/ 646683 w 1945275"/>
              <a:gd name="connsiteY99" fmla="*/ 71800 h 252039"/>
              <a:gd name="connsiteX100" fmla="*/ 647076 w 1945275"/>
              <a:gd name="connsiteY100" fmla="*/ 71800 h 252039"/>
              <a:gd name="connsiteX101" fmla="*/ 647076 w 1945275"/>
              <a:gd name="connsiteY101" fmla="*/ 71800 h 252039"/>
              <a:gd name="connsiteX102" fmla="*/ 607386 w 1945275"/>
              <a:gd name="connsiteY102" fmla="*/ 71800 h 252039"/>
              <a:gd name="connsiteX103" fmla="*/ 620774 w 1945275"/>
              <a:gd name="connsiteY103" fmla="*/ 59358 h 252039"/>
              <a:gd name="connsiteX104" fmla="*/ 616836 w 1945275"/>
              <a:gd name="connsiteY104" fmla="*/ 49593 h 252039"/>
              <a:gd name="connsiteX105" fmla="*/ 607386 w 1945275"/>
              <a:gd name="connsiteY105" fmla="*/ 45734 h 252039"/>
              <a:gd name="connsiteX106" fmla="*/ 594156 w 1945275"/>
              <a:gd name="connsiteY106" fmla="*/ 58807 h 252039"/>
              <a:gd name="connsiteX107" fmla="*/ 594156 w 1945275"/>
              <a:gd name="connsiteY107" fmla="*/ 58807 h 252039"/>
              <a:gd name="connsiteX108" fmla="*/ 595101 w 1945275"/>
              <a:gd name="connsiteY108" fmla="*/ 63768 h 252039"/>
              <a:gd name="connsiteX109" fmla="*/ 597936 w 1945275"/>
              <a:gd name="connsiteY109" fmla="*/ 67942 h 252039"/>
              <a:gd name="connsiteX110" fmla="*/ 602346 w 1945275"/>
              <a:gd name="connsiteY110" fmla="*/ 70855 h 252039"/>
              <a:gd name="connsiteX111" fmla="*/ 607386 w 1945275"/>
              <a:gd name="connsiteY111" fmla="*/ 71800 h 252039"/>
              <a:gd name="connsiteX112" fmla="*/ 666921 w 1945275"/>
              <a:gd name="connsiteY112" fmla="*/ 115822 h 252039"/>
              <a:gd name="connsiteX113" fmla="*/ 626522 w 1945275"/>
              <a:gd name="connsiteY113" fmla="*/ 81250 h 252039"/>
              <a:gd name="connsiteX114" fmla="*/ 586675 w 1945275"/>
              <a:gd name="connsiteY114" fmla="*/ 111175 h 252039"/>
              <a:gd name="connsiteX115" fmla="*/ 608961 w 1945275"/>
              <a:gd name="connsiteY115" fmla="*/ 115822 h 252039"/>
              <a:gd name="connsiteX116" fmla="*/ 626680 w 1945275"/>
              <a:gd name="connsiteY116" fmla="*/ 101017 h 252039"/>
              <a:gd name="connsiteX117" fmla="*/ 642351 w 1945275"/>
              <a:gd name="connsiteY117" fmla="*/ 112829 h 252039"/>
              <a:gd name="connsiteX118" fmla="*/ 635343 w 1945275"/>
              <a:gd name="connsiteY118" fmla="*/ 119287 h 252039"/>
              <a:gd name="connsiteX119" fmla="*/ 612505 w 1945275"/>
              <a:gd name="connsiteY119" fmla="*/ 122594 h 252039"/>
              <a:gd name="connsiteX120" fmla="*/ 584706 w 1945275"/>
              <a:gd name="connsiteY120" fmla="*/ 150157 h 252039"/>
              <a:gd name="connsiteX121" fmla="*/ 616679 w 1945275"/>
              <a:gd name="connsiteY121" fmla="*/ 177562 h 252039"/>
              <a:gd name="connsiteX122" fmla="*/ 644084 w 1945275"/>
              <a:gd name="connsiteY122" fmla="*/ 164095 h 252039"/>
              <a:gd name="connsiteX123" fmla="*/ 645029 w 1945275"/>
              <a:gd name="connsiteY123" fmla="*/ 175042 h 252039"/>
              <a:gd name="connsiteX124" fmla="*/ 668103 w 1945275"/>
              <a:gd name="connsiteY124" fmla="*/ 175042 h 252039"/>
              <a:gd name="connsiteX125" fmla="*/ 667000 w 1945275"/>
              <a:gd name="connsiteY125" fmla="*/ 160630 h 252039"/>
              <a:gd name="connsiteX126" fmla="*/ 666921 w 1945275"/>
              <a:gd name="connsiteY126" fmla="*/ 115822 h 252039"/>
              <a:gd name="connsiteX127" fmla="*/ 642351 w 1945275"/>
              <a:gd name="connsiteY127" fmla="*/ 138187 h 252039"/>
              <a:gd name="connsiteX128" fmla="*/ 626286 w 1945275"/>
              <a:gd name="connsiteY128" fmla="*/ 159213 h 252039"/>
              <a:gd name="connsiteX129" fmla="*/ 621876 w 1945275"/>
              <a:gd name="connsiteY129" fmla="*/ 159292 h 252039"/>
              <a:gd name="connsiteX130" fmla="*/ 609827 w 1945275"/>
              <a:gd name="connsiteY130" fmla="*/ 149842 h 252039"/>
              <a:gd name="connsiteX131" fmla="*/ 609749 w 1945275"/>
              <a:gd name="connsiteY131" fmla="*/ 148739 h 252039"/>
              <a:gd name="connsiteX132" fmla="*/ 621246 w 1945275"/>
              <a:gd name="connsiteY132" fmla="*/ 137242 h 252039"/>
              <a:gd name="connsiteX133" fmla="*/ 642194 w 1945275"/>
              <a:gd name="connsiteY133" fmla="*/ 134092 h 252039"/>
              <a:gd name="connsiteX134" fmla="*/ 642351 w 1945275"/>
              <a:gd name="connsiteY134" fmla="*/ 138187 h 252039"/>
              <a:gd name="connsiteX135" fmla="*/ 681411 w 1945275"/>
              <a:gd name="connsiteY135" fmla="*/ 41088 h 252039"/>
              <a:gd name="connsiteX136" fmla="*/ 706533 w 1945275"/>
              <a:gd name="connsiteY136" fmla="*/ 41088 h 252039"/>
              <a:gd name="connsiteX137" fmla="*/ 706533 w 1945275"/>
              <a:gd name="connsiteY137" fmla="*/ 174963 h 252039"/>
              <a:gd name="connsiteX138" fmla="*/ 681411 w 1945275"/>
              <a:gd name="connsiteY138" fmla="*/ 174963 h 252039"/>
              <a:gd name="connsiteX139" fmla="*/ 681411 w 1945275"/>
              <a:gd name="connsiteY139" fmla="*/ 41088 h 252039"/>
              <a:gd name="connsiteX140" fmla="*/ 763233 w 1945275"/>
              <a:gd name="connsiteY140" fmla="*/ 119838 h 252039"/>
              <a:gd name="connsiteX141" fmla="*/ 750003 w 1945275"/>
              <a:gd name="connsiteY141" fmla="*/ 117082 h 252039"/>
              <a:gd name="connsiteX142" fmla="*/ 741498 w 1945275"/>
              <a:gd name="connsiteY142" fmla="*/ 108970 h 252039"/>
              <a:gd name="connsiteX143" fmla="*/ 753389 w 1945275"/>
              <a:gd name="connsiteY143" fmla="*/ 99914 h 252039"/>
              <a:gd name="connsiteX144" fmla="*/ 768667 w 1945275"/>
              <a:gd name="connsiteY144" fmla="*/ 112120 h 252039"/>
              <a:gd name="connsiteX145" fmla="*/ 789614 w 1945275"/>
              <a:gd name="connsiteY145" fmla="*/ 107474 h 252039"/>
              <a:gd name="connsiteX146" fmla="*/ 753153 w 1945275"/>
              <a:gd name="connsiteY146" fmla="*/ 81250 h 252039"/>
              <a:gd name="connsiteX147" fmla="*/ 718424 w 1945275"/>
              <a:gd name="connsiteY147" fmla="*/ 111018 h 252039"/>
              <a:gd name="connsiteX148" fmla="*/ 744490 w 1945275"/>
              <a:gd name="connsiteY148" fmla="*/ 138187 h 252039"/>
              <a:gd name="connsiteX149" fmla="*/ 756775 w 1945275"/>
              <a:gd name="connsiteY149" fmla="*/ 140943 h 252039"/>
              <a:gd name="connsiteX150" fmla="*/ 766777 w 1945275"/>
              <a:gd name="connsiteY150" fmla="*/ 149842 h 252039"/>
              <a:gd name="connsiteX151" fmla="*/ 754492 w 1945275"/>
              <a:gd name="connsiteY151" fmla="*/ 158898 h 252039"/>
              <a:gd name="connsiteX152" fmla="*/ 737482 w 1945275"/>
              <a:gd name="connsiteY152" fmla="*/ 145353 h 252039"/>
              <a:gd name="connsiteX153" fmla="*/ 737482 w 1945275"/>
              <a:gd name="connsiteY153" fmla="*/ 145038 h 252039"/>
              <a:gd name="connsiteX154" fmla="*/ 715983 w 1945275"/>
              <a:gd name="connsiteY154" fmla="*/ 149605 h 252039"/>
              <a:gd name="connsiteX155" fmla="*/ 754728 w 1945275"/>
              <a:gd name="connsiteY155" fmla="*/ 177719 h 252039"/>
              <a:gd name="connsiteX156" fmla="*/ 790796 w 1945275"/>
              <a:gd name="connsiteY156" fmla="*/ 147794 h 252039"/>
              <a:gd name="connsiteX157" fmla="*/ 763233 w 1945275"/>
              <a:gd name="connsiteY157" fmla="*/ 119838 h 252039"/>
              <a:gd name="connsiteX158" fmla="*/ 763233 w 1945275"/>
              <a:gd name="connsiteY158" fmla="*/ 119838 h 252039"/>
              <a:gd name="connsiteX159" fmla="*/ 845133 w 1945275"/>
              <a:gd name="connsiteY159" fmla="*/ 81172 h 252039"/>
              <a:gd name="connsiteX160" fmla="*/ 796387 w 1945275"/>
              <a:gd name="connsiteY160" fmla="*/ 126610 h 252039"/>
              <a:gd name="connsiteX161" fmla="*/ 796387 w 1945275"/>
              <a:gd name="connsiteY161" fmla="*/ 129445 h 252039"/>
              <a:gd name="connsiteX162" fmla="*/ 845133 w 1945275"/>
              <a:gd name="connsiteY162" fmla="*/ 178192 h 252039"/>
              <a:gd name="connsiteX163" fmla="*/ 893880 w 1945275"/>
              <a:gd name="connsiteY163" fmla="*/ 129445 h 252039"/>
              <a:gd name="connsiteX164" fmla="*/ 847968 w 1945275"/>
              <a:gd name="connsiteY164" fmla="*/ 81172 h 252039"/>
              <a:gd name="connsiteX165" fmla="*/ 845133 w 1945275"/>
              <a:gd name="connsiteY165" fmla="*/ 81172 h 252039"/>
              <a:gd name="connsiteX166" fmla="*/ 845133 w 1945275"/>
              <a:gd name="connsiteY166" fmla="*/ 81172 h 252039"/>
              <a:gd name="connsiteX167" fmla="*/ 845133 w 1945275"/>
              <a:gd name="connsiteY167" fmla="*/ 155354 h 252039"/>
              <a:gd name="connsiteX168" fmla="*/ 821430 w 1945275"/>
              <a:gd name="connsiteY168" fmla="*/ 131729 h 252039"/>
              <a:gd name="connsiteX169" fmla="*/ 821508 w 1945275"/>
              <a:gd name="connsiteY169" fmla="*/ 129445 h 252039"/>
              <a:gd name="connsiteX170" fmla="*/ 843086 w 1945275"/>
              <a:gd name="connsiteY170" fmla="*/ 103773 h 252039"/>
              <a:gd name="connsiteX171" fmla="*/ 868758 w 1945275"/>
              <a:gd name="connsiteY171" fmla="*/ 125350 h 252039"/>
              <a:gd name="connsiteX172" fmla="*/ 868758 w 1945275"/>
              <a:gd name="connsiteY172" fmla="*/ 129367 h 252039"/>
              <a:gd name="connsiteX173" fmla="*/ 847653 w 1945275"/>
              <a:gd name="connsiteY173" fmla="*/ 155118 h 252039"/>
              <a:gd name="connsiteX174" fmla="*/ 845133 w 1945275"/>
              <a:gd name="connsiteY174" fmla="*/ 155354 h 252039"/>
              <a:gd name="connsiteX175" fmla="*/ 845133 w 1945275"/>
              <a:gd name="connsiteY175" fmla="*/ 155354 h 252039"/>
              <a:gd name="connsiteX176" fmla="*/ 1011218 w 1945275"/>
              <a:gd name="connsiteY176" fmla="*/ 81408 h 252039"/>
              <a:gd name="connsiteX177" fmla="*/ 981765 w 1945275"/>
              <a:gd name="connsiteY177" fmla="*/ 96607 h 252039"/>
              <a:gd name="connsiteX178" fmla="*/ 954203 w 1945275"/>
              <a:gd name="connsiteY178" fmla="*/ 81408 h 252039"/>
              <a:gd name="connsiteX179" fmla="*/ 926955 w 1945275"/>
              <a:gd name="connsiteY179" fmla="*/ 95110 h 252039"/>
              <a:gd name="connsiteX180" fmla="*/ 926955 w 1945275"/>
              <a:gd name="connsiteY180" fmla="*/ 84007 h 252039"/>
              <a:gd name="connsiteX181" fmla="*/ 902936 w 1945275"/>
              <a:gd name="connsiteY181" fmla="*/ 84007 h 252039"/>
              <a:gd name="connsiteX182" fmla="*/ 902936 w 1945275"/>
              <a:gd name="connsiteY182" fmla="*/ 174963 h 252039"/>
              <a:gd name="connsiteX183" fmla="*/ 928057 w 1945275"/>
              <a:gd name="connsiteY183" fmla="*/ 174963 h 252039"/>
              <a:gd name="connsiteX184" fmla="*/ 928057 w 1945275"/>
              <a:gd name="connsiteY184" fmla="*/ 121728 h 252039"/>
              <a:gd name="connsiteX185" fmla="*/ 943650 w 1945275"/>
              <a:gd name="connsiteY185" fmla="*/ 103852 h 252039"/>
              <a:gd name="connsiteX186" fmla="*/ 945383 w 1945275"/>
              <a:gd name="connsiteY186" fmla="*/ 103852 h 252039"/>
              <a:gd name="connsiteX187" fmla="*/ 961920 w 1945275"/>
              <a:gd name="connsiteY187" fmla="*/ 118027 h 252039"/>
              <a:gd name="connsiteX188" fmla="*/ 961841 w 1945275"/>
              <a:gd name="connsiteY188" fmla="*/ 121019 h 252039"/>
              <a:gd name="connsiteX189" fmla="*/ 961841 w 1945275"/>
              <a:gd name="connsiteY189" fmla="*/ 175042 h 252039"/>
              <a:gd name="connsiteX190" fmla="*/ 986805 w 1945275"/>
              <a:gd name="connsiteY190" fmla="*/ 175042 h 252039"/>
              <a:gd name="connsiteX191" fmla="*/ 986805 w 1945275"/>
              <a:gd name="connsiteY191" fmla="*/ 121807 h 252039"/>
              <a:gd name="connsiteX192" fmla="*/ 1002555 w 1945275"/>
              <a:gd name="connsiteY192" fmla="*/ 103930 h 252039"/>
              <a:gd name="connsiteX193" fmla="*/ 1003973 w 1945275"/>
              <a:gd name="connsiteY193" fmla="*/ 103930 h 252039"/>
              <a:gd name="connsiteX194" fmla="*/ 1020510 w 1945275"/>
              <a:gd name="connsiteY194" fmla="*/ 117948 h 252039"/>
              <a:gd name="connsiteX195" fmla="*/ 1020432 w 1945275"/>
              <a:gd name="connsiteY195" fmla="*/ 121177 h 252039"/>
              <a:gd name="connsiteX196" fmla="*/ 1020432 w 1945275"/>
              <a:gd name="connsiteY196" fmla="*/ 175199 h 252039"/>
              <a:gd name="connsiteX197" fmla="*/ 1044844 w 1945275"/>
              <a:gd name="connsiteY197" fmla="*/ 175199 h 252039"/>
              <a:gd name="connsiteX198" fmla="*/ 1044844 w 1945275"/>
              <a:gd name="connsiteY198" fmla="*/ 116215 h 252039"/>
              <a:gd name="connsiteX199" fmla="*/ 1016022 w 1945275"/>
              <a:gd name="connsiteY199" fmla="*/ 81723 h 252039"/>
              <a:gd name="connsiteX200" fmla="*/ 1011218 w 1945275"/>
              <a:gd name="connsiteY200" fmla="*/ 81408 h 252039"/>
              <a:gd name="connsiteX201" fmla="*/ 1011218 w 1945275"/>
              <a:gd name="connsiteY201" fmla="*/ 81408 h 252039"/>
              <a:gd name="connsiteX202" fmla="*/ 1098709 w 1945275"/>
              <a:gd name="connsiteY202" fmla="*/ 137242 h 252039"/>
              <a:gd name="connsiteX203" fmla="*/ 1073982 w 1945275"/>
              <a:gd name="connsiteY203" fmla="*/ 84007 h 252039"/>
              <a:gd name="connsiteX204" fmla="*/ 1045868 w 1945275"/>
              <a:gd name="connsiteY204" fmla="*/ 84007 h 252039"/>
              <a:gd name="connsiteX205" fmla="*/ 1085322 w 1945275"/>
              <a:gd name="connsiteY205" fmla="*/ 163544 h 252039"/>
              <a:gd name="connsiteX206" fmla="*/ 1063429 w 1945275"/>
              <a:gd name="connsiteY206" fmla="*/ 210873 h 252039"/>
              <a:gd name="connsiteX207" fmla="*/ 1090047 w 1945275"/>
              <a:gd name="connsiteY207" fmla="*/ 210873 h 252039"/>
              <a:gd name="connsiteX208" fmla="*/ 1148401 w 1945275"/>
              <a:gd name="connsiteY208" fmla="*/ 84007 h 252039"/>
              <a:gd name="connsiteX209" fmla="*/ 1121547 w 1945275"/>
              <a:gd name="connsiteY209" fmla="*/ 84007 h 252039"/>
              <a:gd name="connsiteX210" fmla="*/ 1098709 w 1945275"/>
              <a:gd name="connsiteY210" fmla="*/ 137242 h 252039"/>
              <a:gd name="connsiteX211" fmla="*/ 1206755 w 1945275"/>
              <a:gd name="connsiteY211" fmla="*/ 81565 h 252039"/>
              <a:gd name="connsiteX212" fmla="*/ 1179901 w 1945275"/>
              <a:gd name="connsiteY212" fmla="*/ 95268 h 252039"/>
              <a:gd name="connsiteX213" fmla="*/ 1179901 w 1945275"/>
              <a:gd name="connsiteY213" fmla="*/ 84007 h 252039"/>
              <a:gd name="connsiteX214" fmla="*/ 1155488 w 1945275"/>
              <a:gd name="connsiteY214" fmla="*/ 84007 h 252039"/>
              <a:gd name="connsiteX215" fmla="*/ 1155488 w 1945275"/>
              <a:gd name="connsiteY215" fmla="*/ 174963 h 252039"/>
              <a:gd name="connsiteX216" fmla="*/ 1180610 w 1945275"/>
              <a:gd name="connsiteY216" fmla="*/ 174963 h 252039"/>
              <a:gd name="connsiteX217" fmla="*/ 1180610 w 1945275"/>
              <a:gd name="connsiteY217" fmla="*/ 122594 h 252039"/>
              <a:gd name="connsiteX218" fmla="*/ 1196202 w 1945275"/>
              <a:gd name="connsiteY218" fmla="*/ 103773 h 252039"/>
              <a:gd name="connsiteX219" fmla="*/ 1198014 w 1945275"/>
              <a:gd name="connsiteY219" fmla="*/ 103694 h 252039"/>
              <a:gd name="connsiteX220" fmla="*/ 1215260 w 1945275"/>
              <a:gd name="connsiteY220" fmla="*/ 118657 h 252039"/>
              <a:gd name="connsiteX221" fmla="*/ 1215181 w 1945275"/>
              <a:gd name="connsiteY221" fmla="*/ 121807 h 252039"/>
              <a:gd name="connsiteX222" fmla="*/ 1215181 w 1945275"/>
              <a:gd name="connsiteY222" fmla="*/ 174884 h 252039"/>
              <a:gd name="connsiteX223" fmla="*/ 1240303 w 1945275"/>
              <a:gd name="connsiteY223" fmla="*/ 174884 h 252039"/>
              <a:gd name="connsiteX224" fmla="*/ 1240303 w 1945275"/>
              <a:gd name="connsiteY224" fmla="*/ 117554 h 252039"/>
              <a:gd name="connsiteX225" fmla="*/ 1206755 w 1945275"/>
              <a:gd name="connsiteY225" fmla="*/ 81565 h 252039"/>
              <a:gd name="connsiteX226" fmla="*/ 1206755 w 1945275"/>
              <a:gd name="connsiteY226" fmla="*/ 81565 h 252039"/>
              <a:gd name="connsiteX227" fmla="*/ 1345040 w 1945275"/>
              <a:gd name="connsiteY227" fmla="*/ 41088 h 252039"/>
              <a:gd name="connsiteX228" fmla="*/ 1320313 w 1945275"/>
              <a:gd name="connsiteY228" fmla="*/ 41088 h 252039"/>
              <a:gd name="connsiteX229" fmla="*/ 1320313 w 1945275"/>
              <a:gd name="connsiteY229" fmla="*/ 93063 h 252039"/>
              <a:gd name="connsiteX230" fmla="*/ 1294010 w 1945275"/>
              <a:gd name="connsiteY230" fmla="*/ 81802 h 252039"/>
              <a:gd name="connsiteX231" fmla="*/ 1249438 w 1945275"/>
              <a:gd name="connsiteY231" fmla="*/ 129367 h 252039"/>
              <a:gd name="connsiteX232" fmla="*/ 1291726 w 1945275"/>
              <a:gd name="connsiteY232" fmla="*/ 177168 h 252039"/>
              <a:gd name="connsiteX233" fmla="*/ 1294719 w 1945275"/>
              <a:gd name="connsiteY233" fmla="*/ 177247 h 252039"/>
              <a:gd name="connsiteX234" fmla="*/ 1320785 w 1945275"/>
              <a:gd name="connsiteY234" fmla="*/ 164489 h 252039"/>
              <a:gd name="connsiteX235" fmla="*/ 1321730 w 1945275"/>
              <a:gd name="connsiteY235" fmla="*/ 175042 h 252039"/>
              <a:gd name="connsiteX236" fmla="*/ 1345749 w 1945275"/>
              <a:gd name="connsiteY236" fmla="*/ 175042 h 252039"/>
              <a:gd name="connsiteX237" fmla="*/ 1344962 w 1945275"/>
              <a:gd name="connsiteY237" fmla="*/ 158583 h 252039"/>
              <a:gd name="connsiteX238" fmla="*/ 1345040 w 1945275"/>
              <a:gd name="connsiteY238" fmla="*/ 41088 h 252039"/>
              <a:gd name="connsiteX239" fmla="*/ 1345040 w 1945275"/>
              <a:gd name="connsiteY239" fmla="*/ 41088 h 252039"/>
              <a:gd name="connsiteX240" fmla="*/ 1297790 w 1945275"/>
              <a:gd name="connsiteY240" fmla="*/ 155197 h 252039"/>
              <a:gd name="connsiteX241" fmla="*/ 1274716 w 1945275"/>
              <a:gd name="connsiteY241" fmla="*/ 129288 h 252039"/>
              <a:gd name="connsiteX242" fmla="*/ 1295192 w 1945275"/>
              <a:gd name="connsiteY242" fmla="*/ 103930 h 252039"/>
              <a:gd name="connsiteX243" fmla="*/ 1297790 w 1945275"/>
              <a:gd name="connsiteY243" fmla="*/ 103773 h 252039"/>
              <a:gd name="connsiteX244" fmla="*/ 1320785 w 1945275"/>
              <a:gd name="connsiteY244" fmla="*/ 126295 h 252039"/>
              <a:gd name="connsiteX245" fmla="*/ 1320628 w 1945275"/>
              <a:gd name="connsiteY245" fmla="*/ 129130 h 252039"/>
              <a:gd name="connsiteX246" fmla="*/ 1297790 w 1945275"/>
              <a:gd name="connsiteY246" fmla="*/ 155197 h 252039"/>
              <a:gd name="connsiteX247" fmla="*/ 1297790 w 1945275"/>
              <a:gd name="connsiteY247" fmla="*/ 155197 h 252039"/>
              <a:gd name="connsiteX248" fmla="*/ 1361893 w 1945275"/>
              <a:gd name="connsiteY248" fmla="*/ 84007 h 252039"/>
              <a:gd name="connsiteX249" fmla="*/ 1387014 w 1945275"/>
              <a:gd name="connsiteY249" fmla="*/ 84007 h 252039"/>
              <a:gd name="connsiteX250" fmla="*/ 1387014 w 1945275"/>
              <a:gd name="connsiteY250" fmla="*/ 175042 h 252039"/>
              <a:gd name="connsiteX251" fmla="*/ 1361893 w 1945275"/>
              <a:gd name="connsiteY251" fmla="*/ 175042 h 252039"/>
              <a:gd name="connsiteX252" fmla="*/ 1361893 w 1945275"/>
              <a:gd name="connsiteY252" fmla="*/ 84007 h 252039"/>
              <a:gd name="connsiteX253" fmla="*/ 1374336 w 1945275"/>
              <a:gd name="connsiteY253" fmla="*/ 38883 h 252039"/>
              <a:gd name="connsiteX254" fmla="*/ 1359137 w 1945275"/>
              <a:gd name="connsiteY254" fmla="*/ 54003 h 252039"/>
              <a:gd name="connsiteX255" fmla="*/ 1374257 w 1945275"/>
              <a:gd name="connsiteY255" fmla="*/ 69202 h 252039"/>
              <a:gd name="connsiteX256" fmla="*/ 1374257 w 1945275"/>
              <a:gd name="connsiteY256" fmla="*/ 69202 h 252039"/>
              <a:gd name="connsiteX257" fmla="*/ 1380163 w 1945275"/>
              <a:gd name="connsiteY257" fmla="*/ 68099 h 252039"/>
              <a:gd name="connsiteX258" fmla="*/ 1385203 w 1945275"/>
              <a:gd name="connsiteY258" fmla="*/ 64870 h 252039"/>
              <a:gd name="connsiteX259" fmla="*/ 1388589 w 1945275"/>
              <a:gd name="connsiteY259" fmla="*/ 59988 h 252039"/>
              <a:gd name="connsiteX260" fmla="*/ 1389771 w 1945275"/>
              <a:gd name="connsiteY260" fmla="*/ 54239 h 252039"/>
              <a:gd name="connsiteX261" fmla="*/ 1374493 w 1945275"/>
              <a:gd name="connsiteY261" fmla="*/ 38962 h 252039"/>
              <a:gd name="connsiteX262" fmla="*/ 1374336 w 1945275"/>
              <a:gd name="connsiteY262" fmla="*/ 38883 h 252039"/>
              <a:gd name="connsiteX263" fmla="*/ 1374336 w 1945275"/>
              <a:gd name="connsiteY263" fmla="*/ 38883 h 252039"/>
              <a:gd name="connsiteX264" fmla="*/ 1467891 w 1945275"/>
              <a:gd name="connsiteY264" fmla="*/ 94717 h 252039"/>
              <a:gd name="connsiteX265" fmla="*/ 1441431 w 1945275"/>
              <a:gd name="connsiteY265" fmla="*/ 82353 h 252039"/>
              <a:gd name="connsiteX266" fmla="*/ 1398118 w 1945275"/>
              <a:gd name="connsiteY266" fmla="*/ 125272 h 252039"/>
              <a:gd name="connsiteX267" fmla="*/ 1398118 w 1945275"/>
              <a:gd name="connsiteY267" fmla="*/ 126768 h 252039"/>
              <a:gd name="connsiteX268" fmla="*/ 1438911 w 1945275"/>
              <a:gd name="connsiteY268" fmla="*/ 170947 h 252039"/>
              <a:gd name="connsiteX269" fmla="*/ 1441352 w 1945275"/>
              <a:gd name="connsiteY269" fmla="*/ 170947 h 252039"/>
              <a:gd name="connsiteX270" fmla="*/ 1467261 w 1945275"/>
              <a:gd name="connsiteY270" fmla="*/ 159292 h 252039"/>
              <a:gd name="connsiteX271" fmla="*/ 1467261 w 1945275"/>
              <a:gd name="connsiteY271" fmla="*/ 165907 h 252039"/>
              <a:gd name="connsiteX272" fmla="*/ 1442533 w 1945275"/>
              <a:gd name="connsiteY272" fmla="*/ 191264 h 252039"/>
              <a:gd name="connsiteX273" fmla="*/ 1420798 w 1945275"/>
              <a:gd name="connsiteY273" fmla="*/ 174097 h 252039"/>
              <a:gd name="connsiteX274" fmla="*/ 1398118 w 1945275"/>
              <a:gd name="connsiteY274" fmla="*/ 180003 h 252039"/>
              <a:gd name="connsiteX275" fmla="*/ 1443242 w 1945275"/>
              <a:gd name="connsiteY275" fmla="*/ 212920 h 252039"/>
              <a:gd name="connsiteX276" fmla="*/ 1491989 w 1945275"/>
              <a:gd name="connsiteY276" fmla="*/ 165198 h 252039"/>
              <a:gd name="connsiteX277" fmla="*/ 1491989 w 1945275"/>
              <a:gd name="connsiteY277" fmla="*/ 84007 h 252039"/>
              <a:gd name="connsiteX278" fmla="*/ 1467812 w 1945275"/>
              <a:gd name="connsiteY278" fmla="*/ 84007 h 252039"/>
              <a:gd name="connsiteX279" fmla="*/ 1467812 w 1945275"/>
              <a:gd name="connsiteY279" fmla="*/ 94717 h 252039"/>
              <a:gd name="connsiteX280" fmla="*/ 1445841 w 1945275"/>
              <a:gd name="connsiteY280" fmla="*/ 149842 h 252039"/>
              <a:gd name="connsiteX281" fmla="*/ 1423476 w 1945275"/>
              <a:gd name="connsiteY281" fmla="*/ 129288 h 252039"/>
              <a:gd name="connsiteX282" fmla="*/ 1423555 w 1945275"/>
              <a:gd name="connsiteY282" fmla="*/ 126689 h 252039"/>
              <a:gd name="connsiteX283" fmla="*/ 1444738 w 1945275"/>
              <a:gd name="connsiteY283" fmla="*/ 103694 h 252039"/>
              <a:gd name="connsiteX284" fmla="*/ 1467734 w 1945275"/>
              <a:gd name="connsiteY284" fmla="*/ 124878 h 252039"/>
              <a:gd name="connsiteX285" fmla="*/ 1467734 w 1945275"/>
              <a:gd name="connsiteY285" fmla="*/ 126768 h 252039"/>
              <a:gd name="connsiteX286" fmla="*/ 1448203 w 1945275"/>
              <a:gd name="connsiteY286" fmla="*/ 149842 h 252039"/>
              <a:gd name="connsiteX287" fmla="*/ 1445841 w 1945275"/>
              <a:gd name="connsiteY287" fmla="*/ 149842 h 252039"/>
              <a:gd name="connsiteX288" fmla="*/ 1445841 w 1945275"/>
              <a:gd name="connsiteY288" fmla="*/ 149842 h 252039"/>
              <a:gd name="connsiteX289" fmla="*/ 1557115 w 1945275"/>
              <a:gd name="connsiteY289" fmla="*/ 81565 h 252039"/>
              <a:gd name="connsiteX290" fmla="*/ 1531994 w 1945275"/>
              <a:gd name="connsiteY290" fmla="*/ 91567 h 252039"/>
              <a:gd name="connsiteX291" fmla="*/ 1531994 w 1945275"/>
              <a:gd name="connsiteY291" fmla="*/ 41088 h 252039"/>
              <a:gd name="connsiteX292" fmla="*/ 1506872 w 1945275"/>
              <a:gd name="connsiteY292" fmla="*/ 41088 h 252039"/>
              <a:gd name="connsiteX293" fmla="*/ 1506872 w 1945275"/>
              <a:gd name="connsiteY293" fmla="*/ 174963 h 252039"/>
              <a:gd name="connsiteX294" fmla="*/ 1531994 w 1945275"/>
              <a:gd name="connsiteY294" fmla="*/ 174963 h 252039"/>
              <a:gd name="connsiteX295" fmla="*/ 1531994 w 1945275"/>
              <a:gd name="connsiteY295" fmla="*/ 121570 h 252039"/>
              <a:gd name="connsiteX296" fmla="*/ 1548610 w 1945275"/>
              <a:gd name="connsiteY296" fmla="*/ 103852 h 252039"/>
              <a:gd name="connsiteX297" fmla="*/ 1549319 w 1945275"/>
              <a:gd name="connsiteY297" fmla="*/ 103852 h 252039"/>
              <a:gd name="connsiteX298" fmla="*/ 1566644 w 1945275"/>
              <a:gd name="connsiteY298" fmla="*/ 118735 h 252039"/>
              <a:gd name="connsiteX299" fmla="*/ 1566565 w 1945275"/>
              <a:gd name="connsiteY299" fmla="*/ 121964 h 252039"/>
              <a:gd name="connsiteX300" fmla="*/ 1566565 w 1945275"/>
              <a:gd name="connsiteY300" fmla="*/ 175042 h 252039"/>
              <a:gd name="connsiteX301" fmla="*/ 1591686 w 1945275"/>
              <a:gd name="connsiteY301" fmla="*/ 175042 h 252039"/>
              <a:gd name="connsiteX302" fmla="*/ 1591686 w 1945275"/>
              <a:gd name="connsiteY302" fmla="*/ 117712 h 252039"/>
              <a:gd name="connsiteX303" fmla="*/ 1557115 w 1945275"/>
              <a:gd name="connsiteY303" fmla="*/ 81565 h 252039"/>
              <a:gd name="connsiteX304" fmla="*/ 1557115 w 1945275"/>
              <a:gd name="connsiteY304" fmla="*/ 81565 h 252039"/>
              <a:gd name="connsiteX305" fmla="*/ 1646418 w 1945275"/>
              <a:gd name="connsiteY305" fmla="*/ 81250 h 252039"/>
              <a:gd name="connsiteX306" fmla="*/ 1600664 w 1945275"/>
              <a:gd name="connsiteY306" fmla="*/ 127713 h 252039"/>
              <a:gd name="connsiteX307" fmla="*/ 1600664 w 1945275"/>
              <a:gd name="connsiteY307" fmla="*/ 129130 h 252039"/>
              <a:gd name="connsiteX308" fmla="*/ 1645079 w 1945275"/>
              <a:gd name="connsiteY308" fmla="*/ 177719 h 252039"/>
              <a:gd name="connsiteX309" fmla="*/ 1648623 w 1945275"/>
              <a:gd name="connsiteY309" fmla="*/ 177719 h 252039"/>
              <a:gd name="connsiteX310" fmla="*/ 1690912 w 1945275"/>
              <a:gd name="connsiteY310" fmla="*/ 148897 h 252039"/>
              <a:gd name="connsiteX311" fmla="*/ 1669964 w 1945275"/>
              <a:gd name="connsiteY311" fmla="*/ 142754 h 252039"/>
              <a:gd name="connsiteX312" fmla="*/ 1648780 w 1945275"/>
              <a:gd name="connsiteY312" fmla="*/ 156614 h 252039"/>
              <a:gd name="connsiteX313" fmla="*/ 1625392 w 1945275"/>
              <a:gd name="connsiteY313" fmla="*/ 135903 h 252039"/>
              <a:gd name="connsiteX314" fmla="*/ 1691857 w 1945275"/>
              <a:gd name="connsiteY314" fmla="*/ 135903 h 252039"/>
              <a:gd name="connsiteX315" fmla="*/ 1692251 w 1945275"/>
              <a:gd name="connsiteY315" fmla="*/ 128343 h 252039"/>
              <a:gd name="connsiteX316" fmla="*/ 1646418 w 1945275"/>
              <a:gd name="connsiteY316" fmla="*/ 81250 h 252039"/>
              <a:gd name="connsiteX317" fmla="*/ 1646418 w 1945275"/>
              <a:gd name="connsiteY317" fmla="*/ 81250 h 252039"/>
              <a:gd name="connsiteX318" fmla="*/ 1626022 w 1945275"/>
              <a:gd name="connsiteY318" fmla="*/ 119129 h 252039"/>
              <a:gd name="connsiteX319" fmla="*/ 1646812 w 1945275"/>
              <a:gd name="connsiteY319" fmla="*/ 101174 h 252039"/>
              <a:gd name="connsiteX320" fmla="*/ 1667444 w 1945275"/>
              <a:gd name="connsiteY320" fmla="*/ 117318 h 252039"/>
              <a:gd name="connsiteX321" fmla="*/ 1667602 w 1945275"/>
              <a:gd name="connsiteY321" fmla="*/ 119129 h 252039"/>
              <a:gd name="connsiteX322" fmla="*/ 1626022 w 1945275"/>
              <a:gd name="connsiteY322" fmla="*/ 119129 h 252039"/>
              <a:gd name="connsiteX323" fmla="*/ 1735406 w 1945275"/>
              <a:gd name="connsiteY323" fmla="*/ 56838 h 252039"/>
              <a:gd name="connsiteX324" fmla="*/ 1712726 w 1945275"/>
              <a:gd name="connsiteY324" fmla="*/ 56838 h 252039"/>
              <a:gd name="connsiteX325" fmla="*/ 1712726 w 1945275"/>
              <a:gd name="connsiteY325" fmla="*/ 69595 h 252039"/>
              <a:gd name="connsiteX326" fmla="*/ 1700756 w 1945275"/>
              <a:gd name="connsiteY326" fmla="*/ 84007 h 252039"/>
              <a:gd name="connsiteX327" fmla="*/ 1698314 w 1945275"/>
              <a:gd name="connsiteY327" fmla="*/ 84007 h 252039"/>
              <a:gd name="connsiteX328" fmla="*/ 1693589 w 1945275"/>
              <a:gd name="connsiteY328" fmla="*/ 84007 h 252039"/>
              <a:gd name="connsiteX329" fmla="*/ 1693589 w 1945275"/>
              <a:gd name="connsiteY329" fmla="*/ 105820 h 252039"/>
              <a:gd name="connsiteX330" fmla="*/ 1710363 w 1945275"/>
              <a:gd name="connsiteY330" fmla="*/ 105820 h 252039"/>
              <a:gd name="connsiteX331" fmla="*/ 1710363 w 1945275"/>
              <a:gd name="connsiteY331" fmla="*/ 148188 h 252039"/>
              <a:gd name="connsiteX332" fmla="*/ 1739816 w 1945275"/>
              <a:gd name="connsiteY332" fmla="*/ 176302 h 252039"/>
              <a:gd name="connsiteX333" fmla="*/ 1753991 w 1945275"/>
              <a:gd name="connsiteY333" fmla="*/ 174097 h 252039"/>
              <a:gd name="connsiteX334" fmla="*/ 1753991 w 1945275"/>
              <a:gd name="connsiteY334" fmla="*/ 153779 h 252039"/>
              <a:gd name="connsiteX335" fmla="*/ 1746273 w 1945275"/>
              <a:gd name="connsiteY335" fmla="*/ 154488 h 252039"/>
              <a:gd name="connsiteX336" fmla="*/ 1735327 w 1945275"/>
              <a:gd name="connsiteY336" fmla="*/ 143935 h 252039"/>
              <a:gd name="connsiteX337" fmla="*/ 1735327 w 1945275"/>
              <a:gd name="connsiteY337" fmla="*/ 105820 h 252039"/>
              <a:gd name="connsiteX338" fmla="*/ 1754070 w 1945275"/>
              <a:gd name="connsiteY338" fmla="*/ 105820 h 252039"/>
              <a:gd name="connsiteX339" fmla="*/ 1754070 w 1945275"/>
              <a:gd name="connsiteY339" fmla="*/ 84007 h 252039"/>
              <a:gd name="connsiteX340" fmla="*/ 1735406 w 1945275"/>
              <a:gd name="connsiteY340" fmla="*/ 84007 h 252039"/>
              <a:gd name="connsiteX341" fmla="*/ 1735406 w 1945275"/>
              <a:gd name="connsiteY341" fmla="*/ 56838 h 252039"/>
              <a:gd name="connsiteX342" fmla="*/ 1735406 w 1945275"/>
              <a:gd name="connsiteY342" fmla="*/ 56838 h 252039"/>
              <a:gd name="connsiteX343" fmla="*/ 1804234 w 1945275"/>
              <a:gd name="connsiteY343" fmla="*/ 81250 h 252039"/>
              <a:gd name="connsiteX344" fmla="*/ 1758480 w 1945275"/>
              <a:gd name="connsiteY344" fmla="*/ 127713 h 252039"/>
              <a:gd name="connsiteX345" fmla="*/ 1758480 w 1945275"/>
              <a:gd name="connsiteY345" fmla="*/ 129130 h 252039"/>
              <a:gd name="connsiteX346" fmla="*/ 1802974 w 1945275"/>
              <a:gd name="connsiteY346" fmla="*/ 177719 h 252039"/>
              <a:gd name="connsiteX347" fmla="*/ 1806517 w 1945275"/>
              <a:gd name="connsiteY347" fmla="*/ 177719 h 252039"/>
              <a:gd name="connsiteX348" fmla="*/ 1848806 w 1945275"/>
              <a:gd name="connsiteY348" fmla="*/ 148897 h 252039"/>
              <a:gd name="connsiteX349" fmla="*/ 1827859 w 1945275"/>
              <a:gd name="connsiteY349" fmla="*/ 142754 h 252039"/>
              <a:gd name="connsiteX350" fmla="*/ 1806675 w 1945275"/>
              <a:gd name="connsiteY350" fmla="*/ 156614 h 252039"/>
              <a:gd name="connsiteX351" fmla="*/ 1783207 w 1945275"/>
              <a:gd name="connsiteY351" fmla="*/ 135903 h 252039"/>
              <a:gd name="connsiteX352" fmla="*/ 1849673 w 1945275"/>
              <a:gd name="connsiteY352" fmla="*/ 135903 h 252039"/>
              <a:gd name="connsiteX353" fmla="*/ 1850066 w 1945275"/>
              <a:gd name="connsiteY353" fmla="*/ 128343 h 252039"/>
              <a:gd name="connsiteX354" fmla="*/ 1804234 w 1945275"/>
              <a:gd name="connsiteY354" fmla="*/ 81250 h 252039"/>
              <a:gd name="connsiteX355" fmla="*/ 1804234 w 1945275"/>
              <a:gd name="connsiteY355" fmla="*/ 81250 h 252039"/>
              <a:gd name="connsiteX356" fmla="*/ 1783837 w 1945275"/>
              <a:gd name="connsiteY356" fmla="*/ 119129 h 252039"/>
              <a:gd name="connsiteX357" fmla="*/ 1804627 w 1945275"/>
              <a:gd name="connsiteY357" fmla="*/ 101174 h 252039"/>
              <a:gd name="connsiteX358" fmla="*/ 1825260 w 1945275"/>
              <a:gd name="connsiteY358" fmla="*/ 117318 h 252039"/>
              <a:gd name="connsiteX359" fmla="*/ 1825417 w 1945275"/>
              <a:gd name="connsiteY359" fmla="*/ 119129 h 252039"/>
              <a:gd name="connsiteX360" fmla="*/ 1783837 w 1945275"/>
              <a:gd name="connsiteY360" fmla="*/ 119129 h 252039"/>
              <a:gd name="connsiteX361" fmla="*/ 1911728 w 1945275"/>
              <a:gd name="connsiteY361" fmla="*/ 81644 h 252039"/>
              <a:gd name="connsiteX362" fmla="*/ 1884874 w 1945275"/>
              <a:gd name="connsiteY362" fmla="*/ 95347 h 252039"/>
              <a:gd name="connsiteX363" fmla="*/ 1884874 w 1945275"/>
              <a:gd name="connsiteY363" fmla="*/ 84085 h 252039"/>
              <a:gd name="connsiteX364" fmla="*/ 1860461 w 1945275"/>
              <a:gd name="connsiteY364" fmla="*/ 84085 h 252039"/>
              <a:gd name="connsiteX365" fmla="*/ 1860461 w 1945275"/>
              <a:gd name="connsiteY365" fmla="*/ 175042 h 252039"/>
              <a:gd name="connsiteX366" fmla="*/ 1885583 w 1945275"/>
              <a:gd name="connsiteY366" fmla="*/ 175042 h 252039"/>
              <a:gd name="connsiteX367" fmla="*/ 1885583 w 1945275"/>
              <a:gd name="connsiteY367" fmla="*/ 122673 h 252039"/>
              <a:gd name="connsiteX368" fmla="*/ 1901175 w 1945275"/>
              <a:gd name="connsiteY368" fmla="*/ 103852 h 252039"/>
              <a:gd name="connsiteX369" fmla="*/ 1902908 w 1945275"/>
              <a:gd name="connsiteY369" fmla="*/ 103773 h 252039"/>
              <a:gd name="connsiteX370" fmla="*/ 1920233 w 1945275"/>
              <a:gd name="connsiteY370" fmla="*/ 118657 h 252039"/>
              <a:gd name="connsiteX371" fmla="*/ 1920154 w 1945275"/>
              <a:gd name="connsiteY371" fmla="*/ 121885 h 252039"/>
              <a:gd name="connsiteX372" fmla="*/ 1920154 w 1945275"/>
              <a:gd name="connsiteY372" fmla="*/ 174963 h 252039"/>
              <a:gd name="connsiteX373" fmla="*/ 1945275 w 1945275"/>
              <a:gd name="connsiteY373" fmla="*/ 174963 h 252039"/>
              <a:gd name="connsiteX374" fmla="*/ 1945275 w 1945275"/>
              <a:gd name="connsiteY374" fmla="*/ 117633 h 252039"/>
              <a:gd name="connsiteX375" fmla="*/ 1911728 w 1945275"/>
              <a:gd name="connsiteY375" fmla="*/ 81644 h 252039"/>
              <a:gd name="connsiteX376" fmla="*/ 1911728 w 1945275"/>
              <a:gd name="connsiteY376" fmla="*/ 81644 h 2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1945275" h="252039">
                <a:moveTo>
                  <a:pt x="202452" y="198194"/>
                </a:moveTo>
                <a:lnTo>
                  <a:pt x="202452" y="198194"/>
                </a:lnTo>
                <a:cubicBezTo>
                  <a:pt x="161423" y="238042"/>
                  <a:pt x="96060" y="238042"/>
                  <a:pt x="55031" y="198194"/>
                </a:cubicBezTo>
                <a:cubicBezTo>
                  <a:pt x="15105" y="159528"/>
                  <a:pt x="14160" y="95819"/>
                  <a:pt x="52826" y="55972"/>
                </a:cubicBezTo>
                <a:cubicBezTo>
                  <a:pt x="53535" y="55263"/>
                  <a:pt x="54244" y="54554"/>
                  <a:pt x="55031" y="53845"/>
                </a:cubicBezTo>
                <a:cubicBezTo>
                  <a:pt x="96060" y="13998"/>
                  <a:pt x="161423" y="13998"/>
                  <a:pt x="202452" y="53845"/>
                </a:cubicBezTo>
                <a:lnTo>
                  <a:pt x="202452" y="53845"/>
                </a:lnTo>
                <a:lnTo>
                  <a:pt x="217415" y="68493"/>
                </a:lnTo>
                <a:lnTo>
                  <a:pt x="205208" y="80384"/>
                </a:lnTo>
                <a:lnTo>
                  <a:pt x="190246" y="65737"/>
                </a:lnTo>
                <a:cubicBezTo>
                  <a:pt x="155989" y="32425"/>
                  <a:pt x="101415" y="32425"/>
                  <a:pt x="67159" y="65737"/>
                </a:cubicBezTo>
                <a:cubicBezTo>
                  <a:pt x="33848" y="98024"/>
                  <a:pt x="33060" y="151180"/>
                  <a:pt x="65348" y="184492"/>
                </a:cubicBezTo>
                <a:cubicBezTo>
                  <a:pt x="65899" y="185122"/>
                  <a:pt x="66529" y="185673"/>
                  <a:pt x="67080" y="186224"/>
                </a:cubicBezTo>
                <a:cubicBezTo>
                  <a:pt x="101415" y="219535"/>
                  <a:pt x="155911" y="219535"/>
                  <a:pt x="190167" y="186224"/>
                </a:cubicBezTo>
                <a:lnTo>
                  <a:pt x="190246" y="186303"/>
                </a:lnTo>
                <a:lnTo>
                  <a:pt x="281281" y="97237"/>
                </a:lnTo>
                <a:lnTo>
                  <a:pt x="263956" y="80305"/>
                </a:lnTo>
                <a:lnTo>
                  <a:pt x="173078" y="169450"/>
                </a:lnTo>
                <a:lnTo>
                  <a:pt x="173078" y="169450"/>
                </a:lnTo>
                <a:cubicBezTo>
                  <a:pt x="167251" y="175120"/>
                  <a:pt x="160321" y="179688"/>
                  <a:pt x="152682" y="182759"/>
                </a:cubicBezTo>
                <a:cubicBezTo>
                  <a:pt x="137325" y="188980"/>
                  <a:pt x="120079" y="188980"/>
                  <a:pt x="104723" y="182759"/>
                </a:cubicBezTo>
                <a:cubicBezTo>
                  <a:pt x="97163" y="179688"/>
                  <a:pt x="90233" y="175199"/>
                  <a:pt x="84405" y="169450"/>
                </a:cubicBezTo>
                <a:cubicBezTo>
                  <a:pt x="78578" y="163780"/>
                  <a:pt x="74010" y="157008"/>
                  <a:pt x="70781" y="149527"/>
                </a:cubicBezTo>
                <a:cubicBezTo>
                  <a:pt x="64403" y="134485"/>
                  <a:pt x="64403" y="117554"/>
                  <a:pt x="70781" y="102592"/>
                </a:cubicBezTo>
                <a:cubicBezTo>
                  <a:pt x="73931" y="95110"/>
                  <a:pt x="78578" y="88338"/>
                  <a:pt x="84405" y="82668"/>
                </a:cubicBezTo>
                <a:cubicBezTo>
                  <a:pt x="90233" y="76919"/>
                  <a:pt x="97163" y="72430"/>
                  <a:pt x="104723" y="69359"/>
                </a:cubicBezTo>
                <a:cubicBezTo>
                  <a:pt x="120079" y="63138"/>
                  <a:pt x="137325" y="63138"/>
                  <a:pt x="152682" y="69359"/>
                </a:cubicBezTo>
                <a:cubicBezTo>
                  <a:pt x="160242" y="72430"/>
                  <a:pt x="167172" y="76919"/>
                  <a:pt x="172999" y="82668"/>
                </a:cubicBezTo>
                <a:lnTo>
                  <a:pt x="172999" y="82668"/>
                </a:lnTo>
                <a:lnTo>
                  <a:pt x="187962" y="97315"/>
                </a:lnTo>
                <a:lnTo>
                  <a:pt x="175992" y="109049"/>
                </a:lnTo>
                <a:lnTo>
                  <a:pt x="161029" y="94402"/>
                </a:lnTo>
                <a:cubicBezTo>
                  <a:pt x="154572" y="88102"/>
                  <a:pt x="146460" y="83849"/>
                  <a:pt x="137562" y="82117"/>
                </a:cubicBezTo>
                <a:cubicBezTo>
                  <a:pt x="128663" y="80384"/>
                  <a:pt x="119528" y="81250"/>
                  <a:pt x="111102" y="84637"/>
                </a:cubicBezTo>
                <a:cubicBezTo>
                  <a:pt x="102754" y="88023"/>
                  <a:pt x="95667" y="93772"/>
                  <a:pt x="90548" y="101174"/>
                </a:cubicBezTo>
                <a:cubicBezTo>
                  <a:pt x="80231" y="116137"/>
                  <a:pt x="80231" y="135982"/>
                  <a:pt x="90548" y="150944"/>
                </a:cubicBezTo>
                <a:cubicBezTo>
                  <a:pt x="95588" y="158347"/>
                  <a:pt x="102754" y="164095"/>
                  <a:pt x="111102" y="167403"/>
                </a:cubicBezTo>
                <a:cubicBezTo>
                  <a:pt x="119449" y="170789"/>
                  <a:pt x="128663" y="171655"/>
                  <a:pt x="137562" y="169923"/>
                </a:cubicBezTo>
                <a:cubicBezTo>
                  <a:pt x="146382" y="168190"/>
                  <a:pt x="154572" y="163938"/>
                  <a:pt x="161029" y="157638"/>
                </a:cubicBezTo>
                <a:lnTo>
                  <a:pt x="252143" y="68572"/>
                </a:lnTo>
                <a:lnTo>
                  <a:pt x="219698" y="36914"/>
                </a:lnTo>
                <a:cubicBezTo>
                  <a:pt x="168983" y="-12305"/>
                  <a:pt x="88343" y="-12305"/>
                  <a:pt x="37706" y="36914"/>
                </a:cubicBezTo>
                <a:cubicBezTo>
                  <a:pt x="-11513" y="84637"/>
                  <a:pt x="-12694" y="163229"/>
                  <a:pt x="35029" y="212448"/>
                </a:cubicBezTo>
                <a:cubicBezTo>
                  <a:pt x="35895" y="213393"/>
                  <a:pt x="36840" y="214259"/>
                  <a:pt x="37706" y="215125"/>
                </a:cubicBezTo>
                <a:cubicBezTo>
                  <a:pt x="88421" y="264344"/>
                  <a:pt x="169062" y="264344"/>
                  <a:pt x="219777" y="215125"/>
                </a:cubicBezTo>
                <a:lnTo>
                  <a:pt x="310734" y="125980"/>
                </a:lnTo>
                <a:lnTo>
                  <a:pt x="293409" y="109049"/>
                </a:lnTo>
                <a:lnTo>
                  <a:pt x="202452" y="198194"/>
                </a:lnTo>
                <a:close/>
                <a:moveTo>
                  <a:pt x="143704" y="140707"/>
                </a:moveTo>
                <a:lnTo>
                  <a:pt x="143625" y="140628"/>
                </a:lnTo>
                <a:cubicBezTo>
                  <a:pt x="140633" y="143542"/>
                  <a:pt x="136932" y="145510"/>
                  <a:pt x="132837" y="146298"/>
                </a:cubicBezTo>
                <a:cubicBezTo>
                  <a:pt x="128742" y="147085"/>
                  <a:pt x="124489" y="146692"/>
                  <a:pt x="120709" y="145117"/>
                </a:cubicBezTo>
                <a:cubicBezTo>
                  <a:pt x="116850" y="143542"/>
                  <a:pt x="113622" y="140943"/>
                  <a:pt x="111259" y="137557"/>
                </a:cubicBezTo>
                <a:cubicBezTo>
                  <a:pt x="106534" y="130627"/>
                  <a:pt x="106534" y="121570"/>
                  <a:pt x="111259" y="114640"/>
                </a:cubicBezTo>
                <a:cubicBezTo>
                  <a:pt x="113622" y="111254"/>
                  <a:pt x="116850" y="108577"/>
                  <a:pt x="120709" y="107080"/>
                </a:cubicBezTo>
                <a:cubicBezTo>
                  <a:pt x="124568" y="105505"/>
                  <a:pt x="128820" y="105112"/>
                  <a:pt x="132837" y="105899"/>
                </a:cubicBezTo>
                <a:cubicBezTo>
                  <a:pt x="136932" y="106687"/>
                  <a:pt x="140633" y="108655"/>
                  <a:pt x="143625" y="111569"/>
                </a:cubicBezTo>
                <a:lnTo>
                  <a:pt x="143704" y="111490"/>
                </a:lnTo>
                <a:lnTo>
                  <a:pt x="158667" y="126138"/>
                </a:lnTo>
                <a:lnTo>
                  <a:pt x="143704" y="140707"/>
                </a:lnTo>
                <a:close/>
                <a:moveTo>
                  <a:pt x="405234" y="81250"/>
                </a:moveTo>
                <a:cubicBezTo>
                  <a:pt x="379719" y="81487"/>
                  <a:pt x="359244" y="102277"/>
                  <a:pt x="359480" y="127713"/>
                </a:cubicBezTo>
                <a:cubicBezTo>
                  <a:pt x="359480" y="128185"/>
                  <a:pt x="359480" y="128658"/>
                  <a:pt x="359480" y="129130"/>
                </a:cubicBezTo>
                <a:cubicBezTo>
                  <a:pt x="358299" y="154803"/>
                  <a:pt x="378223" y="176617"/>
                  <a:pt x="403974" y="177719"/>
                </a:cubicBezTo>
                <a:cubicBezTo>
                  <a:pt x="405155" y="177798"/>
                  <a:pt x="406337" y="177798"/>
                  <a:pt x="407518" y="177719"/>
                </a:cubicBezTo>
                <a:cubicBezTo>
                  <a:pt x="426575" y="178900"/>
                  <a:pt x="443979" y="167009"/>
                  <a:pt x="449807" y="148897"/>
                </a:cubicBezTo>
                <a:lnTo>
                  <a:pt x="428859" y="142754"/>
                </a:lnTo>
                <a:cubicBezTo>
                  <a:pt x="425867" y="151732"/>
                  <a:pt x="417125" y="157480"/>
                  <a:pt x="407675" y="156614"/>
                </a:cubicBezTo>
                <a:cubicBezTo>
                  <a:pt x="395548" y="157165"/>
                  <a:pt x="385153" y="148030"/>
                  <a:pt x="384286" y="135903"/>
                </a:cubicBezTo>
                <a:lnTo>
                  <a:pt x="450752" y="135903"/>
                </a:lnTo>
                <a:cubicBezTo>
                  <a:pt x="450752" y="135509"/>
                  <a:pt x="451145" y="131808"/>
                  <a:pt x="451145" y="128343"/>
                </a:cubicBezTo>
                <a:cubicBezTo>
                  <a:pt x="451145" y="99205"/>
                  <a:pt x="433899" y="81250"/>
                  <a:pt x="405234" y="81250"/>
                </a:cubicBezTo>
                <a:lnTo>
                  <a:pt x="405234" y="81250"/>
                </a:lnTo>
                <a:close/>
                <a:moveTo>
                  <a:pt x="384838" y="119129"/>
                </a:moveTo>
                <a:cubicBezTo>
                  <a:pt x="385861" y="108577"/>
                  <a:pt x="394997" y="100702"/>
                  <a:pt x="405549" y="101174"/>
                </a:cubicBezTo>
                <a:cubicBezTo>
                  <a:pt x="415708" y="99914"/>
                  <a:pt x="424922" y="107159"/>
                  <a:pt x="426182" y="117318"/>
                </a:cubicBezTo>
                <a:cubicBezTo>
                  <a:pt x="426260" y="117948"/>
                  <a:pt x="426260" y="118499"/>
                  <a:pt x="426339" y="119129"/>
                </a:cubicBezTo>
                <a:lnTo>
                  <a:pt x="384838" y="119129"/>
                </a:lnTo>
                <a:lnTo>
                  <a:pt x="384838" y="119129"/>
                </a:lnTo>
                <a:close/>
                <a:moveTo>
                  <a:pt x="546985" y="96607"/>
                </a:moveTo>
                <a:lnTo>
                  <a:pt x="488631" y="96607"/>
                </a:lnTo>
                <a:lnTo>
                  <a:pt x="488631" y="43844"/>
                </a:lnTo>
                <a:lnTo>
                  <a:pt x="462564" y="43844"/>
                </a:lnTo>
                <a:lnTo>
                  <a:pt x="462564" y="174963"/>
                </a:lnTo>
                <a:lnTo>
                  <a:pt x="488631" y="174963"/>
                </a:lnTo>
                <a:lnTo>
                  <a:pt x="488631" y="120625"/>
                </a:lnTo>
                <a:lnTo>
                  <a:pt x="546985" y="120625"/>
                </a:lnTo>
                <a:lnTo>
                  <a:pt x="546985" y="174963"/>
                </a:lnTo>
                <a:lnTo>
                  <a:pt x="573287" y="174963"/>
                </a:lnTo>
                <a:lnTo>
                  <a:pt x="573287" y="43844"/>
                </a:lnTo>
                <a:lnTo>
                  <a:pt x="546985" y="43844"/>
                </a:lnTo>
                <a:lnTo>
                  <a:pt x="546985" y="96607"/>
                </a:lnTo>
                <a:lnTo>
                  <a:pt x="546985" y="96607"/>
                </a:lnTo>
                <a:close/>
                <a:moveTo>
                  <a:pt x="647076" y="71800"/>
                </a:moveTo>
                <a:cubicBezTo>
                  <a:pt x="654243" y="72037"/>
                  <a:pt x="660228" y="66524"/>
                  <a:pt x="660464" y="59358"/>
                </a:cubicBezTo>
                <a:cubicBezTo>
                  <a:pt x="660621" y="55657"/>
                  <a:pt x="659204" y="52113"/>
                  <a:pt x="656526" y="49593"/>
                </a:cubicBezTo>
                <a:cubicBezTo>
                  <a:pt x="654006" y="47152"/>
                  <a:pt x="650620" y="45734"/>
                  <a:pt x="647076" y="45734"/>
                </a:cubicBezTo>
                <a:cubicBezTo>
                  <a:pt x="639910" y="45655"/>
                  <a:pt x="633925" y="51404"/>
                  <a:pt x="633846" y="58570"/>
                </a:cubicBezTo>
                <a:cubicBezTo>
                  <a:pt x="633846" y="58649"/>
                  <a:pt x="633846" y="58728"/>
                  <a:pt x="633846" y="58885"/>
                </a:cubicBezTo>
                <a:cubicBezTo>
                  <a:pt x="633846" y="65973"/>
                  <a:pt x="639516" y="71800"/>
                  <a:pt x="646683" y="71800"/>
                </a:cubicBezTo>
                <a:cubicBezTo>
                  <a:pt x="646761" y="71800"/>
                  <a:pt x="646919" y="71800"/>
                  <a:pt x="647076" y="71800"/>
                </a:cubicBezTo>
                <a:lnTo>
                  <a:pt x="647076" y="71800"/>
                </a:lnTo>
                <a:close/>
                <a:moveTo>
                  <a:pt x="607386" y="71800"/>
                </a:moveTo>
                <a:cubicBezTo>
                  <a:pt x="614552" y="72037"/>
                  <a:pt x="620537" y="66524"/>
                  <a:pt x="620774" y="59358"/>
                </a:cubicBezTo>
                <a:cubicBezTo>
                  <a:pt x="620931" y="55657"/>
                  <a:pt x="619514" y="52113"/>
                  <a:pt x="616836" y="49593"/>
                </a:cubicBezTo>
                <a:cubicBezTo>
                  <a:pt x="614316" y="47152"/>
                  <a:pt x="610930" y="45734"/>
                  <a:pt x="607386" y="45734"/>
                </a:cubicBezTo>
                <a:cubicBezTo>
                  <a:pt x="600141" y="45734"/>
                  <a:pt x="594235" y="51562"/>
                  <a:pt x="594156" y="58807"/>
                </a:cubicBezTo>
                <a:cubicBezTo>
                  <a:pt x="594156" y="58807"/>
                  <a:pt x="594156" y="58807"/>
                  <a:pt x="594156" y="58807"/>
                </a:cubicBezTo>
                <a:cubicBezTo>
                  <a:pt x="594156" y="60539"/>
                  <a:pt x="594471" y="62193"/>
                  <a:pt x="595101" y="63768"/>
                </a:cubicBezTo>
                <a:cubicBezTo>
                  <a:pt x="595731" y="65343"/>
                  <a:pt x="596755" y="66760"/>
                  <a:pt x="597936" y="67942"/>
                </a:cubicBezTo>
                <a:cubicBezTo>
                  <a:pt x="599275" y="69280"/>
                  <a:pt x="600692" y="70225"/>
                  <a:pt x="602346" y="70855"/>
                </a:cubicBezTo>
                <a:cubicBezTo>
                  <a:pt x="603921" y="71485"/>
                  <a:pt x="605654" y="71800"/>
                  <a:pt x="607386" y="71800"/>
                </a:cubicBezTo>
                <a:close/>
                <a:moveTo>
                  <a:pt x="666921" y="115822"/>
                </a:moveTo>
                <a:cubicBezTo>
                  <a:pt x="666921" y="97552"/>
                  <a:pt x="655975" y="81250"/>
                  <a:pt x="626522" y="81250"/>
                </a:cubicBezTo>
                <a:cubicBezTo>
                  <a:pt x="601559" y="81250"/>
                  <a:pt x="588171" y="97000"/>
                  <a:pt x="586675" y="111175"/>
                </a:cubicBezTo>
                <a:lnTo>
                  <a:pt x="608961" y="115822"/>
                </a:lnTo>
                <a:cubicBezTo>
                  <a:pt x="609827" y="106844"/>
                  <a:pt x="617702" y="100229"/>
                  <a:pt x="626680" y="101017"/>
                </a:cubicBezTo>
                <a:cubicBezTo>
                  <a:pt x="637233" y="101017"/>
                  <a:pt x="642351" y="106372"/>
                  <a:pt x="642351" y="112829"/>
                </a:cubicBezTo>
                <a:cubicBezTo>
                  <a:pt x="642351" y="115979"/>
                  <a:pt x="640619" y="118578"/>
                  <a:pt x="635343" y="119287"/>
                </a:cubicBezTo>
                <a:lnTo>
                  <a:pt x="612505" y="122594"/>
                </a:lnTo>
                <a:cubicBezTo>
                  <a:pt x="596991" y="124799"/>
                  <a:pt x="584706" y="133855"/>
                  <a:pt x="584706" y="150157"/>
                </a:cubicBezTo>
                <a:cubicBezTo>
                  <a:pt x="584706" y="164410"/>
                  <a:pt x="596834" y="177562"/>
                  <a:pt x="616679" y="177562"/>
                </a:cubicBezTo>
                <a:cubicBezTo>
                  <a:pt x="627546" y="178113"/>
                  <a:pt x="637941" y="172994"/>
                  <a:pt x="644084" y="164095"/>
                </a:cubicBezTo>
                <a:cubicBezTo>
                  <a:pt x="644084" y="167718"/>
                  <a:pt x="644399" y="171419"/>
                  <a:pt x="645029" y="175042"/>
                </a:cubicBezTo>
                <a:lnTo>
                  <a:pt x="668103" y="175042"/>
                </a:lnTo>
                <a:cubicBezTo>
                  <a:pt x="667394" y="170238"/>
                  <a:pt x="667000" y="165434"/>
                  <a:pt x="667000" y="160630"/>
                </a:cubicBezTo>
                <a:lnTo>
                  <a:pt x="666921" y="115822"/>
                </a:lnTo>
                <a:close/>
                <a:moveTo>
                  <a:pt x="642351" y="138187"/>
                </a:moveTo>
                <a:cubicBezTo>
                  <a:pt x="643690" y="148424"/>
                  <a:pt x="636524" y="157795"/>
                  <a:pt x="626286" y="159213"/>
                </a:cubicBezTo>
                <a:cubicBezTo>
                  <a:pt x="624869" y="159370"/>
                  <a:pt x="623372" y="159449"/>
                  <a:pt x="621876" y="159292"/>
                </a:cubicBezTo>
                <a:cubicBezTo>
                  <a:pt x="615970" y="160000"/>
                  <a:pt x="610536" y="155748"/>
                  <a:pt x="609827" y="149842"/>
                </a:cubicBezTo>
                <a:cubicBezTo>
                  <a:pt x="609749" y="149448"/>
                  <a:pt x="609749" y="149133"/>
                  <a:pt x="609749" y="148739"/>
                </a:cubicBezTo>
                <a:cubicBezTo>
                  <a:pt x="609749" y="141730"/>
                  <a:pt x="614867" y="138187"/>
                  <a:pt x="621246" y="137242"/>
                </a:cubicBezTo>
                <a:lnTo>
                  <a:pt x="642194" y="134092"/>
                </a:lnTo>
                <a:lnTo>
                  <a:pt x="642351" y="138187"/>
                </a:lnTo>
                <a:close/>
                <a:moveTo>
                  <a:pt x="681411" y="41088"/>
                </a:moveTo>
                <a:lnTo>
                  <a:pt x="706533" y="41088"/>
                </a:lnTo>
                <a:lnTo>
                  <a:pt x="706533" y="174963"/>
                </a:lnTo>
                <a:lnTo>
                  <a:pt x="681411" y="174963"/>
                </a:lnTo>
                <a:lnTo>
                  <a:pt x="681411" y="41088"/>
                </a:lnTo>
                <a:close/>
                <a:moveTo>
                  <a:pt x="763233" y="119838"/>
                </a:moveTo>
                <a:lnTo>
                  <a:pt x="750003" y="117082"/>
                </a:lnTo>
                <a:cubicBezTo>
                  <a:pt x="744884" y="116137"/>
                  <a:pt x="741498" y="113380"/>
                  <a:pt x="741498" y="108970"/>
                </a:cubicBezTo>
                <a:cubicBezTo>
                  <a:pt x="741498" y="103773"/>
                  <a:pt x="746774" y="99914"/>
                  <a:pt x="753389" y="99914"/>
                </a:cubicBezTo>
                <a:cubicBezTo>
                  <a:pt x="760949" y="99205"/>
                  <a:pt x="767722" y="104560"/>
                  <a:pt x="768667" y="112120"/>
                </a:cubicBezTo>
                <a:lnTo>
                  <a:pt x="789614" y="107474"/>
                </a:lnTo>
                <a:cubicBezTo>
                  <a:pt x="788512" y="97709"/>
                  <a:pt x="779613" y="81250"/>
                  <a:pt x="753153" y="81250"/>
                </a:cubicBezTo>
                <a:cubicBezTo>
                  <a:pt x="733150" y="81250"/>
                  <a:pt x="718424" y="94717"/>
                  <a:pt x="718424" y="111018"/>
                </a:cubicBezTo>
                <a:cubicBezTo>
                  <a:pt x="718424" y="123775"/>
                  <a:pt x="726535" y="134328"/>
                  <a:pt x="744490" y="138187"/>
                </a:cubicBezTo>
                <a:lnTo>
                  <a:pt x="756775" y="140943"/>
                </a:lnTo>
                <a:cubicBezTo>
                  <a:pt x="763942" y="142439"/>
                  <a:pt x="766777" y="145747"/>
                  <a:pt x="766777" y="149842"/>
                </a:cubicBezTo>
                <a:cubicBezTo>
                  <a:pt x="766777" y="154645"/>
                  <a:pt x="762839" y="158898"/>
                  <a:pt x="754492" y="158898"/>
                </a:cubicBezTo>
                <a:cubicBezTo>
                  <a:pt x="746065" y="159843"/>
                  <a:pt x="738505" y="153779"/>
                  <a:pt x="737482" y="145353"/>
                </a:cubicBezTo>
                <a:cubicBezTo>
                  <a:pt x="737482" y="145274"/>
                  <a:pt x="737482" y="145117"/>
                  <a:pt x="737482" y="145038"/>
                </a:cubicBezTo>
                <a:lnTo>
                  <a:pt x="715983" y="149605"/>
                </a:lnTo>
                <a:cubicBezTo>
                  <a:pt x="717085" y="160000"/>
                  <a:pt x="726772" y="177719"/>
                  <a:pt x="754728" y="177719"/>
                </a:cubicBezTo>
                <a:cubicBezTo>
                  <a:pt x="779062" y="177719"/>
                  <a:pt x="790796" y="162599"/>
                  <a:pt x="790796" y="147794"/>
                </a:cubicBezTo>
                <a:cubicBezTo>
                  <a:pt x="790796" y="134485"/>
                  <a:pt x="781582" y="123618"/>
                  <a:pt x="763233" y="119838"/>
                </a:cubicBezTo>
                <a:lnTo>
                  <a:pt x="763233" y="119838"/>
                </a:lnTo>
                <a:close/>
                <a:moveTo>
                  <a:pt x="845133" y="81172"/>
                </a:moveTo>
                <a:cubicBezTo>
                  <a:pt x="819146" y="80227"/>
                  <a:pt x="797332" y="100623"/>
                  <a:pt x="796387" y="126610"/>
                </a:cubicBezTo>
                <a:cubicBezTo>
                  <a:pt x="796387" y="127555"/>
                  <a:pt x="796387" y="128500"/>
                  <a:pt x="796387" y="129445"/>
                </a:cubicBezTo>
                <a:cubicBezTo>
                  <a:pt x="796387" y="156378"/>
                  <a:pt x="818201" y="178192"/>
                  <a:pt x="845133" y="178192"/>
                </a:cubicBezTo>
                <a:cubicBezTo>
                  <a:pt x="872066" y="178192"/>
                  <a:pt x="893801" y="156378"/>
                  <a:pt x="893880" y="129445"/>
                </a:cubicBezTo>
                <a:cubicBezTo>
                  <a:pt x="894510" y="103458"/>
                  <a:pt x="874035" y="81802"/>
                  <a:pt x="847968" y="81172"/>
                </a:cubicBezTo>
                <a:cubicBezTo>
                  <a:pt x="847023" y="81172"/>
                  <a:pt x="846078" y="81172"/>
                  <a:pt x="845133" y="81172"/>
                </a:cubicBezTo>
                <a:lnTo>
                  <a:pt x="845133" y="81172"/>
                </a:lnTo>
                <a:close/>
                <a:moveTo>
                  <a:pt x="845133" y="155354"/>
                </a:moveTo>
                <a:cubicBezTo>
                  <a:pt x="832061" y="155354"/>
                  <a:pt x="821430" y="144802"/>
                  <a:pt x="821430" y="131729"/>
                </a:cubicBezTo>
                <a:cubicBezTo>
                  <a:pt x="821430" y="130942"/>
                  <a:pt x="821430" y="130233"/>
                  <a:pt x="821508" y="129445"/>
                </a:cubicBezTo>
                <a:cubicBezTo>
                  <a:pt x="820406" y="116373"/>
                  <a:pt x="830092" y="104875"/>
                  <a:pt x="843086" y="103773"/>
                </a:cubicBezTo>
                <a:cubicBezTo>
                  <a:pt x="856158" y="102670"/>
                  <a:pt x="867656" y="112357"/>
                  <a:pt x="868758" y="125350"/>
                </a:cubicBezTo>
                <a:cubicBezTo>
                  <a:pt x="868837" y="126689"/>
                  <a:pt x="868837" y="128028"/>
                  <a:pt x="868758" y="129367"/>
                </a:cubicBezTo>
                <a:cubicBezTo>
                  <a:pt x="870019" y="142282"/>
                  <a:pt x="860568" y="153858"/>
                  <a:pt x="847653" y="155118"/>
                </a:cubicBezTo>
                <a:cubicBezTo>
                  <a:pt x="846787" y="155354"/>
                  <a:pt x="846000" y="155354"/>
                  <a:pt x="845133" y="155354"/>
                </a:cubicBezTo>
                <a:lnTo>
                  <a:pt x="845133" y="155354"/>
                </a:lnTo>
                <a:close/>
                <a:moveTo>
                  <a:pt x="1011218" y="81408"/>
                </a:moveTo>
                <a:cubicBezTo>
                  <a:pt x="999327" y="80699"/>
                  <a:pt x="988065" y="86527"/>
                  <a:pt x="981765" y="96607"/>
                </a:cubicBezTo>
                <a:cubicBezTo>
                  <a:pt x="976410" y="86527"/>
                  <a:pt x="965543" y="80620"/>
                  <a:pt x="954203" y="81408"/>
                </a:cubicBezTo>
                <a:cubicBezTo>
                  <a:pt x="943414" y="81093"/>
                  <a:pt x="933176" y="86290"/>
                  <a:pt x="926955" y="95110"/>
                </a:cubicBezTo>
                <a:lnTo>
                  <a:pt x="926955" y="84007"/>
                </a:lnTo>
                <a:lnTo>
                  <a:pt x="902936" y="84007"/>
                </a:lnTo>
                <a:lnTo>
                  <a:pt x="902936" y="174963"/>
                </a:lnTo>
                <a:lnTo>
                  <a:pt x="928057" y="174963"/>
                </a:lnTo>
                <a:lnTo>
                  <a:pt x="928057" y="121728"/>
                </a:lnTo>
                <a:cubicBezTo>
                  <a:pt x="927427" y="112435"/>
                  <a:pt x="934436" y="104482"/>
                  <a:pt x="943650" y="103852"/>
                </a:cubicBezTo>
                <a:cubicBezTo>
                  <a:pt x="944201" y="103773"/>
                  <a:pt x="944831" y="103773"/>
                  <a:pt x="945383" y="103852"/>
                </a:cubicBezTo>
                <a:cubicBezTo>
                  <a:pt x="953888" y="103222"/>
                  <a:pt x="961211" y="109600"/>
                  <a:pt x="961920" y="118027"/>
                </a:cubicBezTo>
                <a:cubicBezTo>
                  <a:pt x="961999" y="119050"/>
                  <a:pt x="961999" y="119995"/>
                  <a:pt x="961841" y="121019"/>
                </a:cubicBezTo>
                <a:lnTo>
                  <a:pt x="961841" y="175042"/>
                </a:lnTo>
                <a:lnTo>
                  <a:pt x="986805" y="175042"/>
                </a:lnTo>
                <a:lnTo>
                  <a:pt x="986805" y="121807"/>
                </a:lnTo>
                <a:cubicBezTo>
                  <a:pt x="986175" y="112514"/>
                  <a:pt x="993263" y="104482"/>
                  <a:pt x="1002555" y="103930"/>
                </a:cubicBezTo>
                <a:cubicBezTo>
                  <a:pt x="1003028" y="103930"/>
                  <a:pt x="1003500" y="103852"/>
                  <a:pt x="1003973" y="103930"/>
                </a:cubicBezTo>
                <a:cubicBezTo>
                  <a:pt x="1012399" y="103222"/>
                  <a:pt x="1019802" y="109522"/>
                  <a:pt x="1020510" y="117948"/>
                </a:cubicBezTo>
                <a:cubicBezTo>
                  <a:pt x="1020589" y="119050"/>
                  <a:pt x="1020589" y="120074"/>
                  <a:pt x="1020432" y="121177"/>
                </a:cubicBezTo>
                <a:lnTo>
                  <a:pt x="1020432" y="175199"/>
                </a:lnTo>
                <a:lnTo>
                  <a:pt x="1044844" y="175199"/>
                </a:lnTo>
                <a:lnTo>
                  <a:pt x="1044844" y="116215"/>
                </a:lnTo>
                <a:cubicBezTo>
                  <a:pt x="1046419" y="98733"/>
                  <a:pt x="1033504" y="83298"/>
                  <a:pt x="1016022" y="81723"/>
                </a:cubicBezTo>
                <a:cubicBezTo>
                  <a:pt x="1014447" y="81329"/>
                  <a:pt x="1012793" y="81329"/>
                  <a:pt x="1011218" y="81408"/>
                </a:cubicBezTo>
                <a:lnTo>
                  <a:pt x="1011218" y="81408"/>
                </a:lnTo>
                <a:close/>
                <a:moveTo>
                  <a:pt x="1098709" y="137242"/>
                </a:moveTo>
                <a:lnTo>
                  <a:pt x="1073982" y="84007"/>
                </a:lnTo>
                <a:lnTo>
                  <a:pt x="1045868" y="84007"/>
                </a:lnTo>
                <a:lnTo>
                  <a:pt x="1085322" y="163544"/>
                </a:lnTo>
                <a:lnTo>
                  <a:pt x="1063429" y="210873"/>
                </a:lnTo>
                <a:lnTo>
                  <a:pt x="1090047" y="210873"/>
                </a:lnTo>
                <a:lnTo>
                  <a:pt x="1148401" y="84007"/>
                </a:lnTo>
                <a:lnTo>
                  <a:pt x="1121547" y="84007"/>
                </a:lnTo>
                <a:lnTo>
                  <a:pt x="1098709" y="137242"/>
                </a:lnTo>
                <a:close/>
                <a:moveTo>
                  <a:pt x="1206755" y="81565"/>
                </a:moveTo>
                <a:cubicBezTo>
                  <a:pt x="1196045" y="81172"/>
                  <a:pt x="1185886" y="86369"/>
                  <a:pt x="1179901" y="95268"/>
                </a:cubicBezTo>
                <a:lnTo>
                  <a:pt x="1179901" y="84007"/>
                </a:lnTo>
                <a:lnTo>
                  <a:pt x="1155488" y="84007"/>
                </a:lnTo>
                <a:lnTo>
                  <a:pt x="1155488" y="174963"/>
                </a:lnTo>
                <a:lnTo>
                  <a:pt x="1180610" y="174963"/>
                </a:lnTo>
                <a:lnTo>
                  <a:pt x="1180610" y="122594"/>
                </a:lnTo>
                <a:cubicBezTo>
                  <a:pt x="1179744" y="113065"/>
                  <a:pt x="1186752" y="104718"/>
                  <a:pt x="1196202" y="103773"/>
                </a:cubicBezTo>
                <a:cubicBezTo>
                  <a:pt x="1196754" y="103694"/>
                  <a:pt x="1197384" y="103694"/>
                  <a:pt x="1198014" y="103694"/>
                </a:cubicBezTo>
                <a:cubicBezTo>
                  <a:pt x="1206912" y="103064"/>
                  <a:pt x="1214630" y="109758"/>
                  <a:pt x="1215260" y="118657"/>
                </a:cubicBezTo>
                <a:cubicBezTo>
                  <a:pt x="1215339" y="119680"/>
                  <a:pt x="1215339" y="120783"/>
                  <a:pt x="1215181" y="121807"/>
                </a:cubicBezTo>
                <a:lnTo>
                  <a:pt x="1215181" y="174884"/>
                </a:lnTo>
                <a:lnTo>
                  <a:pt x="1240303" y="174884"/>
                </a:lnTo>
                <a:lnTo>
                  <a:pt x="1240303" y="117554"/>
                </a:lnTo>
                <a:cubicBezTo>
                  <a:pt x="1240303" y="97709"/>
                  <a:pt x="1229750" y="81565"/>
                  <a:pt x="1206755" y="81565"/>
                </a:cubicBezTo>
                <a:lnTo>
                  <a:pt x="1206755" y="81565"/>
                </a:lnTo>
                <a:close/>
                <a:moveTo>
                  <a:pt x="1345040" y="41088"/>
                </a:moveTo>
                <a:lnTo>
                  <a:pt x="1320313" y="41088"/>
                </a:lnTo>
                <a:lnTo>
                  <a:pt x="1320313" y="93063"/>
                </a:lnTo>
                <a:cubicBezTo>
                  <a:pt x="1317635" y="88259"/>
                  <a:pt x="1310075" y="81802"/>
                  <a:pt x="1294010" y="81802"/>
                </a:cubicBezTo>
                <a:cubicBezTo>
                  <a:pt x="1267708" y="81802"/>
                  <a:pt x="1249438" y="102670"/>
                  <a:pt x="1249438" y="129367"/>
                </a:cubicBezTo>
                <a:cubicBezTo>
                  <a:pt x="1247941" y="154252"/>
                  <a:pt x="1266841" y="175672"/>
                  <a:pt x="1291726" y="177168"/>
                </a:cubicBezTo>
                <a:cubicBezTo>
                  <a:pt x="1292750" y="177247"/>
                  <a:pt x="1293774" y="177247"/>
                  <a:pt x="1294719" y="177247"/>
                </a:cubicBezTo>
                <a:cubicBezTo>
                  <a:pt x="1305035" y="177877"/>
                  <a:pt x="1314958" y="173073"/>
                  <a:pt x="1320785" y="164489"/>
                </a:cubicBezTo>
                <a:cubicBezTo>
                  <a:pt x="1320785" y="168033"/>
                  <a:pt x="1321100" y="171577"/>
                  <a:pt x="1321730" y="175042"/>
                </a:cubicBezTo>
                <a:lnTo>
                  <a:pt x="1345749" y="175042"/>
                </a:lnTo>
                <a:cubicBezTo>
                  <a:pt x="1345198" y="169529"/>
                  <a:pt x="1344962" y="164095"/>
                  <a:pt x="1344962" y="158583"/>
                </a:cubicBezTo>
                <a:lnTo>
                  <a:pt x="1345040" y="41088"/>
                </a:lnTo>
                <a:lnTo>
                  <a:pt x="1345040" y="41088"/>
                </a:lnTo>
                <a:close/>
                <a:moveTo>
                  <a:pt x="1297790" y="155197"/>
                </a:moveTo>
                <a:cubicBezTo>
                  <a:pt x="1284560" y="155197"/>
                  <a:pt x="1274716" y="145589"/>
                  <a:pt x="1274716" y="129288"/>
                </a:cubicBezTo>
                <a:cubicBezTo>
                  <a:pt x="1273378" y="116609"/>
                  <a:pt x="1282513" y="105269"/>
                  <a:pt x="1295192" y="103930"/>
                </a:cubicBezTo>
                <a:cubicBezTo>
                  <a:pt x="1296058" y="103852"/>
                  <a:pt x="1296924" y="103773"/>
                  <a:pt x="1297790" y="103773"/>
                </a:cubicBezTo>
                <a:cubicBezTo>
                  <a:pt x="1310390" y="103615"/>
                  <a:pt x="1320628" y="113695"/>
                  <a:pt x="1320785" y="126295"/>
                </a:cubicBezTo>
                <a:cubicBezTo>
                  <a:pt x="1320785" y="127240"/>
                  <a:pt x="1320785" y="128185"/>
                  <a:pt x="1320628" y="129130"/>
                </a:cubicBezTo>
                <a:cubicBezTo>
                  <a:pt x="1320628" y="145510"/>
                  <a:pt x="1310548" y="155118"/>
                  <a:pt x="1297790" y="155197"/>
                </a:cubicBezTo>
                <a:lnTo>
                  <a:pt x="1297790" y="155197"/>
                </a:lnTo>
                <a:close/>
                <a:moveTo>
                  <a:pt x="1361893" y="84007"/>
                </a:moveTo>
                <a:lnTo>
                  <a:pt x="1387014" y="84007"/>
                </a:lnTo>
                <a:lnTo>
                  <a:pt x="1387014" y="175042"/>
                </a:lnTo>
                <a:lnTo>
                  <a:pt x="1361893" y="175042"/>
                </a:lnTo>
                <a:lnTo>
                  <a:pt x="1361893" y="84007"/>
                </a:lnTo>
                <a:close/>
                <a:moveTo>
                  <a:pt x="1374336" y="38883"/>
                </a:moveTo>
                <a:cubicBezTo>
                  <a:pt x="1365988" y="38883"/>
                  <a:pt x="1359137" y="45655"/>
                  <a:pt x="1359137" y="54003"/>
                </a:cubicBezTo>
                <a:cubicBezTo>
                  <a:pt x="1359137" y="62350"/>
                  <a:pt x="1365909" y="69202"/>
                  <a:pt x="1374257" y="69202"/>
                </a:cubicBezTo>
                <a:cubicBezTo>
                  <a:pt x="1374257" y="69202"/>
                  <a:pt x="1374257" y="69202"/>
                  <a:pt x="1374257" y="69202"/>
                </a:cubicBezTo>
                <a:cubicBezTo>
                  <a:pt x="1376304" y="69202"/>
                  <a:pt x="1378273" y="68808"/>
                  <a:pt x="1380163" y="68099"/>
                </a:cubicBezTo>
                <a:cubicBezTo>
                  <a:pt x="1382053" y="67390"/>
                  <a:pt x="1383707" y="66288"/>
                  <a:pt x="1385203" y="64870"/>
                </a:cubicBezTo>
                <a:cubicBezTo>
                  <a:pt x="1386621" y="63453"/>
                  <a:pt x="1387802" y="61799"/>
                  <a:pt x="1388589" y="59988"/>
                </a:cubicBezTo>
                <a:cubicBezTo>
                  <a:pt x="1389377" y="58177"/>
                  <a:pt x="1389771" y="56208"/>
                  <a:pt x="1389771" y="54239"/>
                </a:cubicBezTo>
                <a:cubicBezTo>
                  <a:pt x="1389771" y="45813"/>
                  <a:pt x="1382919" y="38962"/>
                  <a:pt x="1374493" y="38962"/>
                </a:cubicBezTo>
                <a:cubicBezTo>
                  <a:pt x="1374414" y="38883"/>
                  <a:pt x="1374414" y="38883"/>
                  <a:pt x="1374336" y="38883"/>
                </a:cubicBezTo>
                <a:lnTo>
                  <a:pt x="1374336" y="38883"/>
                </a:lnTo>
                <a:close/>
                <a:moveTo>
                  <a:pt x="1467891" y="94717"/>
                </a:moveTo>
                <a:cubicBezTo>
                  <a:pt x="1462063" y="85975"/>
                  <a:pt x="1451905" y="81250"/>
                  <a:pt x="1441431" y="82353"/>
                </a:cubicBezTo>
                <a:cubicBezTo>
                  <a:pt x="1417648" y="82274"/>
                  <a:pt x="1398276" y="101489"/>
                  <a:pt x="1398118" y="125272"/>
                </a:cubicBezTo>
                <a:cubicBezTo>
                  <a:pt x="1398118" y="125744"/>
                  <a:pt x="1398118" y="126295"/>
                  <a:pt x="1398118" y="126768"/>
                </a:cubicBezTo>
                <a:cubicBezTo>
                  <a:pt x="1397173" y="150235"/>
                  <a:pt x="1415443" y="170002"/>
                  <a:pt x="1438911" y="170947"/>
                </a:cubicBezTo>
                <a:cubicBezTo>
                  <a:pt x="1439698" y="170947"/>
                  <a:pt x="1440565" y="171025"/>
                  <a:pt x="1441352" y="170947"/>
                </a:cubicBezTo>
                <a:cubicBezTo>
                  <a:pt x="1451432" y="171655"/>
                  <a:pt x="1461118" y="167324"/>
                  <a:pt x="1467261" y="159292"/>
                </a:cubicBezTo>
                <a:lnTo>
                  <a:pt x="1467261" y="165907"/>
                </a:lnTo>
                <a:cubicBezTo>
                  <a:pt x="1467261" y="183468"/>
                  <a:pt x="1458362" y="191264"/>
                  <a:pt x="1442533" y="191264"/>
                </a:cubicBezTo>
                <a:cubicBezTo>
                  <a:pt x="1431981" y="191894"/>
                  <a:pt x="1422609" y="184492"/>
                  <a:pt x="1420798" y="174097"/>
                </a:cubicBezTo>
                <a:lnTo>
                  <a:pt x="1398118" y="180003"/>
                </a:lnTo>
                <a:cubicBezTo>
                  <a:pt x="1400796" y="197407"/>
                  <a:pt x="1417806" y="212920"/>
                  <a:pt x="1443242" y="212920"/>
                </a:cubicBezTo>
                <a:cubicBezTo>
                  <a:pt x="1478207" y="212920"/>
                  <a:pt x="1491989" y="190162"/>
                  <a:pt x="1491989" y="165198"/>
                </a:cubicBezTo>
                <a:lnTo>
                  <a:pt x="1491989" y="84007"/>
                </a:lnTo>
                <a:lnTo>
                  <a:pt x="1467812" y="84007"/>
                </a:lnTo>
                <a:lnTo>
                  <a:pt x="1467812" y="94717"/>
                </a:lnTo>
                <a:close/>
                <a:moveTo>
                  <a:pt x="1445841" y="149842"/>
                </a:moveTo>
                <a:cubicBezTo>
                  <a:pt x="1434028" y="150314"/>
                  <a:pt x="1424027" y="141179"/>
                  <a:pt x="1423476" y="129288"/>
                </a:cubicBezTo>
                <a:cubicBezTo>
                  <a:pt x="1423476" y="128422"/>
                  <a:pt x="1423476" y="127555"/>
                  <a:pt x="1423555" y="126689"/>
                </a:cubicBezTo>
                <a:cubicBezTo>
                  <a:pt x="1423003" y="114483"/>
                  <a:pt x="1432532" y="104167"/>
                  <a:pt x="1444738" y="103694"/>
                </a:cubicBezTo>
                <a:cubicBezTo>
                  <a:pt x="1456945" y="103222"/>
                  <a:pt x="1467261" y="112672"/>
                  <a:pt x="1467734" y="124878"/>
                </a:cubicBezTo>
                <a:cubicBezTo>
                  <a:pt x="1467734" y="125508"/>
                  <a:pt x="1467734" y="126138"/>
                  <a:pt x="1467734" y="126768"/>
                </a:cubicBezTo>
                <a:cubicBezTo>
                  <a:pt x="1468678" y="138502"/>
                  <a:pt x="1459937" y="148818"/>
                  <a:pt x="1448203" y="149842"/>
                </a:cubicBezTo>
                <a:cubicBezTo>
                  <a:pt x="1447416" y="149842"/>
                  <a:pt x="1446550" y="149842"/>
                  <a:pt x="1445841" y="149842"/>
                </a:cubicBezTo>
                <a:lnTo>
                  <a:pt x="1445841" y="149842"/>
                </a:lnTo>
                <a:close/>
                <a:moveTo>
                  <a:pt x="1557115" y="81565"/>
                </a:moveTo>
                <a:cubicBezTo>
                  <a:pt x="1547744" y="81250"/>
                  <a:pt x="1538609" y="84873"/>
                  <a:pt x="1531994" y="91567"/>
                </a:cubicBezTo>
                <a:lnTo>
                  <a:pt x="1531994" y="41088"/>
                </a:lnTo>
                <a:lnTo>
                  <a:pt x="1506872" y="41088"/>
                </a:lnTo>
                <a:lnTo>
                  <a:pt x="1506872" y="174963"/>
                </a:lnTo>
                <a:lnTo>
                  <a:pt x="1531994" y="174963"/>
                </a:lnTo>
                <a:lnTo>
                  <a:pt x="1531994" y="121570"/>
                </a:lnTo>
                <a:cubicBezTo>
                  <a:pt x="1531679" y="112042"/>
                  <a:pt x="1539160" y="104167"/>
                  <a:pt x="1548610" y="103852"/>
                </a:cubicBezTo>
                <a:cubicBezTo>
                  <a:pt x="1548846" y="103852"/>
                  <a:pt x="1549083" y="103852"/>
                  <a:pt x="1549319" y="103852"/>
                </a:cubicBezTo>
                <a:cubicBezTo>
                  <a:pt x="1558218" y="103222"/>
                  <a:pt x="1565935" y="109837"/>
                  <a:pt x="1566644" y="118735"/>
                </a:cubicBezTo>
                <a:cubicBezTo>
                  <a:pt x="1566723" y="119838"/>
                  <a:pt x="1566723" y="120862"/>
                  <a:pt x="1566565" y="121964"/>
                </a:cubicBezTo>
                <a:lnTo>
                  <a:pt x="1566565" y="175042"/>
                </a:lnTo>
                <a:lnTo>
                  <a:pt x="1591686" y="175042"/>
                </a:lnTo>
                <a:lnTo>
                  <a:pt x="1591686" y="117712"/>
                </a:lnTo>
                <a:cubicBezTo>
                  <a:pt x="1591686" y="97709"/>
                  <a:pt x="1580740" y="81565"/>
                  <a:pt x="1557115" y="81565"/>
                </a:cubicBezTo>
                <a:lnTo>
                  <a:pt x="1557115" y="81565"/>
                </a:lnTo>
                <a:close/>
                <a:moveTo>
                  <a:pt x="1646418" y="81250"/>
                </a:moveTo>
                <a:cubicBezTo>
                  <a:pt x="1620982" y="81487"/>
                  <a:pt x="1600507" y="102277"/>
                  <a:pt x="1600664" y="127713"/>
                </a:cubicBezTo>
                <a:cubicBezTo>
                  <a:pt x="1600664" y="128185"/>
                  <a:pt x="1600664" y="128658"/>
                  <a:pt x="1600664" y="129130"/>
                </a:cubicBezTo>
                <a:cubicBezTo>
                  <a:pt x="1599483" y="154803"/>
                  <a:pt x="1619407" y="176617"/>
                  <a:pt x="1645079" y="177719"/>
                </a:cubicBezTo>
                <a:cubicBezTo>
                  <a:pt x="1646260" y="177798"/>
                  <a:pt x="1647442" y="177798"/>
                  <a:pt x="1648623" y="177719"/>
                </a:cubicBezTo>
                <a:cubicBezTo>
                  <a:pt x="1667681" y="178900"/>
                  <a:pt x="1685084" y="167009"/>
                  <a:pt x="1690912" y="148897"/>
                </a:cubicBezTo>
                <a:lnTo>
                  <a:pt x="1669964" y="142754"/>
                </a:lnTo>
                <a:cubicBezTo>
                  <a:pt x="1666972" y="151732"/>
                  <a:pt x="1658231" y="157402"/>
                  <a:pt x="1648780" y="156614"/>
                </a:cubicBezTo>
                <a:cubicBezTo>
                  <a:pt x="1636653" y="157165"/>
                  <a:pt x="1626258" y="148030"/>
                  <a:pt x="1625392" y="135903"/>
                </a:cubicBezTo>
                <a:lnTo>
                  <a:pt x="1691857" y="135903"/>
                </a:lnTo>
                <a:cubicBezTo>
                  <a:pt x="1691857" y="135509"/>
                  <a:pt x="1692251" y="131808"/>
                  <a:pt x="1692251" y="128343"/>
                </a:cubicBezTo>
                <a:cubicBezTo>
                  <a:pt x="1692329" y="99205"/>
                  <a:pt x="1675162" y="81250"/>
                  <a:pt x="1646418" y="81250"/>
                </a:cubicBezTo>
                <a:lnTo>
                  <a:pt x="1646418" y="81250"/>
                </a:lnTo>
                <a:close/>
                <a:moveTo>
                  <a:pt x="1626022" y="119129"/>
                </a:moveTo>
                <a:cubicBezTo>
                  <a:pt x="1627045" y="108577"/>
                  <a:pt x="1636180" y="100702"/>
                  <a:pt x="1646812" y="101174"/>
                </a:cubicBezTo>
                <a:cubicBezTo>
                  <a:pt x="1656971" y="99914"/>
                  <a:pt x="1666184" y="107159"/>
                  <a:pt x="1667444" y="117318"/>
                </a:cubicBezTo>
                <a:cubicBezTo>
                  <a:pt x="1667523" y="117948"/>
                  <a:pt x="1667523" y="118499"/>
                  <a:pt x="1667602" y="119129"/>
                </a:cubicBezTo>
                <a:lnTo>
                  <a:pt x="1626022" y="119129"/>
                </a:lnTo>
                <a:close/>
                <a:moveTo>
                  <a:pt x="1735406" y="56838"/>
                </a:moveTo>
                <a:lnTo>
                  <a:pt x="1712726" y="56838"/>
                </a:lnTo>
                <a:lnTo>
                  <a:pt x="1712726" y="69595"/>
                </a:lnTo>
                <a:cubicBezTo>
                  <a:pt x="1713434" y="76840"/>
                  <a:pt x="1708079" y="83298"/>
                  <a:pt x="1700756" y="84007"/>
                </a:cubicBezTo>
                <a:cubicBezTo>
                  <a:pt x="1699968" y="84085"/>
                  <a:pt x="1699181" y="84085"/>
                  <a:pt x="1698314" y="84007"/>
                </a:cubicBezTo>
                <a:lnTo>
                  <a:pt x="1693589" y="84007"/>
                </a:lnTo>
                <a:lnTo>
                  <a:pt x="1693589" y="105820"/>
                </a:lnTo>
                <a:lnTo>
                  <a:pt x="1710363" y="105820"/>
                </a:lnTo>
                <a:lnTo>
                  <a:pt x="1710363" y="148188"/>
                </a:lnTo>
                <a:cubicBezTo>
                  <a:pt x="1710363" y="165749"/>
                  <a:pt x="1721703" y="176302"/>
                  <a:pt x="1739816" y="176302"/>
                </a:cubicBezTo>
                <a:cubicBezTo>
                  <a:pt x="1744620" y="176459"/>
                  <a:pt x="1749423" y="175750"/>
                  <a:pt x="1753991" y="174097"/>
                </a:cubicBezTo>
                <a:lnTo>
                  <a:pt x="1753991" y="153779"/>
                </a:lnTo>
                <a:cubicBezTo>
                  <a:pt x="1751471" y="154252"/>
                  <a:pt x="1748872" y="154567"/>
                  <a:pt x="1746273" y="154488"/>
                </a:cubicBezTo>
                <a:cubicBezTo>
                  <a:pt x="1739107" y="154488"/>
                  <a:pt x="1735327" y="151889"/>
                  <a:pt x="1735327" y="143935"/>
                </a:cubicBezTo>
                <a:lnTo>
                  <a:pt x="1735327" y="105820"/>
                </a:lnTo>
                <a:lnTo>
                  <a:pt x="1754070" y="105820"/>
                </a:lnTo>
                <a:lnTo>
                  <a:pt x="1754070" y="84007"/>
                </a:lnTo>
                <a:lnTo>
                  <a:pt x="1735406" y="84007"/>
                </a:lnTo>
                <a:lnTo>
                  <a:pt x="1735406" y="56838"/>
                </a:lnTo>
                <a:lnTo>
                  <a:pt x="1735406" y="56838"/>
                </a:lnTo>
                <a:close/>
                <a:moveTo>
                  <a:pt x="1804234" y="81250"/>
                </a:moveTo>
                <a:cubicBezTo>
                  <a:pt x="1778718" y="81408"/>
                  <a:pt x="1758243" y="102277"/>
                  <a:pt x="1758480" y="127713"/>
                </a:cubicBezTo>
                <a:cubicBezTo>
                  <a:pt x="1758480" y="128185"/>
                  <a:pt x="1758480" y="128658"/>
                  <a:pt x="1758480" y="129130"/>
                </a:cubicBezTo>
                <a:cubicBezTo>
                  <a:pt x="1757298" y="154803"/>
                  <a:pt x="1777222" y="176617"/>
                  <a:pt x="1802974" y="177719"/>
                </a:cubicBezTo>
                <a:cubicBezTo>
                  <a:pt x="1804155" y="177798"/>
                  <a:pt x="1805336" y="177798"/>
                  <a:pt x="1806517" y="177719"/>
                </a:cubicBezTo>
                <a:cubicBezTo>
                  <a:pt x="1825575" y="178900"/>
                  <a:pt x="1842979" y="167009"/>
                  <a:pt x="1848806" y="148897"/>
                </a:cubicBezTo>
                <a:lnTo>
                  <a:pt x="1827859" y="142754"/>
                </a:lnTo>
                <a:cubicBezTo>
                  <a:pt x="1824866" y="151732"/>
                  <a:pt x="1816125" y="157402"/>
                  <a:pt x="1806675" y="156614"/>
                </a:cubicBezTo>
                <a:cubicBezTo>
                  <a:pt x="1794547" y="157165"/>
                  <a:pt x="1784152" y="148030"/>
                  <a:pt x="1783207" y="135903"/>
                </a:cubicBezTo>
                <a:lnTo>
                  <a:pt x="1849673" y="135903"/>
                </a:lnTo>
                <a:cubicBezTo>
                  <a:pt x="1849673" y="135509"/>
                  <a:pt x="1850066" y="131808"/>
                  <a:pt x="1850066" y="128343"/>
                </a:cubicBezTo>
                <a:cubicBezTo>
                  <a:pt x="1850145" y="99205"/>
                  <a:pt x="1832899" y="81250"/>
                  <a:pt x="1804234" y="81250"/>
                </a:cubicBezTo>
                <a:lnTo>
                  <a:pt x="1804234" y="81250"/>
                </a:lnTo>
                <a:close/>
                <a:moveTo>
                  <a:pt x="1783837" y="119129"/>
                </a:moveTo>
                <a:cubicBezTo>
                  <a:pt x="1784861" y="108577"/>
                  <a:pt x="1793996" y="100702"/>
                  <a:pt x="1804627" y="101174"/>
                </a:cubicBezTo>
                <a:cubicBezTo>
                  <a:pt x="1814786" y="99914"/>
                  <a:pt x="1824079" y="107159"/>
                  <a:pt x="1825260" y="117318"/>
                </a:cubicBezTo>
                <a:cubicBezTo>
                  <a:pt x="1825339" y="117869"/>
                  <a:pt x="1825339" y="118499"/>
                  <a:pt x="1825417" y="119129"/>
                </a:cubicBezTo>
                <a:lnTo>
                  <a:pt x="1783837" y="119129"/>
                </a:lnTo>
                <a:close/>
                <a:moveTo>
                  <a:pt x="1911728" y="81644"/>
                </a:moveTo>
                <a:cubicBezTo>
                  <a:pt x="1901018" y="81250"/>
                  <a:pt x="1890859" y="86448"/>
                  <a:pt x="1884874" y="95347"/>
                </a:cubicBezTo>
                <a:lnTo>
                  <a:pt x="1884874" y="84085"/>
                </a:lnTo>
                <a:lnTo>
                  <a:pt x="1860461" y="84085"/>
                </a:lnTo>
                <a:lnTo>
                  <a:pt x="1860461" y="175042"/>
                </a:lnTo>
                <a:lnTo>
                  <a:pt x="1885583" y="175042"/>
                </a:lnTo>
                <a:lnTo>
                  <a:pt x="1885583" y="122673"/>
                </a:lnTo>
                <a:cubicBezTo>
                  <a:pt x="1884716" y="113144"/>
                  <a:pt x="1891725" y="104797"/>
                  <a:pt x="1901175" y="103852"/>
                </a:cubicBezTo>
                <a:cubicBezTo>
                  <a:pt x="1901727" y="103773"/>
                  <a:pt x="1902357" y="103773"/>
                  <a:pt x="1902908" y="103773"/>
                </a:cubicBezTo>
                <a:cubicBezTo>
                  <a:pt x="1911807" y="103143"/>
                  <a:pt x="1919524" y="109758"/>
                  <a:pt x="1920233" y="118657"/>
                </a:cubicBezTo>
                <a:cubicBezTo>
                  <a:pt x="1920312" y="119759"/>
                  <a:pt x="1920312" y="120783"/>
                  <a:pt x="1920154" y="121885"/>
                </a:cubicBezTo>
                <a:lnTo>
                  <a:pt x="1920154" y="174963"/>
                </a:lnTo>
                <a:lnTo>
                  <a:pt x="1945275" y="174963"/>
                </a:lnTo>
                <a:lnTo>
                  <a:pt x="1945275" y="117633"/>
                </a:lnTo>
                <a:cubicBezTo>
                  <a:pt x="1945354" y="97709"/>
                  <a:pt x="1934723" y="81565"/>
                  <a:pt x="1911728" y="81644"/>
                </a:cubicBezTo>
                <a:lnTo>
                  <a:pt x="1911728" y="81644"/>
                </a:lnTo>
                <a:close/>
              </a:path>
            </a:pathLst>
          </a:custGeom>
          <a:solidFill>
            <a:schemeClr val="bg1"/>
          </a:solidFill>
          <a:ln w="7867" cap="flat">
            <a:noFill/>
            <a:prstDash val="solid"/>
            <a:miter/>
          </a:ln>
        </p:spPr>
        <p:txBody>
          <a:bodyPr rtlCol="0" anchor="ctr"/>
          <a:lstStyle/>
          <a:p>
            <a:endParaRPr lang="sv-SE" sz="2700" dirty="0"/>
          </a:p>
        </p:txBody>
      </p:sp>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bg1"/>
                </a:solidFill>
              </a:defRPr>
            </a:lvl1pPr>
          </a:lstStyle>
          <a:p>
            <a:pPr lvl="0"/>
            <a:r>
              <a:rPr lang="sv-SE" dirty="0"/>
              <a:t>Namn Efternamn</a:t>
            </a:r>
            <a:endParaRPr lang="en-US" dirty="0"/>
          </a:p>
        </p:txBody>
      </p:sp>
      <p:sp>
        <p:nvSpPr>
          <p:cNvPr id="15" name="Platshållare för text 2">
            <a:extLst>
              <a:ext uri="{FF2B5EF4-FFF2-40B4-BE49-F238E27FC236}">
                <a16:creationId xmlns:a16="http://schemas.microsoft.com/office/drawing/2014/main" id="{CC15D2AC-FEAC-4621-9AE3-00A42F95CBD3}"/>
              </a:ext>
            </a:extLst>
          </p:cNvPr>
          <p:cNvSpPr>
            <a:spLocks noGrp="1"/>
          </p:cNvSpPr>
          <p:nvPr>
            <p:ph type="body" sz="quarter" idx="19" hasCustomPrompt="1"/>
          </p:nvPr>
        </p:nvSpPr>
        <p:spPr>
          <a:xfrm>
            <a:off x="2826000" y="6438871"/>
            <a:ext cx="12636000" cy="290849"/>
          </a:xfrm>
        </p:spPr>
        <p:txBody>
          <a:bodyPr wrap="square">
            <a:spAutoFit/>
          </a:bodyPr>
          <a:lstStyle>
            <a:lvl1pPr marL="0" indent="0" algn="l">
              <a:lnSpc>
                <a:spcPct val="90000"/>
              </a:lnSpc>
              <a:spcAft>
                <a:spcPts val="0"/>
              </a:spcAft>
              <a:buNone/>
              <a:defRPr sz="2100" b="0">
                <a:solidFill>
                  <a:schemeClr val="bg1">
                    <a:alpha val="60000"/>
                  </a:schemeClr>
                </a:solidFill>
              </a:defRPr>
            </a:lvl1pPr>
          </a:lstStyle>
          <a:p>
            <a:pPr lvl="0"/>
            <a:r>
              <a:rPr lang="sv-SE" dirty="0"/>
              <a:t>Jobbtitel</a:t>
            </a:r>
            <a:endParaRPr lang="en-US" dirty="0"/>
          </a:p>
        </p:txBody>
      </p:sp>
    </p:spTree>
    <p:extLst>
      <p:ext uri="{BB962C8B-B14F-4D97-AF65-F5344CB8AC3E}">
        <p14:creationId xmlns:p14="http://schemas.microsoft.com/office/powerpoint/2010/main" val="10676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pitelsida">
    <p:bg>
      <p:bgPr>
        <a:solidFill>
          <a:schemeClr val="accent4"/>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F7F68AE8-1AF4-798F-C9C1-1749BAB45A99}"/>
              </a:ext>
            </a:extLst>
          </p:cNvPr>
          <p:cNvSpPr/>
          <p:nvPr/>
        </p:nvSpPr>
        <p:spPr>
          <a:xfrm>
            <a:off x="0" y="1384815"/>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150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43063"/>
            <a:ext cx="12636000" cy="830997"/>
          </a:xfrm>
        </p:spPr>
        <p:txBody>
          <a:bodyPr wrap="square" anchor="b" anchorCtr="0">
            <a:spAutoFit/>
          </a:bodyPr>
          <a:lstStyle>
            <a:lvl1pPr algn="l">
              <a:defRPr>
                <a:solidFill>
                  <a:schemeClr val="tx2"/>
                </a:solidFill>
                <a:latin typeface="+mj-lt"/>
              </a:defRPr>
            </a:lvl1pPr>
          </a:lstStyle>
          <a:p>
            <a:r>
              <a:rPr lang="sv-SE" dirty="0"/>
              <a:t>Klicka här för att ändra rubrik</a:t>
            </a:r>
            <a:endParaRPr lang="en-US" dirty="0"/>
          </a:p>
        </p:txBody>
      </p:sp>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tx1"/>
                </a:solidFill>
              </a:defRPr>
            </a:lvl1pPr>
          </a:lstStyle>
          <a:p>
            <a:pPr lvl="0"/>
            <a:r>
              <a:rPr lang="sv-SE" dirty="0"/>
              <a:t>Alternativ text</a:t>
            </a:r>
            <a:endParaRPr lang="en-US" dirty="0"/>
          </a:p>
        </p:txBody>
      </p:sp>
      <p:pic>
        <p:nvPicPr>
          <p:cNvPr id="15" name="Bild 14">
            <a:extLst>
              <a:ext uri="{FF2B5EF4-FFF2-40B4-BE49-F238E27FC236}">
                <a16:creationId xmlns:a16="http://schemas.microsoft.com/office/drawing/2014/main" id="{DCC12908-E490-4DAE-8421-7D4C6E2BEFA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0" y="391500"/>
            <a:ext cx="467664" cy="378000"/>
          </a:xfrm>
          <a:prstGeom prst="rect">
            <a:avLst/>
          </a:prstGeom>
        </p:spPr>
      </p:pic>
    </p:spTree>
    <p:extLst>
      <p:ext uri="{BB962C8B-B14F-4D97-AF65-F5344CB8AC3E}">
        <p14:creationId xmlns:p14="http://schemas.microsoft.com/office/powerpoint/2010/main" val="22997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ubrik + innehåll">
    <p:spTree>
      <p:nvGrpSpPr>
        <p:cNvPr id="1" name=""/>
        <p:cNvGrpSpPr/>
        <p:nvPr/>
      </p:nvGrpSpPr>
      <p:grpSpPr>
        <a:xfrm>
          <a:off x="0" y="0"/>
          <a:ext cx="0" cy="0"/>
          <a:chOff x="0" y="0"/>
          <a:chExt cx="0" cy="0"/>
        </a:xfrm>
      </p:grpSpPr>
      <p:sp>
        <p:nvSpPr>
          <p:cNvPr id="4" name="Rubrik 9">
            <a:extLst>
              <a:ext uri="{FF2B5EF4-FFF2-40B4-BE49-F238E27FC236}">
                <a16:creationId xmlns:a16="http://schemas.microsoft.com/office/drawing/2014/main" id="{765C525C-1341-41CB-BD75-830F9A897377}"/>
              </a:ext>
            </a:extLst>
          </p:cNvPr>
          <p:cNvSpPr>
            <a:spLocks noGrp="1"/>
          </p:cNvSpPr>
          <p:nvPr>
            <p:ph type="title" hasCustomPrompt="1"/>
          </p:nvPr>
        </p:nvSpPr>
        <p:spPr>
          <a:xfrm>
            <a:off x="1288065" y="1984500"/>
            <a:ext cx="15712935" cy="830997"/>
          </a:xfrm>
          <a:prstGeom prst="rect">
            <a:avLst/>
          </a:prstGeom>
        </p:spPr>
        <p:txBody>
          <a:bodyPr wrap="square" lIns="0" anchor="b" anchorCtr="0">
            <a:spAutoFit/>
          </a:bodyPr>
          <a:lstStyle>
            <a:lvl1pPr>
              <a:defRPr sz="6000" b="0">
                <a:solidFill>
                  <a:schemeClr val="tx2"/>
                </a:solidFill>
                <a:latin typeface="+mj-lt"/>
              </a:defRPr>
            </a:lvl1pPr>
          </a:lstStyle>
          <a:p>
            <a:r>
              <a:rPr lang="sv-SE" dirty="0"/>
              <a:t>Rubrik</a:t>
            </a:r>
            <a:endParaRPr lang="en-US" dirty="0"/>
          </a:p>
        </p:txBody>
      </p:sp>
      <p:sp>
        <p:nvSpPr>
          <p:cNvPr id="10" name="Platshållare för innehåll 9">
            <a:extLst>
              <a:ext uri="{FF2B5EF4-FFF2-40B4-BE49-F238E27FC236}">
                <a16:creationId xmlns:a16="http://schemas.microsoft.com/office/drawing/2014/main" id="{48A33CCB-B908-1BBD-3116-82B6BC021E26}"/>
              </a:ext>
            </a:extLst>
          </p:cNvPr>
          <p:cNvSpPr>
            <a:spLocks noGrp="1"/>
          </p:cNvSpPr>
          <p:nvPr>
            <p:ph sz="quarter" idx="21"/>
          </p:nvPr>
        </p:nvSpPr>
        <p:spPr>
          <a:xfrm>
            <a:off x="1288257" y="3038475"/>
            <a:ext cx="15713868" cy="6360320"/>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39157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 Bi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B2CF42B-3214-4969-9103-4F8999ADF906}"/>
              </a:ext>
            </a:extLst>
          </p:cNvPr>
          <p:cNvSpPr>
            <a:spLocks noGrp="1"/>
          </p:cNvSpPr>
          <p:nvPr>
            <p:ph type="pic" sz="quarter" idx="18"/>
          </p:nvPr>
        </p:nvSpPr>
        <p:spPr>
          <a:xfrm>
            <a:off x="11678772" y="0"/>
            <a:ext cx="6609228" cy="10287000"/>
          </a:xfrm>
        </p:spPr>
        <p:txBody>
          <a:bodyPr/>
          <a:lstStyle>
            <a:lvl1pPr marL="0" indent="0">
              <a:buNone/>
              <a:defRPr>
                <a:noFill/>
              </a:defRPr>
            </a:lvl1pPr>
          </a:lstStyle>
          <a:p>
            <a:r>
              <a:rPr lang="sv-SE"/>
              <a:t>Klicka på ikonen för att lägga till en bild</a:t>
            </a:r>
            <a:endParaRPr lang="en-US"/>
          </a:p>
        </p:txBody>
      </p:sp>
      <p:sp>
        <p:nvSpPr>
          <p:cNvPr id="6" name="Rubrik 9">
            <a:extLst>
              <a:ext uri="{FF2B5EF4-FFF2-40B4-BE49-F238E27FC236}">
                <a16:creationId xmlns:a16="http://schemas.microsoft.com/office/drawing/2014/main" id="{40969982-0770-42AA-89A3-003936E8C921}"/>
              </a:ext>
            </a:extLst>
          </p:cNvPr>
          <p:cNvSpPr>
            <a:spLocks noGrp="1"/>
          </p:cNvSpPr>
          <p:nvPr>
            <p:ph type="title" hasCustomPrompt="1"/>
          </p:nvPr>
        </p:nvSpPr>
        <p:spPr>
          <a:xfrm>
            <a:off x="1288065" y="1984500"/>
            <a:ext cx="9604053"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
        <p:nvSpPr>
          <p:cNvPr id="9" name="Platshållare för text 8">
            <a:extLst>
              <a:ext uri="{FF2B5EF4-FFF2-40B4-BE49-F238E27FC236}">
                <a16:creationId xmlns:a16="http://schemas.microsoft.com/office/drawing/2014/main" id="{4EB3A3EF-7652-F720-261E-65CDF35D47D2}"/>
              </a:ext>
            </a:extLst>
          </p:cNvPr>
          <p:cNvSpPr>
            <a:spLocks noGrp="1"/>
          </p:cNvSpPr>
          <p:nvPr>
            <p:ph type="body" sz="quarter" idx="20"/>
          </p:nvPr>
        </p:nvSpPr>
        <p:spPr>
          <a:xfrm>
            <a:off x="1288065" y="3037283"/>
            <a:ext cx="9604053" cy="6360320"/>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76541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ext + Bild lila">
    <p:bg>
      <p:bgPr>
        <a:solidFill>
          <a:schemeClr val="accent1"/>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B2CF42B-3214-4969-9103-4F8999ADF906}"/>
              </a:ext>
            </a:extLst>
          </p:cNvPr>
          <p:cNvSpPr>
            <a:spLocks noGrp="1"/>
          </p:cNvSpPr>
          <p:nvPr>
            <p:ph type="pic" sz="quarter" idx="18"/>
          </p:nvPr>
        </p:nvSpPr>
        <p:spPr>
          <a:xfrm>
            <a:off x="11678772" y="0"/>
            <a:ext cx="6609228" cy="10287000"/>
          </a:xfrm>
        </p:spPr>
        <p:txBody>
          <a:bodyPr/>
          <a:lstStyle>
            <a:lvl1pPr marL="0" indent="0">
              <a:buNone/>
              <a:defRPr>
                <a:noFill/>
              </a:defRPr>
            </a:lvl1pPr>
          </a:lstStyle>
          <a:p>
            <a:r>
              <a:rPr lang="sv-SE"/>
              <a:t>Klicka på ikonen för att lägga till en bild</a:t>
            </a:r>
            <a:endParaRPr lang="en-US"/>
          </a:p>
        </p:txBody>
      </p:sp>
      <p:sp>
        <p:nvSpPr>
          <p:cNvPr id="6" name="Rubrik 9">
            <a:extLst>
              <a:ext uri="{FF2B5EF4-FFF2-40B4-BE49-F238E27FC236}">
                <a16:creationId xmlns:a16="http://schemas.microsoft.com/office/drawing/2014/main" id="{40969982-0770-42AA-89A3-003936E8C921}"/>
              </a:ext>
            </a:extLst>
          </p:cNvPr>
          <p:cNvSpPr>
            <a:spLocks noGrp="1"/>
          </p:cNvSpPr>
          <p:nvPr>
            <p:ph type="title" hasCustomPrompt="1"/>
          </p:nvPr>
        </p:nvSpPr>
        <p:spPr>
          <a:xfrm>
            <a:off x="1288065" y="1984500"/>
            <a:ext cx="9604053" cy="830997"/>
          </a:xfrm>
          <a:prstGeom prst="rect">
            <a:avLst/>
          </a:prstGeom>
        </p:spPr>
        <p:txBody>
          <a:bodyPr wrap="square" lIns="0" anchor="b" anchorCtr="0">
            <a:spAutoFit/>
          </a:bodyPr>
          <a:lstStyle>
            <a:lvl1pPr>
              <a:defRPr sz="6000">
                <a:solidFill>
                  <a:schemeClr val="accent3"/>
                </a:solidFill>
              </a:defRPr>
            </a:lvl1pPr>
          </a:lstStyle>
          <a:p>
            <a:r>
              <a:rPr lang="sv-SE" dirty="0"/>
              <a:t>Rubrik</a:t>
            </a:r>
            <a:endParaRPr lang="en-US" dirty="0"/>
          </a:p>
        </p:txBody>
      </p:sp>
      <p:sp>
        <p:nvSpPr>
          <p:cNvPr id="9" name="Platshållare för text 8">
            <a:extLst>
              <a:ext uri="{FF2B5EF4-FFF2-40B4-BE49-F238E27FC236}">
                <a16:creationId xmlns:a16="http://schemas.microsoft.com/office/drawing/2014/main" id="{4EB3A3EF-7652-F720-261E-65CDF35D47D2}"/>
              </a:ext>
            </a:extLst>
          </p:cNvPr>
          <p:cNvSpPr>
            <a:spLocks noGrp="1"/>
          </p:cNvSpPr>
          <p:nvPr>
            <p:ph type="body" sz="quarter" idx="20"/>
          </p:nvPr>
        </p:nvSpPr>
        <p:spPr>
          <a:xfrm>
            <a:off x="1288065" y="3037283"/>
            <a:ext cx="9604053" cy="6360320"/>
          </a:xfrm>
        </p:spPr>
        <p:txBody>
          <a:bodyPr>
            <a:normAutofit/>
          </a:bodyPr>
          <a:lstStyle>
            <a:lvl1pPr>
              <a:defRPr sz="3600">
                <a:solidFill>
                  <a:schemeClr val="bg2"/>
                </a:solidFill>
              </a:defRPr>
            </a:lvl1pPr>
            <a:lvl2pPr>
              <a:defRPr sz="3000">
                <a:solidFill>
                  <a:schemeClr val="bg2"/>
                </a:solidFill>
              </a:defRPr>
            </a:lvl2pPr>
            <a:lvl3pPr>
              <a:defRPr sz="2700">
                <a:solidFill>
                  <a:schemeClr val="bg2"/>
                </a:solidFill>
              </a:defRPr>
            </a:lvl3pPr>
            <a:lvl4pPr>
              <a:defRPr sz="2400">
                <a:solidFill>
                  <a:schemeClr val="bg2"/>
                </a:solidFill>
              </a:defRPr>
            </a:lvl4pPr>
            <a:lvl5pPr>
              <a:defRPr sz="2100">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 4">
            <a:extLst>
              <a:ext uri="{FF2B5EF4-FFF2-40B4-BE49-F238E27FC236}">
                <a16:creationId xmlns:a16="http://schemas.microsoft.com/office/drawing/2014/main" id="{ACB92A5D-232C-3796-1EB3-4C220AD3CB7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1" y="391500"/>
            <a:ext cx="2917700" cy="378000"/>
          </a:xfrm>
          <a:prstGeom prst="rect">
            <a:avLst/>
          </a:prstGeom>
        </p:spPr>
      </p:pic>
    </p:spTree>
    <p:extLst>
      <p:ext uri="{BB962C8B-B14F-4D97-AF65-F5344CB8AC3E}">
        <p14:creationId xmlns:p14="http://schemas.microsoft.com/office/powerpoint/2010/main" val="215808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ubrik + 2 innehåll">
    <p:spTree>
      <p:nvGrpSpPr>
        <p:cNvPr id="1" name=""/>
        <p:cNvGrpSpPr/>
        <p:nvPr/>
      </p:nvGrpSpPr>
      <p:grpSpPr>
        <a:xfrm>
          <a:off x="0" y="0"/>
          <a:ext cx="0" cy="0"/>
          <a:chOff x="0" y="0"/>
          <a:chExt cx="0" cy="0"/>
        </a:xfrm>
      </p:grpSpPr>
      <p:sp>
        <p:nvSpPr>
          <p:cNvPr id="9" name="Rubrik 9">
            <a:extLst>
              <a:ext uri="{FF2B5EF4-FFF2-40B4-BE49-F238E27FC236}">
                <a16:creationId xmlns:a16="http://schemas.microsoft.com/office/drawing/2014/main" id="{7993E02B-0B1C-479A-9E15-2721DC9597F9}"/>
              </a:ext>
            </a:extLst>
          </p:cNvPr>
          <p:cNvSpPr>
            <a:spLocks noGrp="1"/>
          </p:cNvSpPr>
          <p:nvPr>
            <p:ph type="title" hasCustomPrompt="1"/>
          </p:nvPr>
        </p:nvSpPr>
        <p:spPr>
          <a:xfrm>
            <a:off x="1288065" y="1984500"/>
            <a:ext cx="15711870"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
        <p:nvSpPr>
          <p:cNvPr id="2" name="Platshållare för innehåll 9">
            <a:extLst>
              <a:ext uri="{FF2B5EF4-FFF2-40B4-BE49-F238E27FC236}">
                <a16:creationId xmlns:a16="http://schemas.microsoft.com/office/drawing/2014/main" id="{D301C4A6-A561-96B8-9E86-8B8821FB97AA}"/>
              </a:ext>
            </a:extLst>
          </p:cNvPr>
          <p:cNvSpPr>
            <a:spLocks noGrp="1"/>
          </p:cNvSpPr>
          <p:nvPr>
            <p:ph sz="quarter" idx="22"/>
          </p:nvPr>
        </p:nvSpPr>
        <p:spPr>
          <a:xfrm>
            <a:off x="1288257" y="3038477"/>
            <a:ext cx="7369746" cy="6236022"/>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innehåll 9">
            <a:extLst>
              <a:ext uri="{FF2B5EF4-FFF2-40B4-BE49-F238E27FC236}">
                <a16:creationId xmlns:a16="http://schemas.microsoft.com/office/drawing/2014/main" id="{263BD8E9-5290-3E77-D883-3B4CB2B56E7B}"/>
              </a:ext>
            </a:extLst>
          </p:cNvPr>
          <p:cNvSpPr>
            <a:spLocks noGrp="1"/>
          </p:cNvSpPr>
          <p:nvPr>
            <p:ph sz="quarter" idx="23"/>
          </p:nvPr>
        </p:nvSpPr>
        <p:spPr>
          <a:xfrm>
            <a:off x="9629997" y="3038477"/>
            <a:ext cx="7369746" cy="6236022"/>
          </a:xfrm>
        </p:spPr>
        <p:txBody>
          <a:bodyPr>
            <a:normAutofit/>
          </a:bodyPr>
          <a:lstStyle>
            <a:lvl1pPr>
              <a:defRPr sz="3600"/>
            </a:lvl1pPr>
            <a:lvl2pPr>
              <a:defRPr sz="3000"/>
            </a:lvl2pPr>
            <a:lvl3pPr>
              <a:defRPr sz="2700"/>
            </a:lvl3pPr>
            <a:lvl4pPr>
              <a:defRPr sz="2400"/>
            </a:lvl4pPr>
            <a:lvl5pPr>
              <a:defRPr sz="2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7133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ubrik">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71704E9E-E1BA-49FE-B332-98CA79FC1246}"/>
              </a:ext>
            </a:extLst>
          </p:cNvPr>
          <p:cNvSpPr>
            <a:spLocks noGrp="1"/>
          </p:cNvSpPr>
          <p:nvPr>
            <p:ph type="title"/>
          </p:nvPr>
        </p:nvSpPr>
        <p:spPr>
          <a:xfrm>
            <a:off x="4289822" y="4312503"/>
            <a:ext cx="9708357" cy="1661994"/>
          </a:xfrm>
          <a:prstGeom prst="rect">
            <a:avLst/>
          </a:prstGeom>
        </p:spPr>
        <p:txBody>
          <a:bodyPr wrap="square" lIns="0" tIns="0" rIns="0" bIns="0" anchor="ctr" anchorCtr="0">
            <a:spAutoFit/>
          </a:bodyPr>
          <a:lstStyle>
            <a:lvl1pPr algn="ctr">
              <a:defRPr>
                <a:solidFill>
                  <a:schemeClr val="tx2"/>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0727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Helsidebild">
    <p:spTree>
      <p:nvGrpSpPr>
        <p:cNvPr id="1" name=""/>
        <p:cNvGrpSpPr/>
        <p:nvPr/>
      </p:nvGrpSpPr>
      <p:grpSpPr>
        <a:xfrm>
          <a:off x="0" y="0"/>
          <a:ext cx="0" cy="0"/>
          <a:chOff x="0" y="0"/>
          <a:chExt cx="0" cy="0"/>
        </a:xfrm>
      </p:grpSpPr>
      <p:sp>
        <p:nvSpPr>
          <p:cNvPr id="3" name="Platshållare för bild 2" descr="Stor bild">
            <a:extLst>
              <a:ext uri="{FF2B5EF4-FFF2-40B4-BE49-F238E27FC236}">
                <a16:creationId xmlns:a16="http://schemas.microsoft.com/office/drawing/2014/main" id="{84C1EC1A-B2BC-4096-B96B-B1B8DB422771}"/>
              </a:ext>
            </a:extLst>
          </p:cNvPr>
          <p:cNvSpPr>
            <a:spLocks noGrp="1"/>
          </p:cNvSpPr>
          <p:nvPr>
            <p:ph type="pic" sz="quarter" idx="10"/>
          </p:nvPr>
        </p:nvSpPr>
        <p:spPr>
          <a:xfrm>
            <a:off x="0" y="0"/>
            <a:ext cx="18288000" cy="10287000"/>
          </a:xfrm>
        </p:spPr>
        <p:txBody>
          <a:bodyPr/>
          <a:lstStyle>
            <a:lvl1pPr marL="0" indent="0">
              <a:buNone/>
              <a:defRPr>
                <a:noFill/>
              </a:defRPr>
            </a:lvl1pPr>
          </a:lstStyle>
          <a:p>
            <a:r>
              <a:rPr lang="sv-SE"/>
              <a:t>Klicka på ikonen för att lägga till en bild</a:t>
            </a:r>
            <a:endParaRPr lang="en-US" dirty="0"/>
          </a:p>
        </p:txBody>
      </p:sp>
    </p:spTree>
    <p:extLst>
      <p:ext uri="{BB962C8B-B14F-4D97-AF65-F5344CB8AC3E}">
        <p14:creationId xmlns:p14="http://schemas.microsoft.com/office/powerpoint/2010/main" val="142931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s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0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n +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5495A03C-3542-4619-AE59-80187A9A6673}"/>
              </a:ext>
            </a:extLst>
          </p:cNvPr>
          <p:cNvSpPr>
            <a:spLocks noGrp="1"/>
          </p:cNvSpPr>
          <p:nvPr>
            <p:ph type="pic" sz="quarter" idx="12"/>
          </p:nvPr>
        </p:nvSpPr>
        <p:spPr>
          <a:xfrm>
            <a:off x="1773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a:p>
        </p:txBody>
      </p:sp>
      <p:sp>
        <p:nvSpPr>
          <p:cNvPr id="10" name="Platshållare för text 9">
            <a:extLst>
              <a:ext uri="{FF2B5EF4-FFF2-40B4-BE49-F238E27FC236}">
                <a16:creationId xmlns:a16="http://schemas.microsoft.com/office/drawing/2014/main" id="{60EE4372-E315-4278-A73B-860B3A07349D}"/>
              </a:ext>
            </a:extLst>
          </p:cNvPr>
          <p:cNvSpPr>
            <a:spLocks noGrp="1"/>
          </p:cNvSpPr>
          <p:nvPr>
            <p:ph type="body" sz="quarter" idx="13" hasCustomPrompt="1"/>
          </p:nvPr>
        </p:nvSpPr>
        <p:spPr>
          <a:xfrm>
            <a:off x="1773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dirty="0"/>
              <a:t>Namn</a:t>
            </a:r>
          </a:p>
        </p:txBody>
      </p:sp>
      <p:sp>
        <p:nvSpPr>
          <p:cNvPr id="99" name="Platshållare för text 9">
            <a:extLst>
              <a:ext uri="{FF2B5EF4-FFF2-40B4-BE49-F238E27FC236}">
                <a16:creationId xmlns:a16="http://schemas.microsoft.com/office/drawing/2014/main" id="{F4036251-E5B3-452B-B7CD-4CBACAE6A573}"/>
              </a:ext>
            </a:extLst>
          </p:cNvPr>
          <p:cNvSpPr>
            <a:spLocks noGrp="1"/>
          </p:cNvSpPr>
          <p:nvPr>
            <p:ph type="body" sz="quarter" idx="77" hasCustomPrompt="1"/>
          </p:nvPr>
        </p:nvSpPr>
        <p:spPr>
          <a:xfrm>
            <a:off x="1773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dirty="0"/>
              <a:t>Titel</a:t>
            </a:r>
          </a:p>
        </p:txBody>
      </p:sp>
      <p:sp>
        <p:nvSpPr>
          <p:cNvPr id="33" name="Platshållare för bild 6">
            <a:extLst>
              <a:ext uri="{FF2B5EF4-FFF2-40B4-BE49-F238E27FC236}">
                <a16:creationId xmlns:a16="http://schemas.microsoft.com/office/drawing/2014/main" id="{282C58CC-AC1E-4BBA-8622-06B8C93987B9}"/>
              </a:ext>
            </a:extLst>
          </p:cNvPr>
          <p:cNvSpPr>
            <a:spLocks noGrp="1"/>
          </p:cNvSpPr>
          <p:nvPr>
            <p:ph type="pic" sz="quarter" idx="78"/>
          </p:nvPr>
        </p:nvSpPr>
        <p:spPr>
          <a:xfrm>
            <a:off x="5580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34" name="Platshållare för text 9">
            <a:extLst>
              <a:ext uri="{FF2B5EF4-FFF2-40B4-BE49-F238E27FC236}">
                <a16:creationId xmlns:a16="http://schemas.microsoft.com/office/drawing/2014/main" id="{F334D473-8601-4399-A95A-77933905229F}"/>
              </a:ext>
            </a:extLst>
          </p:cNvPr>
          <p:cNvSpPr>
            <a:spLocks noGrp="1"/>
          </p:cNvSpPr>
          <p:nvPr>
            <p:ph type="body" sz="quarter" idx="79" hasCustomPrompt="1"/>
          </p:nvPr>
        </p:nvSpPr>
        <p:spPr>
          <a:xfrm>
            <a:off x="5580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35" name="Platshållare för text 9">
            <a:extLst>
              <a:ext uri="{FF2B5EF4-FFF2-40B4-BE49-F238E27FC236}">
                <a16:creationId xmlns:a16="http://schemas.microsoft.com/office/drawing/2014/main" id="{A5B6BF2D-F501-4512-A70B-02842107E903}"/>
              </a:ext>
            </a:extLst>
          </p:cNvPr>
          <p:cNvSpPr>
            <a:spLocks noGrp="1"/>
          </p:cNvSpPr>
          <p:nvPr>
            <p:ph type="body" sz="quarter" idx="80" hasCustomPrompt="1"/>
          </p:nvPr>
        </p:nvSpPr>
        <p:spPr>
          <a:xfrm>
            <a:off x="5580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36" name="Platshållare för bild 6">
            <a:extLst>
              <a:ext uri="{FF2B5EF4-FFF2-40B4-BE49-F238E27FC236}">
                <a16:creationId xmlns:a16="http://schemas.microsoft.com/office/drawing/2014/main" id="{72F1ABFA-6BF1-44E9-B858-D55A1CE7C067}"/>
              </a:ext>
            </a:extLst>
          </p:cNvPr>
          <p:cNvSpPr>
            <a:spLocks noGrp="1"/>
          </p:cNvSpPr>
          <p:nvPr>
            <p:ph type="pic" sz="quarter" idx="81"/>
          </p:nvPr>
        </p:nvSpPr>
        <p:spPr>
          <a:xfrm>
            <a:off x="9387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37" name="Platshållare för text 9">
            <a:extLst>
              <a:ext uri="{FF2B5EF4-FFF2-40B4-BE49-F238E27FC236}">
                <a16:creationId xmlns:a16="http://schemas.microsoft.com/office/drawing/2014/main" id="{FFD9EBA9-A467-4A66-9959-A32BAE2C919D}"/>
              </a:ext>
            </a:extLst>
          </p:cNvPr>
          <p:cNvSpPr>
            <a:spLocks noGrp="1"/>
          </p:cNvSpPr>
          <p:nvPr>
            <p:ph type="body" sz="quarter" idx="82" hasCustomPrompt="1"/>
          </p:nvPr>
        </p:nvSpPr>
        <p:spPr>
          <a:xfrm>
            <a:off x="9387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38" name="Platshållare för text 9">
            <a:extLst>
              <a:ext uri="{FF2B5EF4-FFF2-40B4-BE49-F238E27FC236}">
                <a16:creationId xmlns:a16="http://schemas.microsoft.com/office/drawing/2014/main" id="{CD09B8C7-B401-4DF7-B936-731279B3A12D}"/>
              </a:ext>
            </a:extLst>
          </p:cNvPr>
          <p:cNvSpPr>
            <a:spLocks noGrp="1"/>
          </p:cNvSpPr>
          <p:nvPr>
            <p:ph type="body" sz="quarter" idx="83" hasCustomPrompt="1"/>
          </p:nvPr>
        </p:nvSpPr>
        <p:spPr>
          <a:xfrm>
            <a:off x="9387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39" name="Platshållare för bild 6">
            <a:extLst>
              <a:ext uri="{FF2B5EF4-FFF2-40B4-BE49-F238E27FC236}">
                <a16:creationId xmlns:a16="http://schemas.microsoft.com/office/drawing/2014/main" id="{6F29F2ED-6CAD-496C-A2EF-87A2D093E188}"/>
              </a:ext>
            </a:extLst>
          </p:cNvPr>
          <p:cNvSpPr>
            <a:spLocks noGrp="1"/>
          </p:cNvSpPr>
          <p:nvPr>
            <p:ph type="pic" sz="quarter" idx="84"/>
          </p:nvPr>
        </p:nvSpPr>
        <p:spPr>
          <a:xfrm>
            <a:off x="13194000" y="3361500"/>
            <a:ext cx="3095943" cy="3095943"/>
          </a:xfrm>
          <a:prstGeom prst="roundRect">
            <a:avLst>
              <a:gd name="adj" fmla="val 50000"/>
            </a:avLst>
          </a:prstGeom>
          <a:effectLst>
            <a:softEdge rad="0"/>
          </a:effectLst>
        </p:spPr>
        <p:txBody>
          <a:bodyPr/>
          <a:lstStyle>
            <a:lvl1pPr marL="0" indent="0">
              <a:buNone/>
              <a:defRPr>
                <a:noFill/>
              </a:defRPr>
            </a:lvl1pPr>
          </a:lstStyle>
          <a:p>
            <a:r>
              <a:rPr lang="sv-SE"/>
              <a:t>Klicka på ikonen för att lägga till en bild</a:t>
            </a:r>
            <a:endParaRPr lang="en-US" dirty="0"/>
          </a:p>
        </p:txBody>
      </p:sp>
      <p:sp>
        <p:nvSpPr>
          <p:cNvPr id="40" name="Platshållare för text 9">
            <a:extLst>
              <a:ext uri="{FF2B5EF4-FFF2-40B4-BE49-F238E27FC236}">
                <a16:creationId xmlns:a16="http://schemas.microsoft.com/office/drawing/2014/main" id="{56475F82-86AF-4FE9-BF9A-A68ABAC6A1EB}"/>
              </a:ext>
            </a:extLst>
          </p:cNvPr>
          <p:cNvSpPr>
            <a:spLocks noGrp="1"/>
          </p:cNvSpPr>
          <p:nvPr>
            <p:ph type="body" sz="quarter" idx="85" hasCustomPrompt="1"/>
          </p:nvPr>
        </p:nvSpPr>
        <p:spPr>
          <a:xfrm>
            <a:off x="13194000" y="6844501"/>
            <a:ext cx="3095943" cy="369332"/>
          </a:xfrm>
        </p:spPr>
        <p:txBody>
          <a:bodyPr wrap="square" lIns="0" anchor="t" anchorCtr="0">
            <a:spAutoFit/>
          </a:bodyPr>
          <a:lstStyle>
            <a:lvl1pPr marL="0" indent="0" algn="ctr">
              <a:lnSpc>
                <a:spcPct val="100000"/>
              </a:lnSpc>
              <a:buNone/>
              <a:defRPr sz="2400" b="0">
                <a:solidFill>
                  <a:schemeClr val="tx1"/>
                </a:solidFill>
                <a:latin typeface="+mn-lt"/>
              </a:defRPr>
            </a:lvl1pPr>
          </a:lstStyle>
          <a:p>
            <a:pPr lvl="0"/>
            <a:r>
              <a:rPr lang="sv-SE"/>
              <a:t>Namn</a:t>
            </a:r>
          </a:p>
        </p:txBody>
      </p:sp>
      <p:sp>
        <p:nvSpPr>
          <p:cNvPr id="41" name="Platshållare för text 9">
            <a:extLst>
              <a:ext uri="{FF2B5EF4-FFF2-40B4-BE49-F238E27FC236}">
                <a16:creationId xmlns:a16="http://schemas.microsoft.com/office/drawing/2014/main" id="{2632D0E4-30E2-41EA-B5DF-64AB7F45F1CA}"/>
              </a:ext>
            </a:extLst>
          </p:cNvPr>
          <p:cNvSpPr>
            <a:spLocks noGrp="1"/>
          </p:cNvSpPr>
          <p:nvPr>
            <p:ph type="body" sz="quarter" idx="86" hasCustomPrompt="1"/>
          </p:nvPr>
        </p:nvSpPr>
        <p:spPr>
          <a:xfrm>
            <a:off x="13194000" y="7411500"/>
            <a:ext cx="3095943" cy="323166"/>
          </a:xfrm>
        </p:spPr>
        <p:txBody>
          <a:bodyPr wrap="square" lIns="0" anchor="t" anchorCtr="0">
            <a:spAutoFit/>
          </a:bodyPr>
          <a:lstStyle>
            <a:lvl1pPr marL="0" indent="0" algn="ctr">
              <a:lnSpc>
                <a:spcPct val="100000"/>
              </a:lnSpc>
              <a:buSzPct val="70000"/>
              <a:buFontTx/>
              <a:buNone/>
              <a:defRPr sz="2100" spc="0">
                <a:solidFill>
                  <a:schemeClr val="bg1">
                    <a:lumMod val="25000"/>
                  </a:schemeClr>
                </a:solidFill>
                <a:latin typeface="+mn-lt"/>
              </a:defRPr>
            </a:lvl1pPr>
          </a:lstStyle>
          <a:p>
            <a:pPr lvl="0"/>
            <a:r>
              <a:rPr lang="sv-SE"/>
              <a:t>Titel</a:t>
            </a:r>
          </a:p>
        </p:txBody>
      </p:sp>
      <p:sp>
        <p:nvSpPr>
          <p:cNvPr id="16" name="Rubrik 9">
            <a:extLst>
              <a:ext uri="{FF2B5EF4-FFF2-40B4-BE49-F238E27FC236}">
                <a16:creationId xmlns:a16="http://schemas.microsoft.com/office/drawing/2014/main" id="{4005F39E-7787-4CC0-8CFA-F8DBCE160D18}"/>
              </a:ext>
            </a:extLst>
          </p:cNvPr>
          <p:cNvSpPr>
            <a:spLocks noGrp="1"/>
          </p:cNvSpPr>
          <p:nvPr>
            <p:ph type="title" hasCustomPrompt="1"/>
          </p:nvPr>
        </p:nvSpPr>
        <p:spPr>
          <a:xfrm>
            <a:off x="1288065" y="1984500"/>
            <a:ext cx="13120935" cy="830997"/>
          </a:xfrm>
          <a:prstGeom prst="rect">
            <a:avLst/>
          </a:prstGeom>
        </p:spPr>
        <p:txBody>
          <a:bodyPr wrap="square" lIns="0" anchor="b" anchorCtr="0">
            <a:spAutoFit/>
          </a:bodyPr>
          <a:lstStyle>
            <a:lvl1pPr>
              <a:defRPr sz="6000">
                <a:solidFill>
                  <a:schemeClr val="tx2"/>
                </a:solidFill>
              </a:defRPr>
            </a:lvl1pPr>
          </a:lstStyle>
          <a:p>
            <a:r>
              <a:rPr lang="sv-SE" dirty="0"/>
              <a:t>Rubrik</a:t>
            </a:r>
            <a:endParaRPr lang="en-US" dirty="0"/>
          </a:p>
        </p:txBody>
      </p:sp>
    </p:spTree>
    <p:extLst>
      <p:ext uri="{BB962C8B-B14F-4D97-AF65-F5344CB8AC3E}">
        <p14:creationId xmlns:p14="http://schemas.microsoft.com/office/powerpoint/2010/main" val="105735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ista sida">
    <p:bg>
      <p:bgPr>
        <a:solidFill>
          <a:schemeClr val="tx2"/>
        </a:solidFill>
        <a:effectLst/>
      </p:bgPr>
    </p:bg>
    <p:spTree>
      <p:nvGrpSpPr>
        <p:cNvPr id="1" name=""/>
        <p:cNvGrpSpPr/>
        <p:nvPr/>
      </p:nvGrpSpPr>
      <p:grpSpPr>
        <a:xfrm>
          <a:off x="0" y="0"/>
          <a:ext cx="0" cy="0"/>
          <a:chOff x="0" y="0"/>
          <a:chExt cx="0" cy="0"/>
        </a:xfrm>
      </p:grpSpPr>
      <p:sp>
        <p:nvSpPr>
          <p:cNvPr id="3" name="Frihandsfigur 2">
            <a:extLst>
              <a:ext uri="{FF2B5EF4-FFF2-40B4-BE49-F238E27FC236}">
                <a16:creationId xmlns:a16="http://schemas.microsoft.com/office/drawing/2014/main" id="{7767C162-E9F8-E5F6-F042-09EB07DB0774}"/>
              </a:ext>
            </a:extLst>
          </p:cNvPr>
          <p:cNvSpPr/>
          <p:nvPr/>
        </p:nvSpPr>
        <p:spPr>
          <a:xfrm>
            <a:off x="0" y="1384815"/>
            <a:ext cx="12482679" cy="8902185"/>
          </a:xfrm>
          <a:custGeom>
            <a:avLst/>
            <a:gdLst>
              <a:gd name="connsiteX0" fmla="*/ 2156272 w 2362857"/>
              <a:gd name="connsiteY0" fmla="*/ 1450527 h 1685102"/>
              <a:gd name="connsiteX1" fmla="*/ 2362857 w 2362857"/>
              <a:gd name="connsiteY1" fmla="*/ 1685102 h 1685102"/>
              <a:gd name="connsiteX2" fmla="*/ 1919865 w 2362857"/>
              <a:gd name="connsiteY2" fmla="*/ 1685102 h 1685102"/>
              <a:gd name="connsiteX3" fmla="*/ 1758186 w 2362857"/>
              <a:gd name="connsiteY3" fmla="*/ 1071096 h 1685102"/>
              <a:gd name="connsiteX4" fmla="*/ 1985845 w 2362857"/>
              <a:gd name="connsiteY4" fmla="*/ 1298754 h 1685102"/>
              <a:gd name="connsiteX5" fmla="*/ 1599497 w 2362857"/>
              <a:gd name="connsiteY5" fmla="*/ 1685102 h 1685102"/>
              <a:gd name="connsiteX6" fmla="*/ 1149043 w 2362857"/>
              <a:gd name="connsiteY6" fmla="*/ 1685102 h 1685102"/>
              <a:gd name="connsiteX7" fmla="*/ 0 w 2362857"/>
              <a:gd name="connsiteY7" fmla="*/ 0 h 1685102"/>
              <a:gd name="connsiteX8" fmla="*/ 150495 w 2362857"/>
              <a:gd name="connsiteY8" fmla="*/ 7185 h 1685102"/>
              <a:gd name="connsiteX9" fmla="*/ 1179520 w 2362857"/>
              <a:gd name="connsiteY9" fmla="*/ 492556 h 1685102"/>
              <a:gd name="connsiteX10" fmla="*/ 1605904 w 2362857"/>
              <a:gd name="connsiteY10" fmla="*/ 919323 h 1685102"/>
              <a:gd name="connsiteX11" fmla="*/ 840535 w 2362857"/>
              <a:gd name="connsiteY11" fmla="*/ 1685102 h 1685102"/>
              <a:gd name="connsiteX12" fmla="*/ 384972 w 2362857"/>
              <a:gd name="connsiteY12" fmla="*/ 1685102 h 1685102"/>
              <a:gd name="connsiteX13" fmla="*/ 392229 w 2362857"/>
              <a:gd name="connsiteY13" fmla="*/ 1678187 h 1685102"/>
              <a:gd name="connsiteX14" fmla="*/ 193123 w 2362857"/>
              <a:gd name="connsiteY14" fmla="*/ 1479080 h 1685102"/>
              <a:gd name="connsiteX15" fmla="*/ 193046 w 2362857"/>
              <a:gd name="connsiteY15" fmla="*/ 1478953 h 1685102"/>
              <a:gd name="connsiteX16" fmla="*/ 51106 w 2362857"/>
              <a:gd name="connsiteY16" fmla="*/ 1403508 h 1685102"/>
              <a:gd name="connsiteX17" fmla="*/ 0 w 2362857"/>
              <a:gd name="connsiteY17" fmla="*/ 1398633 h 1685102"/>
              <a:gd name="connsiteX18" fmla="*/ 0 w 2362857"/>
              <a:gd name="connsiteY18" fmla="*/ 1083481 h 1685102"/>
              <a:gd name="connsiteX19" fmla="*/ 5844 w 2362857"/>
              <a:gd name="connsiteY19" fmla="*/ 1082992 h 1685102"/>
              <a:gd name="connsiteX20" fmla="*/ 420782 w 2362857"/>
              <a:gd name="connsiteY20" fmla="*/ 1260812 h 1685102"/>
              <a:gd name="connsiteX21" fmla="*/ 619889 w 2362857"/>
              <a:gd name="connsiteY21" fmla="*/ 1459918 h 1685102"/>
              <a:gd name="connsiteX22" fmla="*/ 781052 w 2362857"/>
              <a:gd name="connsiteY22" fmla="*/ 1298754 h 1685102"/>
              <a:gd name="connsiteX23" fmla="*/ 581946 w 2362857"/>
              <a:gd name="connsiteY23" fmla="*/ 1099648 h 1685102"/>
              <a:gd name="connsiteX24" fmla="*/ 573405 w 2362857"/>
              <a:gd name="connsiteY24" fmla="*/ 1091145 h 1685102"/>
              <a:gd name="connsiteX25" fmla="*/ 152595 w 2362857"/>
              <a:gd name="connsiteY25" fmla="*/ 871230 h 1685102"/>
              <a:gd name="connsiteX26" fmla="*/ 0 w 2362857"/>
              <a:gd name="connsiteY26" fmla="*/ 857743 h 1685102"/>
              <a:gd name="connsiteX27" fmla="*/ 0 w 2362857"/>
              <a:gd name="connsiteY27" fmla="*/ 538208 h 1685102"/>
              <a:gd name="connsiteX28" fmla="*/ 103258 w 2362857"/>
              <a:gd name="connsiteY28" fmla="*/ 543136 h 1685102"/>
              <a:gd name="connsiteX29" fmla="*/ 800214 w 2362857"/>
              <a:gd name="connsiteY29" fmla="*/ 871862 h 1685102"/>
              <a:gd name="connsiteX30" fmla="*/ 999321 w 2362857"/>
              <a:gd name="connsiteY30" fmla="*/ 1071096 h 1685102"/>
              <a:gd name="connsiteX31" fmla="*/ 1160484 w 2362857"/>
              <a:gd name="connsiteY31" fmla="*/ 909932 h 1685102"/>
              <a:gd name="connsiteX32" fmla="*/ 961377 w 2362857"/>
              <a:gd name="connsiteY32" fmla="*/ 710697 h 1685102"/>
              <a:gd name="connsiteX33" fmla="*/ 137190 w 2362857"/>
              <a:gd name="connsiteY33" fmla="*/ 315229 h 1685102"/>
              <a:gd name="connsiteX34" fmla="*/ 0 w 2362857"/>
              <a:gd name="connsiteY34" fmla="*/ 311090 h 168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2857" h="1685102">
                <a:moveTo>
                  <a:pt x="2156272" y="1450527"/>
                </a:moveTo>
                <a:lnTo>
                  <a:pt x="2362857" y="1685102"/>
                </a:lnTo>
                <a:lnTo>
                  <a:pt x="1919865" y="1685102"/>
                </a:lnTo>
                <a:close/>
                <a:moveTo>
                  <a:pt x="1758186" y="1071096"/>
                </a:moveTo>
                <a:lnTo>
                  <a:pt x="1985845" y="1298754"/>
                </a:lnTo>
                <a:lnTo>
                  <a:pt x="1599497" y="1685102"/>
                </a:lnTo>
                <a:lnTo>
                  <a:pt x="1149043" y="1685102"/>
                </a:lnTo>
                <a:close/>
                <a:moveTo>
                  <a:pt x="0" y="0"/>
                </a:moveTo>
                <a:lnTo>
                  <a:pt x="150495" y="7185"/>
                </a:lnTo>
                <a:cubicBezTo>
                  <a:pt x="526081" y="43139"/>
                  <a:pt x="891893" y="204929"/>
                  <a:pt x="1179520" y="492556"/>
                </a:cubicBezTo>
                <a:lnTo>
                  <a:pt x="1605904" y="919323"/>
                </a:lnTo>
                <a:lnTo>
                  <a:pt x="840535" y="1685102"/>
                </a:lnTo>
                <a:lnTo>
                  <a:pt x="384972" y="1685102"/>
                </a:lnTo>
                <a:lnTo>
                  <a:pt x="392229" y="1678187"/>
                </a:lnTo>
                <a:lnTo>
                  <a:pt x="193123" y="1479080"/>
                </a:lnTo>
                <a:cubicBezTo>
                  <a:pt x="193098" y="1479080"/>
                  <a:pt x="193073" y="1479080"/>
                  <a:pt x="193046" y="1478953"/>
                </a:cubicBezTo>
                <a:cubicBezTo>
                  <a:pt x="152768" y="1438694"/>
                  <a:pt x="103109" y="1413550"/>
                  <a:pt x="51106" y="1403508"/>
                </a:cubicBezTo>
                <a:lnTo>
                  <a:pt x="0" y="1398633"/>
                </a:lnTo>
                <a:lnTo>
                  <a:pt x="0" y="1083481"/>
                </a:lnTo>
                <a:lnTo>
                  <a:pt x="5844" y="1082992"/>
                </a:lnTo>
                <a:cubicBezTo>
                  <a:pt x="156785" y="1084832"/>
                  <a:pt x="307022" y="1144253"/>
                  <a:pt x="420782" y="1260812"/>
                </a:cubicBezTo>
                <a:lnTo>
                  <a:pt x="619889" y="1459918"/>
                </a:lnTo>
                <a:lnTo>
                  <a:pt x="781052" y="1298754"/>
                </a:lnTo>
                <a:lnTo>
                  <a:pt x="581946" y="1099648"/>
                </a:lnTo>
                <a:cubicBezTo>
                  <a:pt x="579115" y="1096730"/>
                  <a:pt x="576273" y="1093937"/>
                  <a:pt x="573405" y="1091145"/>
                </a:cubicBezTo>
                <a:cubicBezTo>
                  <a:pt x="453589" y="973081"/>
                  <a:pt x="306391" y="899827"/>
                  <a:pt x="152595" y="871230"/>
                </a:cubicBezTo>
                <a:lnTo>
                  <a:pt x="0" y="857743"/>
                </a:lnTo>
                <a:lnTo>
                  <a:pt x="0" y="538208"/>
                </a:lnTo>
                <a:lnTo>
                  <a:pt x="103258" y="543136"/>
                </a:lnTo>
                <a:cubicBezTo>
                  <a:pt x="357640" y="567481"/>
                  <a:pt x="605404" y="677057"/>
                  <a:pt x="800214" y="871862"/>
                </a:cubicBezTo>
                <a:lnTo>
                  <a:pt x="999321" y="1071096"/>
                </a:lnTo>
                <a:lnTo>
                  <a:pt x="1160484" y="909932"/>
                </a:lnTo>
                <a:lnTo>
                  <a:pt x="961377" y="710697"/>
                </a:lnTo>
                <a:cubicBezTo>
                  <a:pt x="737367" y="482142"/>
                  <a:pt x="444195" y="345862"/>
                  <a:pt x="137190" y="315229"/>
                </a:cubicBezTo>
                <a:lnTo>
                  <a:pt x="0" y="311090"/>
                </a:lnTo>
                <a:close/>
              </a:path>
            </a:pathLst>
          </a:custGeom>
          <a:solidFill>
            <a:schemeClr val="accent1">
              <a:lumMod val="50000"/>
              <a:alpha val="96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sz="2700"/>
          </a:p>
        </p:txBody>
      </p:sp>
      <p:sp>
        <p:nvSpPr>
          <p:cNvPr id="29" name="Rubrik 28">
            <a:extLst>
              <a:ext uri="{FF2B5EF4-FFF2-40B4-BE49-F238E27FC236}">
                <a16:creationId xmlns:a16="http://schemas.microsoft.com/office/drawing/2014/main" id="{46C2B64B-A227-44D7-B726-04C45DBD1020}"/>
              </a:ext>
            </a:extLst>
          </p:cNvPr>
          <p:cNvSpPr>
            <a:spLocks noGrp="1"/>
          </p:cNvSpPr>
          <p:nvPr>
            <p:ph type="title" hasCustomPrompt="1"/>
          </p:nvPr>
        </p:nvSpPr>
        <p:spPr>
          <a:xfrm>
            <a:off x="2826000" y="4495500"/>
            <a:ext cx="12636000" cy="830997"/>
          </a:xfrm>
        </p:spPr>
        <p:txBody>
          <a:bodyPr wrap="square" anchor="b" anchorCtr="0">
            <a:spAutoFit/>
          </a:bodyPr>
          <a:lstStyle>
            <a:lvl1pPr algn="l">
              <a:defRPr>
                <a:solidFill>
                  <a:srgbClr val="FFE098"/>
                </a:solidFill>
                <a:latin typeface="+mj-lt"/>
              </a:defRPr>
            </a:lvl1pPr>
          </a:lstStyle>
          <a:p>
            <a:r>
              <a:rPr lang="sv-SE" dirty="0"/>
              <a:t>Ex: Tack för din medverkan!</a:t>
            </a:r>
            <a:endParaRPr lang="en-US" dirty="0"/>
          </a:p>
        </p:txBody>
      </p:sp>
      <p:pic>
        <p:nvPicPr>
          <p:cNvPr id="7" name="Bild 6">
            <a:extLst>
              <a:ext uri="{FF2B5EF4-FFF2-40B4-BE49-F238E27FC236}">
                <a16:creationId xmlns:a16="http://schemas.microsoft.com/office/drawing/2014/main" id="{53FE9666-BE73-4983-9594-913158F324D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01" y="391500"/>
            <a:ext cx="2917700" cy="378000"/>
          </a:xfrm>
          <a:prstGeom prst="rect">
            <a:avLst/>
          </a:prstGeom>
        </p:spPr>
      </p:pic>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1"/>
            <a:ext cx="12636000" cy="373949"/>
          </a:xfrm>
        </p:spPr>
        <p:txBody>
          <a:bodyPr wrap="square">
            <a:spAutoFit/>
          </a:bodyPr>
          <a:lstStyle>
            <a:lvl1pPr marL="0" indent="0" algn="l">
              <a:lnSpc>
                <a:spcPct val="90000"/>
              </a:lnSpc>
              <a:spcAft>
                <a:spcPts val="0"/>
              </a:spcAft>
              <a:buNone/>
              <a:defRPr sz="2700" b="0">
                <a:solidFill>
                  <a:schemeClr val="bg1"/>
                </a:solidFill>
              </a:defRPr>
            </a:lvl1pPr>
          </a:lstStyle>
          <a:p>
            <a:pPr lvl="0"/>
            <a:r>
              <a:rPr lang="sv-SE" dirty="0"/>
              <a:t>Ex: Kontakta oss på </a:t>
            </a:r>
            <a:r>
              <a:rPr lang="sv-SE" dirty="0" err="1"/>
              <a:t>namn@ehalsomyndigheten.se</a:t>
            </a:r>
            <a:endParaRPr lang="en-US" dirty="0"/>
          </a:p>
        </p:txBody>
      </p:sp>
    </p:spTree>
    <p:extLst>
      <p:ext uri="{BB962C8B-B14F-4D97-AF65-F5344CB8AC3E}">
        <p14:creationId xmlns:p14="http://schemas.microsoft.com/office/powerpoint/2010/main" val="186502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Innehåll">
    <p:spTree>
      <p:nvGrpSpPr>
        <p:cNvPr id="1" name=""/>
        <p:cNvGrpSpPr/>
        <p:nvPr/>
      </p:nvGrpSpPr>
      <p:grpSpPr>
        <a:xfrm>
          <a:off x="0" y="0"/>
          <a:ext cx="0" cy="0"/>
          <a:chOff x="0" y="0"/>
          <a:chExt cx="0" cy="0"/>
        </a:xfrm>
      </p:grpSpPr>
      <p:sp>
        <p:nvSpPr>
          <p:cNvPr id="2" name="Rubrik 1"/>
          <p:cNvSpPr>
            <a:spLocks noGrp="1"/>
          </p:cNvSpPr>
          <p:nvPr>
            <p:ph type="title"/>
          </p:nvPr>
        </p:nvSpPr>
        <p:spPr>
          <a:xfrm>
            <a:off x="1292230" y="1484838"/>
            <a:ext cx="14135099" cy="830997"/>
          </a:xfrm>
        </p:spPr>
        <p:txBody>
          <a:bodyPr/>
          <a:lstStyle/>
          <a:p>
            <a:r>
              <a:rPr lang="sv-SE"/>
              <a:t>Klicka här för att ändra mall för rubrikformat</a:t>
            </a:r>
            <a:endParaRPr lang="sv-SE" dirty="0"/>
          </a:p>
        </p:txBody>
      </p:sp>
      <p:sp>
        <p:nvSpPr>
          <p:cNvPr id="13" name="Platshållare för innehåll 12"/>
          <p:cNvSpPr>
            <a:spLocks noGrp="1"/>
          </p:cNvSpPr>
          <p:nvPr>
            <p:ph sz="quarter" idx="16"/>
          </p:nvPr>
        </p:nvSpPr>
        <p:spPr>
          <a:xfrm>
            <a:off x="1292228" y="2932212"/>
            <a:ext cx="13058774" cy="6588732"/>
          </a:xfrm>
        </p:spPr>
        <p:txBody>
          <a:bodyPr>
            <a:noAutofit/>
          </a:bodyPr>
          <a:lstStyle>
            <a:lvl1pPr>
              <a:defRPr sz="4400"/>
            </a:lvl1pPr>
            <a:lvl2pPr>
              <a:defRPr sz="4400"/>
            </a:lvl2pPr>
            <a:lvl3pPr>
              <a:defRPr sz="4400"/>
            </a:lvl3pPr>
            <a:lvl4pPr>
              <a:defRPr sz="4400"/>
            </a:lvl4pPr>
            <a:lvl5pPr>
              <a:defRPr sz="4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010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a:xfrm>
            <a:off x="1773000" y="1603998"/>
            <a:ext cx="12069000" cy="1661994"/>
          </a:xfrm>
        </p:spPr>
        <p:txBody>
          <a:bodyPr/>
          <a:lstStyle/>
          <a:p>
            <a:r>
              <a:rPr lang="sv-SE"/>
              <a:t>Klicka här för att ändra mall för rubrikformat</a:t>
            </a:r>
          </a:p>
        </p:txBody>
      </p:sp>
      <p:sp>
        <p:nvSpPr>
          <p:cNvPr id="3" name="Platshållare för innehåll 2"/>
          <p:cNvSpPr>
            <a:spLocks noGrp="1"/>
          </p:cNvSpPr>
          <p:nvPr>
            <p:ph idx="1"/>
          </p:nvPr>
        </p:nvSpPr>
        <p:spPr/>
        <p:txBody>
          <a:bodyPr rIns="2880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0772AB80-E3F7-43B6-99B8-2CCF2C5AB7C1}" type="datetime1">
              <a:rPr lang="sv-SE" smtClean="0"/>
              <a:t>2025-08-27</a:t>
            </a:fld>
            <a:endParaRPr lang="sv-SE" dirty="0"/>
          </a:p>
        </p:txBody>
      </p:sp>
      <p:sp>
        <p:nvSpPr>
          <p:cNvPr id="5" name="Platshållare för sidfot 4"/>
          <p:cNvSpPr>
            <a:spLocks noGrp="1"/>
          </p:cNvSpPr>
          <p:nvPr>
            <p:ph type="ftr" sz="quarter" idx="11"/>
          </p:nvPr>
        </p:nvSpPr>
        <p:spPr/>
        <p:txBody>
          <a:bodyPr/>
          <a:lstStyle/>
          <a:p>
            <a:r>
              <a:rPr lang="sv-SE"/>
              <a:t>Departementsnamn</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Tree>
    <p:extLst>
      <p:ext uri="{BB962C8B-B14F-4D97-AF65-F5344CB8AC3E}">
        <p14:creationId xmlns:p14="http://schemas.microsoft.com/office/powerpoint/2010/main" val="1728545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Nytt kapitel ">
    <p:bg>
      <p:bgPr>
        <a:solidFill>
          <a:schemeClr val="accent4"/>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C11D64CA-EB40-4093-AC0B-AB1BD0E3C3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7148"/>
            <a:ext cx="12482679" cy="10279853"/>
          </a:xfrm>
          <a:prstGeom prst="rect">
            <a:avLst/>
          </a:prstGeom>
        </p:spPr>
      </p:pic>
      <p:sp>
        <p:nvSpPr>
          <p:cNvPr id="29" name="Rubrik 28">
            <a:extLst>
              <a:ext uri="{FF2B5EF4-FFF2-40B4-BE49-F238E27FC236}">
                <a16:creationId xmlns:a16="http://schemas.microsoft.com/office/drawing/2014/main" id="{46C2B64B-A227-44D7-B726-04C45DBD1020}"/>
              </a:ext>
            </a:extLst>
          </p:cNvPr>
          <p:cNvSpPr>
            <a:spLocks noGrp="1"/>
          </p:cNvSpPr>
          <p:nvPr>
            <p:ph type="title"/>
          </p:nvPr>
        </p:nvSpPr>
        <p:spPr>
          <a:xfrm>
            <a:off x="2826000" y="4443063"/>
            <a:ext cx="12636000" cy="830997"/>
          </a:xfrm>
        </p:spPr>
        <p:txBody>
          <a:bodyPr wrap="square" anchor="b" anchorCtr="0">
            <a:spAutoFit/>
          </a:bodyPr>
          <a:lstStyle>
            <a:lvl1pPr algn="l">
              <a:defRPr>
                <a:solidFill>
                  <a:schemeClr val="tx2"/>
                </a:solidFill>
              </a:defRPr>
            </a:lvl1pPr>
          </a:lstStyle>
          <a:p>
            <a:r>
              <a:rPr lang="sv-SE"/>
              <a:t>Klicka här för att ändra</a:t>
            </a:r>
            <a:endParaRPr lang="en-US"/>
          </a:p>
        </p:txBody>
      </p:sp>
      <p:sp>
        <p:nvSpPr>
          <p:cNvPr id="12" name="Platshållare för text 2">
            <a:extLst>
              <a:ext uri="{FF2B5EF4-FFF2-40B4-BE49-F238E27FC236}">
                <a16:creationId xmlns:a16="http://schemas.microsoft.com/office/drawing/2014/main" id="{B2FD5311-81A2-4D1B-AF70-BCDCECC49285}"/>
              </a:ext>
            </a:extLst>
          </p:cNvPr>
          <p:cNvSpPr>
            <a:spLocks noGrp="1"/>
          </p:cNvSpPr>
          <p:nvPr>
            <p:ph type="body" sz="quarter" idx="18" hasCustomPrompt="1"/>
          </p:nvPr>
        </p:nvSpPr>
        <p:spPr>
          <a:xfrm>
            <a:off x="2826000" y="5872500"/>
            <a:ext cx="12636000" cy="361959"/>
          </a:xfrm>
        </p:spPr>
        <p:txBody>
          <a:bodyPr wrap="square">
            <a:spAutoFit/>
          </a:bodyPr>
          <a:lstStyle>
            <a:lvl1pPr marL="0" indent="0" algn="l">
              <a:lnSpc>
                <a:spcPct val="120000"/>
              </a:lnSpc>
              <a:spcAft>
                <a:spcPts val="1800"/>
              </a:spcAft>
              <a:buNone/>
              <a:defRPr sz="2100" b="0">
                <a:solidFill>
                  <a:schemeClr val="tx1"/>
                </a:solidFill>
              </a:defRPr>
            </a:lvl1pPr>
          </a:lstStyle>
          <a:p>
            <a:pPr lvl="0"/>
            <a:r>
              <a:rPr lang="sv-SE"/>
              <a:t>Alternativ text</a:t>
            </a:r>
            <a:endParaRPr lang="en-US"/>
          </a:p>
        </p:txBody>
      </p:sp>
      <p:pic>
        <p:nvPicPr>
          <p:cNvPr id="15" name="Bild 14">
            <a:extLst>
              <a:ext uri="{FF2B5EF4-FFF2-40B4-BE49-F238E27FC236}">
                <a16:creationId xmlns:a16="http://schemas.microsoft.com/office/drawing/2014/main" id="{DCC12908-E490-4DAE-8421-7D4C6E2BEFA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7000" y="391500"/>
            <a:ext cx="467664" cy="378000"/>
          </a:xfrm>
          <a:prstGeom prst="rect">
            <a:avLst/>
          </a:prstGeom>
        </p:spPr>
      </p:pic>
    </p:spTree>
    <p:extLst>
      <p:ext uri="{BB962C8B-B14F-4D97-AF65-F5344CB8AC3E}">
        <p14:creationId xmlns:p14="http://schemas.microsoft.com/office/powerpoint/2010/main" val="24291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5A80D23-4F2F-496E-8B1E-2C031E8059F0}"/>
              </a:ext>
            </a:extLst>
          </p:cNvPr>
          <p:cNvSpPr>
            <a:spLocks noGrp="1"/>
          </p:cNvSpPr>
          <p:nvPr>
            <p:ph type="dt" sz="half" idx="10"/>
          </p:nvPr>
        </p:nvSpPr>
        <p:spPr/>
        <p:txBody>
          <a:bodyPr/>
          <a:lstStyle/>
          <a:p>
            <a:fld id="{C069A966-197B-4FE2-9DAB-AA9713AF6E6B}" type="datetimeFigureOut">
              <a:rPr lang="sv-SE" smtClean="0"/>
              <a:t>2025-08-27</a:t>
            </a:fld>
            <a:endParaRPr lang="sv-SE"/>
          </a:p>
        </p:txBody>
      </p:sp>
      <p:sp>
        <p:nvSpPr>
          <p:cNvPr id="3" name="Platshållare för sidfot 2">
            <a:extLst>
              <a:ext uri="{FF2B5EF4-FFF2-40B4-BE49-F238E27FC236}">
                <a16:creationId xmlns:a16="http://schemas.microsoft.com/office/drawing/2014/main" id="{2F1021D1-1DFA-4B7B-A5B6-AC5C854C7F1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60D8B81-3D70-4436-9AC5-30776315CA49}"/>
              </a:ext>
            </a:extLst>
          </p:cNvPr>
          <p:cNvSpPr>
            <a:spLocks noGrp="1"/>
          </p:cNvSpPr>
          <p:nvPr>
            <p:ph type="sldNum" sz="quarter" idx="12"/>
          </p:nvPr>
        </p:nvSpPr>
        <p:spPr/>
        <p:txBody>
          <a:bodyPr/>
          <a:lstStyle/>
          <a:p>
            <a:fld id="{38752625-EB6E-41C3-A3AD-116A95D8AE72}" type="slidenum">
              <a:rPr lang="sv-SE" smtClean="0"/>
              <a:t>‹#›</a:t>
            </a:fld>
            <a:endParaRPr lang="sv-SE"/>
          </a:p>
        </p:txBody>
      </p:sp>
    </p:spTree>
    <p:extLst>
      <p:ext uri="{BB962C8B-B14F-4D97-AF65-F5344CB8AC3E}">
        <p14:creationId xmlns:p14="http://schemas.microsoft.com/office/powerpoint/2010/main" val="1983614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F7C2B3-CC28-433F-BDCA-D581E26392E7}"/>
              </a:ext>
            </a:extLst>
          </p:cNvPr>
          <p:cNvSpPr>
            <a:spLocks noGrp="1"/>
          </p:cNvSpPr>
          <p:nvPr>
            <p:ph type="ctrTitle"/>
          </p:nvPr>
        </p:nvSpPr>
        <p:spPr>
          <a:xfrm>
            <a:off x="2286000" y="1683544"/>
            <a:ext cx="13716000" cy="3581400"/>
          </a:xfrm>
        </p:spPr>
        <p:txBody>
          <a:bodyPr anchor="b"/>
          <a:lstStyle>
            <a:lvl1pPr algn="ctr">
              <a:defRPr sz="9000"/>
            </a:lvl1pPr>
          </a:lstStyle>
          <a:p>
            <a:r>
              <a:rPr lang="sv-SE"/>
              <a:t>Klicka här för att ändra mall för rubrikformat</a:t>
            </a:r>
          </a:p>
        </p:txBody>
      </p:sp>
      <p:sp>
        <p:nvSpPr>
          <p:cNvPr id="3" name="Underrubrik 2">
            <a:extLst>
              <a:ext uri="{FF2B5EF4-FFF2-40B4-BE49-F238E27FC236}">
                <a16:creationId xmlns:a16="http://schemas.microsoft.com/office/drawing/2014/main" id="{448872F0-D013-4706-9C70-DDE631DEDC0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9EA9AA4-73B3-4106-BDB8-40B408FDC2AA}"/>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3C1F9035-4308-4B21-B593-ED33F2E5391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9C21E20-A3B9-4E32-9D27-962C02448D89}"/>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371855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7DC598-411F-4F6C-ABF9-781E41EC21C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FE7286C-2385-4BD8-960A-288FD3C4150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67D2EE-F296-47CD-B32B-83AA8F1E4B65}"/>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FD0587C8-39F1-479F-A804-5F57D36EAF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17545D4-50AE-43BC-ACCB-E128A62E7578}"/>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27142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9CA410-D9F5-44A3-85A9-55F99B0B0101}"/>
              </a:ext>
            </a:extLst>
          </p:cNvPr>
          <p:cNvSpPr>
            <a:spLocks noGrp="1"/>
          </p:cNvSpPr>
          <p:nvPr>
            <p:ph type="title"/>
          </p:nvPr>
        </p:nvSpPr>
        <p:spPr>
          <a:xfrm>
            <a:off x="1247775" y="2564607"/>
            <a:ext cx="15773400" cy="4279106"/>
          </a:xfrm>
        </p:spPr>
        <p:txBody>
          <a:bodyPr anchor="b"/>
          <a:lstStyle>
            <a:lvl1pPr>
              <a:defRPr sz="9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FB9DEFE-BD99-45D7-AA3B-CC6074242DA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877D539-8194-42C5-83A3-863B63C7BB18}"/>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C20EA21A-EC61-4D6F-8C5C-B0F00C19882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8662E9-BBE7-4C03-8F75-F4FF884B9549}"/>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426848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5F685E-61BF-4F47-B68D-37F96F24E4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95B7451-0117-4FB5-9137-0AE815FC0E51}"/>
              </a:ext>
            </a:extLst>
          </p:cNvPr>
          <p:cNvSpPr>
            <a:spLocks noGrp="1"/>
          </p:cNvSpPr>
          <p:nvPr>
            <p:ph sz="half" idx="1"/>
          </p:nvPr>
        </p:nvSpPr>
        <p:spPr>
          <a:xfrm>
            <a:off x="1257300" y="2738437"/>
            <a:ext cx="7772400" cy="65270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F861B46-2D02-4BD9-8210-E6ACACAC9416}"/>
              </a:ext>
            </a:extLst>
          </p:cNvPr>
          <p:cNvSpPr>
            <a:spLocks noGrp="1"/>
          </p:cNvSpPr>
          <p:nvPr>
            <p:ph sz="half" idx="2"/>
          </p:nvPr>
        </p:nvSpPr>
        <p:spPr>
          <a:xfrm>
            <a:off x="9258300" y="2738437"/>
            <a:ext cx="7772400" cy="65270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FFF6601-5CF6-41A9-A172-54D59B53A54A}"/>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6" name="Platshållare för sidfot 5">
            <a:extLst>
              <a:ext uri="{FF2B5EF4-FFF2-40B4-BE49-F238E27FC236}">
                <a16:creationId xmlns:a16="http://schemas.microsoft.com/office/drawing/2014/main" id="{AFBC367D-DAE5-4B6F-8B65-4ED84522BC6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3B72011-50D5-4470-9CEA-1128065FDFBA}"/>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29112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8E5B4-2ADC-4C04-BAF0-0B59744C5FDF}"/>
              </a:ext>
            </a:extLst>
          </p:cNvPr>
          <p:cNvSpPr>
            <a:spLocks noGrp="1"/>
          </p:cNvSpPr>
          <p:nvPr>
            <p:ph type="title"/>
          </p:nvPr>
        </p:nvSpPr>
        <p:spPr>
          <a:xfrm>
            <a:off x="1259682" y="547688"/>
            <a:ext cx="15773400" cy="1988345"/>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BD8B99C-E0E0-4693-864A-8C0C6338329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9982654-0212-4130-87D8-9515A192F1A4}"/>
              </a:ext>
            </a:extLst>
          </p:cNvPr>
          <p:cNvSpPr>
            <a:spLocks noGrp="1"/>
          </p:cNvSpPr>
          <p:nvPr>
            <p:ph sz="half" idx="2"/>
          </p:nvPr>
        </p:nvSpPr>
        <p:spPr>
          <a:xfrm>
            <a:off x="1259683" y="3757613"/>
            <a:ext cx="7736681" cy="55268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380D3F2-6F7A-4522-8D0E-7D4C6DA4108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2EA5455-DE43-4CDC-8CB0-38B61731C53E}"/>
              </a:ext>
            </a:extLst>
          </p:cNvPr>
          <p:cNvSpPr>
            <a:spLocks noGrp="1"/>
          </p:cNvSpPr>
          <p:nvPr>
            <p:ph sz="quarter" idx="4"/>
          </p:nvPr>
        </p:nvSpPr>
        <p:spPr>
          <a:xfrm>
            <a:off x="9258300" y="3757613"/>
            <a:ext cx="7774782" cy="55268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51F7B16-6C87-4C01-A7C1-398092C21D25}"/>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8" name="Platshållare för sidfot 7">
            <a:extLst>
              <a:ext uri="{FF2B5EF4-FFF2-40B4-BE49-F238E27FC236}">
                <a16:creationId xmlns:a16="http://schemas.microsoft.com/office/drawing/2014/main" id="{905D6127-AEA1-482A-B587-77544291F1B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A802616-C624-41B5-8DE3-B191E2299E9D}"/>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027289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6E57B-4CF8-4406-8B69-9F18B7769F0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9170684-A9BF-4296-BAB4-8B31EF4D6A47}"/>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4" name="Platshållare för sidfot 3">
            <a:extLst>
              <a:ext uri="{FF2B5EF4-FFF2-40B4-BE49-F238E27FC236}">
                <a16:creationId xmlns:a16="http://schemas.microsoft.com/office/drawing/2014/main" id="{2E7DEE57-3D3F-4D67-8E88-D055421BBD3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E9F8437-C5EF-46B4-A2D6-7E61777123C5}"/>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710105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8EB992F-E852-424B-8919-2CA73F64179E}"/>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3" name="Platshållare för sidfot 2">
            <a:extLst>
              <a:ext uri="{FF2B5EF4-FFF2-40B4-BE49-F238E27FC236}">
                <a16:creationId xmlns:a16="http://schemas.microsoft.com/office/drawing/2014/main" id="{A5EEB28B-2447-46EB-B181-8507EDE15A6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490AB65-B363-4B27-8F09-82AB747CAE28}"/>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2790635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800499-5ED5-4792-8B46-A4DB9CC26524}"/>
              </a:ext>
            </a:extLst>
          </p:cNvPr>
          <p:cNvSpPr>
            <a:spLocks noGrp="1"/>
          </p:cNvSpPr>
          <p:nvPr>
            <p:ph type="title"/>
          </p:nvPr>
        </p:nvSpPr>
        <p:spPr>
          <a:xfrm>
            <a:off x="1259683" y="685800"/>
            <a:ext cx="5898356" cy="2400300"/>
          </a:xfrm>
        </p:spPr>
        <p:txBody>
          <a:bodyPr anchor="b"/>
          <a:lstStyle>
            <a:lvl1pPr>
              <a:defRPr sz="48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1CDCC98-B3B1-4EA3-A010-44875644A5E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1DB313-AE95-4F81-8B41-BF6EB33B6CF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AAC8B9B-9EAD-422D-ACFD-703A62459818}"/>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6" name="Platshållare för sidfot 5">
            <a:extLst>
              <a:ext uri="{FF2B5EF4-FFF2-40B4-BE49-F238E27FC236}">
                <a16:creationId xmlns:a16="http://schemas.microsoft.com/office/drawing/2014/main" id="{3045D3F1-AF72-4355-A25E-69E28A5B985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A53610A-5791-4A7F-9428-3287ABE97346}"/>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79517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CF3E80-7548-4D00-8441-1776BC644984}"/>
              </a:ext>
            </a:extLst>
          </p:cNvPr>
          <p:cNvSpPr>
            <a:spLocks noGrp="1"/>
          </p:cNvSpPr>
          <p:nvPr>
            <p:ph type="title"/>
          </p:nvPr>
        </p:nvSpPr>
        <p:spPr>
          <a:xfrm>
            <a:off x="1259683" y="685800"/>
            <a:ext cx="5898356" cy="2400300"/>
          </a:xfrm>
        </p:spPr>
        <p:txBody>
          <a:bodyPr anchor="b"/>
          <a:lstStyle>
            <a:lvl1pPr>
              <a:defRPr sz="48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B0CEDFB-A73F-4AEE-A0CD-FE49DADA4B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sv-SE"/>
          </a:p>
        </p:txBody>
      </p:sp>
      <p:sp>
        <p:nvSpPr>
          <p:cNvPr id="4" name="Platshållare för text 3">
            <a:extLst>
              <a:ext uri="{FF2B5EF4-FFF2-40B4-BE49-F238E27FC236}">
                <a16:creationId xmlns:a16="http://schemas.microsoft.com/office/drawing/2014/main" id="{8F0E4AC8-FC1E-4546-92DA-DB0DE4E77A1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EE1E8E4-362D-4C76-930F-B90A1D86CE7C}"/>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6" name="Platshållare för sidfot 5">
            <a:extLst>
              <a:ext uri="{FF2B5EF4-FFF2-40B4-BE49-F238E27FC236}">
                <a16:creationId xmlns:a16="http://schemas.microsoft.com/office/drawing/2014/main" id="{D876C345-6A82-4EEC-AE09-E7C7EA44C6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1E9E5CE-F24A-42E1-B7E5-0858BAE4AD68}"/>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170517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FC66D1-F9B1-4BBC-B418-7A372313212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CB0F357-F5D2-404C-A81A-33E1517236A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C1DE92F-28EC-4E3D-B17E-AFD479D75073}"/>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D898DA9C-6E58-4B44-9F2B-9346E47E10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935164-0760-4B45-90A6-DDDBC6CE0C9B}"/>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3607784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12A5334-553F-492A-BE06-D01BE3DC8D0A}"/>
              </a:ext>
            </a:extLst>
          </p:cNvPr>
          <p:cNvSpPr>
            <a:spLocks noGrp="1"/>
          </p:cNvSpPr>
          <p:nvPr>
            <p:ph type="title" orient="vert"/>
          </p:nvPr>
        </p:nvSpPr>
        <p:spPr>
          <a:xfrm>
            <a:off x="13087350" y="547687"/>
            <a:ext cx="3943350" cy="8717757"/>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17DEC63-24CA-497B-94D4-3E0ADB92ADE4}"/>
              </a:ext>
            </a:extLst>
          </p:cNvPr>
          <p:cNvSpPr>
            <a:spLocks noGrp="1"/>
          </p:cNvSpPr>
          <p:nvPr>
            <p:ph type="body" orient="vert" idx="1"/>
          </p:nvPr>
        </p:nvSpPr>
        <p:spPr>
          <a:xfrm>
            <a:off x="1257300" y="547687"/>
            <a:ext cx="11601450" cy="871775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0630A9D-4C98-4B77-9CAE-12BB46B976AC}"/>
              </a:ext>
            </a:extLst>
          </p:cNvPr>
          <p:cNvSpPr>
            <a:spLocks noGrp="1"/>
          </p:cNvSpPr>
          <p:nvPr>
            <p:ph type="dt" sz="half" idx="10"/>
          </p:nvPr>
        </p:nvSpPr>
        <p:spPr/>
        <p:txBody>
          <a:body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56CB8F61-F688-4073-9AD1-490E4655AD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EA43B6C-D4D4-4652-8BBA-5EBD5535FBD9}"/>
              </a:ext>
            </a:extLst>
          </p:cNvPr>
          <p:cNvSpPr>
            <a:spLocks noGrp="1"/>
          </p:cNvSpPr>
          <p:nvPr>
            <p:ph type="sldNum" sz="quarter" idx="12"/>
          </p:nvPr>
        </p:nvSpPr>
        <p:spPr/>
        <p:txBody>
          <a:bodyPr/>
          <a:lstStyle/>
          <a:p>
            <a:fld id="{A5775D97-F779-41A9-A9C5-FFED1F9531D0}" type="slidenum">
              <a:rPr lang="sv-SE" smtClean="0"/>
              <a:t>‹#›</a:t>
            </a:fld>
            <a:endParaRPr lang="sv-SE"/>
          </a:p>
        </p:txBody>
      </p:sp>
    </p:spTree>
    <p:extLst>
      <p:ext uri="{BB962C8B-B14F-4D97-AF65-F5344CB8AC3E}">
        <p14:creationId xmlns:p14="http://schemas.microsoft.com/office/powerpoint/2010/main" val="4012360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8BD9DCB-C33F-2E4B-84B2-D28AED9A6617}" type="datetimeFigureOut">
              <a:rPr lang="en-LT" smtClean="0"/>
              <a:t>8/27/25</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352466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D9DCB-C33F-2E4B-84B2-D28AED9A6617}" type="datetimeFigureOut">
              <a:rPr lang="en-LT" smtClean="0"/>
              <a:t>8/27/25</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98267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BD9DCB-C33F-2E4B-84B2-D28AED9A6617}" type="datetimeFigureOut">
              <a:rPr lang="en-LT" smtClean="0"/>
              <a:t>8/27/25</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1323299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BD9DCB-C33F-2E4B-84B2-D28AED9A6617}" type="datetimeFigureOut">
              <a:rPr lang="en-LT" smtClean="0"/>
              <a:t>8/27/25</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1716869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BD9DCB-C33F-2E4B-84B2-D28AED9A6617}" type="datetimeFigureOut">
              <a:rPr lang="en-LT" smtClean="0"/>
              <a:t>8/27/25</a:t>
            </a:fld>
            <a:endParaRPr lang="en-LT"/>
          </a:p>
        </p:txBody>
      </p:sp>
      <p:sp>
        <p:nvSpPr>
          <p:cNvPr id="8" name="Footer Placeholder 7"/>
          <p:cNvSpPr>
            <a:spLocks noGrp="1"/>
          </p:cNvSpPr>
          <p:nvPr>
            <p:ph type="ftr" sz="quarter" idx="11"/>
          </p:nvPr>
        </p:nvSpPr>
        <p:spPr/>
        <p:txBody>
          <a:bodyPr/>
          <a:lstStyle/>
          <a:p>
            <a:endParaRPr lang="en-LT"/>
          </a:p>
        </p:txBody>
      </p:sp>
      <p:sp>
        <p:nvSpPr>
          <p:cNvPr id="9" name="Slide Number Placeholder 8"/>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2104720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BD9DCB-C33F-2E4B-84B2-D28AED9A6617}" type="datetimeFigureOut">
              <a:rPr lang="en-LT" smtClean="0"/>
              <a:t>8/27/25</a:t>
            </a:fld>
            <a:endParaRPr lang="en-LT"/>
          </a:p>
        </p:txBody>
      </p:sp>
      <p:sp>
        <p:nvSpPr>
          <p:cNvPr id="4" name="Footer Placeholder 3"/>
          <p:cNvSpPr>
            <a:spLocks noGrp="1"/>
          </p:cNvSpPr>
          <p:nvPr>
            <p:ph type="ftr" sz="quarter" idx="11"/>
          </p:nvPr>
        </p:nvSpPr>
        <p:spPr/>
        <p:txBody>
          <a:bodyPr/>
          <a:lstStyle/>
          <a:p>
            <a:endParaRPr lang="en-LT"/>
          </a:p>
        </p:txBody>
      </p:sp>
      <p:sp>
        <p:nvSpPr>
          <p:cNvPr id="5" name="Slide Number Placeholder 4"/>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3364522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9DCB-C33F-2E4B-84B2-D28AED9A6617}" type="datetimeFigureOut">
              <a:rPr lang="en-LT" smtClean="0"/>
              <a:t>8/27/25</a:t>
            </a:fld>
            <a:endParaRPr lang="en-LT"/>
          </a:p>
        </p:txBody>
      </p:sp>
      <p:sp>
        <p:nvSpPr>
          <p:cNvPr id="3" name="Footer Placeholder 2"/>
          <p:cNvSpPr>
            <a:spLocks noGrp="1"/>
          </p:cNvSpPr>
          <p:nvPr>
            <p:ph type="ftr" sz="quarter" idx="11"/>
          </p:nvPr>
        </p:nvSpPr>
        <p:spPr/>
        <p:txBody>
          <a:bodyPr/>
          <a:lstStyle/>
          <a:p>
            <a:endParaRPr lang="en-LT"/>
          </a:p>
        </p:txBody>
      </p:sp>
      <p:sp>
        <p:nvSpPr>
          <p:cNvPr id="4" name="Slide Number Placeholder 3"/>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3184408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8BD9DCB-C33F-2E4B-84B2-D28AED9A6617}" type="datetimeFigureOut">
              <a:rPr lang="en-LT" smtClean="0"/>
              <a:t>8/27/25</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2706763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8BD9DCB-C33F-2E4B-84B2-D28AED9A6617}" type="datetimeFigureOut">
              <a:rPr lang="en-LT" smtClean="0"/>
              <a:t>8/27/25</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4257876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D9DCB-C33F-2E4B-84B2-D28AED9A6617}" type="datetimeFigureOut">
              <a:rPr lang="en-LT" smtClean="0"/>
              <a:t>8/27/25</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2299291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D9DCB-C33F-2E4B-84B2-D28AED9A6617}" type="datetimeFigureOut">
              <a:rPr lang="en-LT" smtClean="0"/>
              <a:t>8/27/25</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D59FFA18-8F62-A847-A890-4A2C69BD7B56}" type="slidenum">
              <a:rPr lang="en-LT" smtClean="0"/>
              <a:t>‹#›</a:t>
            </a:fld>
            <a:endParaRPr lang="en-LT"/>
          </a:p>
        </p:txBody>
      </p:sp>
    </p:spTree>
    <p:extLst>
      <p:ext uri="{BB962C8B-B14F-4D97-AF65-F5344CB8AC3E}">
        <p14:creationId xmlns:p14="http://schemas.microsoft.com/office/powerpoint/2010/main" val="230974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tx1"/>
        </a:solidFill>
        <a:effectLst/>
      </p:bgPr>
    </p:bg>
    <p:spTree>
      <p:nvGrpSpPr>
        <p:cNvPr id="1" name=""/>
        <p:cNvGrpSpPr/>
        <p:nvPr/>
      </p:nvGrpSpPr>
      <p:grpSpPr>
        <a:xfrm>
          <a:off x="0" y="0"/>
          <a:ext cx="0" cy="0"/>
          <a:chOff x="0" y="0"/>
          <a:chExt cx="0" cy="0"/>
        </a:xfrm>
      </p:grpSpPr>
      <p:sp>
        <p:nvSpPr>
          <p:cNvPr id="8" name="Title Placeholder 14">
            <a:extLst>
              <a:ext uri="{FF2B5EF4-FFF2-40B4-BE49-F238E27FC236}">
                <a16:creationId xmlns:a16="http://schemas.microsoft.com/office/drawing/2014/main" id="{A8373E97-0968-B836-1E3F-4D68E115C8F9}"/>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9" name="Text Placeholder 14">
            <a:extLst>
              <a:ext uri="{FF2B5EF4-FFF2-40B4-BE49-F238E27FC236}">
                <a16:creationId xmlns:a16="http://schemas.microsoft.com/office/drawing/2014/main" id="{999D67CE-9C81-9CE4-32D6-B25FD6B2C7A6}"/>
              </a:ext>
            </a:extLst>
          </p:cNvPr>
          <p:cNvSpPr>
            <a:spLocks noGrp="1"/>
          </p:cNvSpPr>
          <p:nvPr>
            <p:ph type="body" sz="quarter" idx="11" hasCustomPrompt="1"/>
          </p:nvPr>
        </p:nvSpPr>
        <p:spPr>
          <a:xfrm>
            <a:off x="859519" y="4114800"/>
            <a:ext cx="12622670" cy="6146802"/>
          </a:xfrm>
          <a:prstGeom prst="rect">
            <a:avLst/>
          </a:prstGeom>
        </p:spPr>
        <p:txBody>
          <a:bodyPr wrap="square" lIns="0" tIns="0" rIns="0" bIns="540000" anchor="b" anchorCtr="0"/>
          <a:lstStyle>
            <a:lvl1pPr marL="0" indent="0">
              <a:lnSpc>
                <a:spcPct val="100000"/>
              </a:lnSpc>
              <a:spcBef>
                <a:spcPts val="0"/>
              </a:spcBef>
              <a:spcAft>
                <a:spcPts val="1200"/>
              </a:spcAft>
              <a:buClr>
                <a:schemeClr val="bg1"/>
              </a:buClr>
              <a:buFont typeface="System Font Regular"/>
              <a:buNone/>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2" name="Graphic 1">
            <a:extLst>
              <a:ext uri="{FF2B5EF4-FFF2-40B4-BE49-F238E27FC236}">
                <a16:creationId xmlns:a16="http://schemas.microsoft.com/office/drawing/2014/main" id="{17A0A6FF-53FE-979B-82D4-B106E212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18162" y="904101"/>
            <a:ext cx="2428026" cy="910509"/>
          </a:xfrm>
          <a:prstGeom prst="rect">
            <a:avLst/>
          </a:prstGeom>
        </p:spPr>
      </p:pic>
    </p:spTree>
    <p:extLst>
      <p:ext uri="{BB962C8B-B14F-4D97-AF65-F5344CB8AC3E}">
        <p14:creationId xmlns:p14="http://schemas.microsoft.com/office/powerpoint/2010/main" val="20566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su↑  🟦">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E3598BF4-89FB-0E48-F3DE-7E1D26EB4AA9}"/>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4" name="Text Placeholder 14">
            <a:extLst>
              <a:ext uri="{FF2B5EF4-FFF2-40B4-BE49-F238E27FC236}">
                <a16:creationId xmlns:a16="http://schemas.microsoft.com/office/drawing/2014/main" id="{81D9FAA2-5C9F-DC8B-44D5-E4DABD2F8809}"/>
              </a:ext>
            </a:extLst>
          </p:cNvPr>
          <p:cNvSpPr>
            <a:spLocks noGrp="1"/>
          </p:cNvSpPr>
          <p:nvPr>
            <p:ph type="body" sz="quarter" idx="11" hasCustomPrompt="1"/>
          </p:nvPr>
        </p:nvSpPr>
        <p:spPr>
          <a:xfrm>
            <a:off x="859519" y="4114800"/>
            <a:ext cx="12622670" cy="6146802"/>
          </a:xfrm>
          <a:prstGeom prst="rect">
            <a:avLst/>
          </a:prstGeom>
        </p:spPr>
        <p:txBody>
          <a:bodyPr wrap="square" lIns="0" tIns="0" rIns="0" bIns="540000" anchor="t" anchorCtr="0"/>
          <a:lstStyle>
            <a:lvl1pPr marL="0" indent="0">
              <a:lnSpc>
                <a:spcPct val="100000"/>
              </a:lnSpc>
              <a:spcBef>
                <a:spcPts val="0"/>
              </a:spcBef>
              <a:spcAft>
                <a:spcPts val="1200"/>
              </a:spcAft>
              <a:buClr>
                <a:schemeClr val="bg1"/>
              </a:buClr>
              <a:buFont typeface="System Font Regular"/>
              <a:buNone/>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DD235EA8-844A-9AF2-F13E-FBBDD06F36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190706328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su↓ 🟦">
    <p:bg>
      <p:bgPr>
        <a:solidFill>
          <a:schemeClr val="tx2"/>
        </a:solidFill>
        <a:effectLst/>
      </p:bgPr>
    </p:bg>
    <p:spTree>
      <p:nvGrpSpPr>
        <p:cNvPr id="1" name=""/>
        <p:cNvGrpSpPr/>
        <p:nvPr/>
      </p:nvGrpSpPr>
      <p:grpSpPr>
        <a:xfrm>
          <a:off x="0" y="0"/>
          <a:ext cx="0" cy="0"/>
          <a:chOff x="0" y="0"/>
          <a:chExt cx="0" cy="0"/>
        </a:xfrm>
      </p:grpSpPr>
      <p:sp>
        <p:nvSpPr>
          <p:cNvPr id="10" name="Title Placeholder 14">
            <a:extLst>
              <a:ext uri="{FF2B5EF4-FFF2-40B4-BE49-F238E27FC236}">
                <a16:creationId xmlns:a16="http://schemas.microsoft.com/office/drawing/2014/main" id="{C4013983-446B-DAA6-86AC-28B6CD457912}"/>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1" name="Text Placeholder 14">
            <a:extLst>
              <a:ext uri="{FF2B5EF4-FFF2-40B4-BE49-F238E27FC236}">
                <a16:creationId xmlns:a16="http://schemas.microsoft.com/office/drawing/2014/main" id="{79F5C7F0-31AD-9EF9-A0DB-13D7E5320573}"/>
              </a:ext>
            </a:extLst>
          </p:cNvPr>
          <p:cNvSpPr>
            <a:spLocks noGrp="1"/>
          </p:cNvSpPr>
          <p:nvPr>
            <p:ph type="body" sz="quarter" idx="11" hasCustomPrompt="1"/>
          </p:nvPr>
        </p:nvSpPr>
        <p:spPr>
          <a:xfrm>
            <a:off x="859519" y="4114800"/>
            <a:ext cx="12622670" cy="6146802"/>
          </a:xfrm>
          <a:prstGeom prst="rect">
            <a:avLst/>
          </a:prstGeom>
        </p:spPr>
        <p:txBody>
          <a:bodyPr wrap="square" lIns="0" tIns="0" rIns="0" bIns="540000" anchor="b" anchorCtr="0"/>
          <a:lstStyle>
            <a:lvl1pPr marL="0" indent="0">
              <a:lnSpc>
                <a:spcPct val="100000"/>
              </a:lnSpc>
              <a:spcBef>
                <a:spcPts val="0"/>
              </a:spcBef>
              <a:spcAft>
                <a:spcPts val="1200"/>
              </a:spcAft>
              <a:buClr>
                <a:schemeClr val="bg1"/>
              </a:buClr>
              <a:buFont typeface="System Font Regular"/>
              <a:buNone/>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778428DB-7A31-EB3C-02A1-28FB9476BD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417785319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Tulpa 🟦">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55EAA707-4BDC-95CF-1DE8-2BE06EFC054B}"/>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4" name="Text Placeholder 14">
            <a:extLst>
              <a:ext uri="{FF2B5EF4-FFF2-40B4-BE49-F238E27FC236}">
                <a16:creationId xmlns:a16="http://schemas.microsoft.com/office/drawing/2014/main" id="{2E5A6D88-2F95-CF1A-4E0A-2E41BE60075D}"/>
              </a:ext>
            </a:extLst>
          </p:cNvPr>
          <p:cNvSpPr>
            <a:spLocks noGrp="1"/>
          </p:cNvSpPr>
          <p:nvPr>
            <p:ph type="body" sz="quarter" idx="11" hasCustomPrompt="1"/>
          </p:nvPr>
        </p:nvSpPr>
        <p:spPr>
          <a:xfrm>
            <a:off x="859519" y="4114800"/>
            <a:ext cx="7825334" cy="6146802"/>
          </a:xfrm>
          <a:prstGeom prst="rect">
            <a:avLst/>
          </a:prstGeom>
        </p:spPr>
        <p:txBody>
          <a:bodyPr wrap="square" lIns="0" tIns="0" rIns="0" bIns="540000" anchor="t"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5" name="Text Placeholder 14">
            <a:extLst>
              <a:ext uri="{FF2B5EF4-FFF2-40B4-BE49-F238E27FC236}">
                <a16:creationId xmlns:a16="http://schemas.microsoft.com/office/drawing/2014/main" id="{8491CEE0-0F34-6EBD-7FB0-31AE5B7F9713}"/>
              </a:ext>
            </a:extLst>
          </p:cNvPr>
          <p:cNvSpPr>
            <a:spLocks noGrp="1"/>
          </p:cNvSpPr>
          <p:nvPr>
            <p:ph type="body" sz="quarter" idx="12" hasCustomPrompt="1"/>
          </p:nvPr>
        </p:nvSpPr>
        <p:spPr>
          <a:xfrm>
            <a:off x="9637759" y="4114800"/>
            <a:ext cx="7825334" cy="6146802"/>
          </a:xfrm>
          <a:prstGeom prst="rect">
            <a:avLst/>
          </a:prstGeom>
        </p:spPr>
        <p:txBody>
          <a:bodyPr wrap="square" lIns="0" tIns="0" rIns="0" bIns="540000" anchor="t"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F9C4453E-D16B-B609-FD8B-BCC42C93B8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1020232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Tulpa 🟦">
    <p:bg>
      <p:bgPr>
        <a:solidFill>
          <a:schemeClr val="tx2"/>
        </a:solidFill>
        <a:effectLst/>
      </p:bgPr>
    </p:bg>
    <p:spTree>
      <p:nvGrpSpPr>
        <p:cNvPr id="1" name=""/>
        <p:cNvGrpSpPr/>
        <p:nvPr/>
      </p:nvGrpSpPr>
      <p:grpSpPr>
        <a:xfrm>
          <a:off x="0" y="0"/>
          <a:ext cx="0" cy="0"/>
          <a:chOff x="0" y="0"/>
          <a:chExt cx="0" cy="0"/>
        </a:xfrm>
      </p:grpSpPr>
      <p:sp>
        <p:nvSpPr>
          <p:cNvPr id="14" name="Title Placeholder 14">
            <a:extLst>
              <a:ext uri="{FF2B5EF4-FFF2-40B4-BE49-F238E27FC236}">
                <a16:creationId xmlns:a16="http://schemas.microsoft.com/office/drawing/2014/main" id="{ADA540D9-2867-7252-5BD5-836925118E96}"/>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5" name="Text Placeholder 14">
            <a:extLst>
              <a:ext uri="{FF2B5EF4-FFF2-40B4-BE49-F238E27FC236}">
                <a16:creationId xmlns:a16="http://schemas.microsoft.com/office/drawing/2014/main" id="{B54E05F0-78F5-B697-A708-6EB0F308BE87}"/>
              </a:ext>
            </a:extLst>
          </p:cNvPr>
          <p:cNvSpPr>
            <a:spLocks noGrp="1"/>
          </p:cNvSpPr>
          <p:nvPr>
            <p:ph type="body" sz="quarter" idx="11" hasCustomPrompt="1"/>
          </p:nvPr>
        </p:nvSpPr>
        <p:spPr>
          <a:xfrm>
            <a:off x="859520" y="4114800"/>
            <a:ext cx="5220807" cy="6146802"/>
          </a:xfrm>
          <a:prstGeom prst="rect">
            <a:avLst/>
          </a:prstGeom>
        </p:spPr>
        <p:txBody>
          <a:bodyPr wrap="square" lIns="0" tIns="0" rIns="0" bIns="540000" anchor="t"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6" name="Text Placeholder 14">
            <a:extLst>
              <a:ext uri="{FF2B5EF4-FFF2-40B4-BE49-F238E27FC236}">
                <a16:creationId xmlns:a16="http://schemas.microsoft.com/office/drawing/2014/main" id="{6C80E0D1-17CB-7E9E-D5DC-CF4B464A3A0F}"/>
              </a:ext>
            </a:extLst>
          </p:cNvPr>
          <p:cNvSpPr>
            <a:spLocks noGrp="1"/>
          </p:cNvSpPr>
          <p:nvPr>
            <p:ph type="body" sz="quarter" idx="12" hasCustomPrompt="1"/>
          </p:nvPr>
        </p:nvSpPr>
        <p:spPr>
          <a:xfrm>
            <a:off x="6545625" y="4114800"/>
            <a:ext cx="5220807" cy="6146802"/>
          </a:xfrm>
          <a:prstGeom prst="rect">
            <a:avLst/>
          </a:prstGeom>
        </p:spPr>
        <p:txBody>
          <a:bodyPr wrap="square" lIns="0" tIns="0" rIns="0" bIns="540000" anchor="t"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7" name="Text Placeholder 14">
            <a:extLst>
              <a:ext uri="{FF2B5EF4-FFF2-40B4-BE49-F238E27FC236}">
                <a16:creationId xmlns:a16="http://schemas.microsoft.com/office/drawing/2014/main" id="{4E45214B-43B8-EFB3-1593-5EF59455C581}"/>
              </a:ext>
            </a:extLst>
          </p:cNvPr>
          <p:cNvSpPr>
            <a:spLocks noGrp="1"/>
          </p:cNvSpPr>
          <p:nvPr>
            <p:ph type="body" sz="quarter" idx="13" hasCustomPrompt="1"/>
          </p:nvPr>
        </p:nvSpPr>
        <p:spPr>
          <a:xfrm>
            <a:off x="12264143" y="4114800"/>
            <a:ext cx="5220807" cy="6146802"/>
          </a:xfrm>
          <a:prstGeom prst="rect">
            <a:avLst/>
          </a:prstGeom>
        </p:spPr>
        <p:txBody>
          <a:bodyPr wrap="square" lIns="0" tIns="0" rIns="0" bIns="540000" anchor="t"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82EE76C2-AA6E-AE70-FDF5-C1F47023C9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12619046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sitaat 🟦">
    <p:bg>
      <p:bgPr>
        <a:solidFill>
          <a:schemeClr val="tx1"/>
        </a:solidFill>
        <a:effectLst/>
      </p:bgPr>
    </p:bg>
    <p:spTree>
      <p:nvGrpSpPr>
        <p:cNvPr id="1" name=""/>
        <p:cNvGrpSpPr/>
        <p:nvPr/>
      </p:nvGrpSpPr>
      <p:grpSpPr>
        <a:xfrm>
          <a:off x="0" y="0"/>
          <a:ext cx="0" cy="0"/>
          <a:chOff x="0" y="0"/>
          <a:chExt cx="0" cy="0"/>
        </a:xfrm>
      </p:grpSpPr>
      <p:sp>
        <p:nvSpPr>
          <p:cNvPr id="11" name="Title Placeholder 14">
            <a:extLst>
              <a:ext uri="{FF2B5EF4-FFF2-40B4-BE49-F238E27FC236}">
                <a16:creationId xmlns:a16="http://schemas.microsoft.com/office/drawing/2014/main" id="{9E4E3BB2-F979-B481-E47E-8BFBBA9B3292}"/>
              </a:ext>
            </a:extLst>
          </p:cNvPr>
          <p:cNvSpPr>
            <a:spLocks noGrp="1"/>
          </p:cNvSpPr>
          <p:nvPr>
            <p:ph type="title" hasCustomPrompt="1"/>
          </p:nvPr>
        </p:nvSpPr>
        <p:spPr>
          <a:xfrm>
            <a:off x="841811" y="832492"/>
            <a:ext cx="16643951" cy="8630597"/>
          </a:xfrm>
          <a:prstGeom prst="rect">
            <a:avLst/>
          </a:prstGeom>
        </p:spPr>
        <p:txBody>
          <a:bodyPr vert="horz" wrap="square" lIns="0" tIns="0" rIns="0" bIns="0" rtlCol="0" anchor="ctr">
            <a:noAutofit/>
          </a:bodyPr>
          <a:lstStyle>
            <a:lvl1pPr>
              <a:defRPr sz="7500">
                <a:solidFill>
                  <a:schemeClr val="bg1"/>
                </a:solidFill>
              </a:defRPr>
            </a:lvl1pPr>
          </a:lstStyle>
          <a:p>
            <a:r>
              <a:rPr lang="en-US"/>
              <a:t>click to edit headline</a:t>
            </a:r>
            <a:endParaRPr lang="et-EE"/>
          </a:p>
        </p:txBody>
      </p:sp>
      <p:sp>
        <p:nvSpPr>
          <p:cNvPr id="12" name="Text Placeholder 14">
            <a:extLst>
              <a:ext uri="{FF2B5EF4-FFF2-40B4-BE49-F238E27FC236}">
                <a16:creationId xmlns:a16="http://schemas.microsoft.com/office/drawing/2014/main" id="{F09B8168-3CAF-0212-99F9-BB4F5407B928}"/>
              </a:ext>
            </a:extLst>
          </p:cNvPr>
          <p:cNvSpPr>
            <a:spLocks noGrp="1"/>
          </p:cNvSpPr>
          <p:nvPr>
            <p:ph type="body" sz="quarter" idx="11" hasCustomPrompt="1"/>
          </p:nvPr>
        </p:nvSpPr>
        <p:spPr>
          <a:xfrm>
            <a:off x="859518" y="8989255"/>
            <a:ext cx="8284482" cy="1272347"/>
          </a:xfrm>
          <a:prstGeom prst="rect">
            <a:avLst/>
          </a:prstGeom>
        </p:spPr>
        <p:txBody>
          <a:bodyPr wrap="square" lIns="0" tIns="0" rIns="0" bIns="540000" anchor="b" anchorCtr="0"/>
          <a:lstStyle>
            <a:lvl1pPr marL="0" indent="0">
              <a:lnSpc>
                <a:spcPct val="100000"/>
              </a:lnSpc>
              <a:spcBef>
                <a:spcPts val="0"/>
              </a:spcBef>
              <a:spcAft>
                <a:spcPts val="1200"/>
              </a:spcAft>
              <a:buClr>
                <a:schemeClr val="bg1"/>
              </a:buClr>
              <a:buFont typeface="System Font Regular"/>
              <a:buNone/>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3" name="Text Placeholder 14">
            <a:extLst>
              <a:ext uri="{FF2B5EF4-FFF2-40B4-BE49-F238E27FC236}">
                <a16:creationId xmlns:a16="http://schemas.microsoft.com/office/drawing/2014/main" id="{68A9E6ED-D791-A8C5-99C7-A134DE54A9B6}"/>
              </a:ext>
            </a:extLst>
          </p:cNvPr>
          <p:cNvSpPr>
            <a:spLocks noGrp="1"/>
          </p:cNvSpPr>
          <p:nvPr>
            <p:ph type="body" sz="quarter" idx="12" hasCustomPrompt="1"/>
          </p:nvPr>
        </p:nvSpPr>
        <p:spPr>
          <a:xfrm>
            <a:off x="859518" y="822959"/>
            <a:ext cx="8284482" cy="415499"/>
          </a:xfrm>
          <a:prstGeom prst="rect">
            <a:avLst/>
          </a:prstGeom>
        </p:spPr>
        <p:txBody>
          <a:bodyPr wrap="square" lIns="0" tIns="0" rIns="0" bIns="0" anchor="t" anchorCtr="0">
            <a:spAutoFit/>
          </a:bodyPr>
          <a:lstStyle>
            <a:lvl1pPr marL="0" indent="0">
              <a:lnSpc>
                <a:spcPct val="100000"/>
              </a:lnSpc>
              <a:spcBef>
                <a:spcPts val="0"/>
              </a:spcBef>
              <a:spcAft>
                <a:spcPts val="1200"/>
              </a:spcAft>
              <a:buClr>
                <a:schemeClr val="bg1"/>
              </a:buClr>
              <a:buFont typeface="System Font Regular"/>
              <a:buNone/>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44EAE4F5-9AD7-4A88-DBC9-E001504866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753744768"/>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 Joonis/Tabel 🟦">
    <p:bg>
      <p:bgPr>
        <a:solidFill>
          <a:schemeClr val="tx2"/>
        </a:solidFill>
        <a:effectLst/>
      </p:bgPr>
    </p:bg>
    <p:spTree>
      <p:nvGrpSpPr>
        <p:cNvPr id="1" name=""/>
        <p:cNvGrpSpPr/>
        <p:nvPr/>
      </p:nvGrpSpPr>
      <p:grpSpPr>
        <a:xfrm>
          <a:off x="0" y="0"/>
          <a:ext cx="0" cy="0"/>
          <a:chOff x="0" y="0"/>
          <a:chExt cx="0" cy="0"/>
        </a:xfrm>
      </p:grpSpPr>
      <p:sp>
        <p:nvSpPr>
          <p:cNvPr id="9" name="Title Placeholder 14">
            <a:extLst>
              <a:ext uri="{FF2B5EF4-FFF2-40B4-BE49-F238E27FC236}">
                <a16:creationId xmlns:a16="http://schemas.microsoft.com/office/drawing/2014/main" id="{783FB4AC-25CF-7A22-297D-1079042BBF6A}"/>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pic>
        <p:nvPicPr>
          <p:cNvPr id="4" name="Graphic 3">
            <a:extLst>
              <a:ext uri="{FF2B5EF4-FFF2-40B4-BE49-F238E27FC236}">
                <a16:creationId xmlns:a16="http://schemas.microsoft.com/office/drawing/2014/main" id="{2F847EE9-AA87-32FB-32DD-CF35DBAE79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948861841"/>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ustafoto 🟦">
    <p:bg>
      <p:bgPr>
        <a:solidFill>
          <a:schemeClr val="tx2"/>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DF8E257-6F46-7CF4-B941-600F03E296F1}"/>
              </a:ext>
            </a:extLst>
          </p:cNvPr>
          <p:cNvSpPr>
            <a:spLocks noGrp="1"/>
          </p:cNvSpPr>
          <p:nvPr>
            <p:ph type="pic" sz="quarter" idx="12"/>
          </p:nvPr>
        </p:nvSpPr>
        <p:spPr>
          <a:xfrm>
            <a:off x="0" y="0"/>
            <a:ext cx="18288000" cy="10287000"/>
          </a:xfrm>
          <a:prstGeom prst="rect">
            <a:avLst/>
          </a:prstGeom>
          <a:pattFill prst="pct5">
            <a:fgClr>
              <a:schemeClr val="bg1"/>
            </a:fgClr>
            <a:bgClr>
              <a:schemeClr val="tx2"/>
            </a:bgClr>
          </a:pattFill>
        </p:spPr>
        <p:txBody>
          <a:bodyPr anchor="ctr" anchorCtr="0"/>
          <a:lstStyle>
            <a:lvl1pPr marL="0" indent="0" algn="ctr">
              <a:buNone/>
              <a:defRPr sz="2700" b="0" i="0">
                <a:solidFill>
                  <a:schemeClr val="bg1"/>
                </a:solidFill>
                <a:latin typeface="Aino" panose="02000603040504020204" pitchFamily="2" charset="77"/>
              </a:defRPr>
            </a:lvl1pPr>
          </a:lstStyle>
          <a:p>
            <a:r>
              <a:rPr lang="en-US"/>
              <a:t>Click icon to add picture</a:t>
            </a:r>
            <a:endParaRPr lang="et-EE"/>
          </a:p>
        </p:txBody>
      </p:sp>
      <p:sp>
        <p:nvSpPr>
          <p:cNvPr id="10" name="Text Placeholder 14">
            <a:extLst>
              <a:ext uri="{FF2B5EF4-FFF2-40B4-BE49-F238E27FC236}">
                <a16:creationId xmlns:a16="http://schemas.microsoft.com/office/drawing/2014/main" id="{08FD3B42-5D25-E5B2-6A92-2291FE0EE94E}"/>
              </a:ext>
            </a:extLst>
          </p:cNvPr>
          <p:cNvSpPr>
            <a:spLocks noGrp="1"/>
          </p:cNvSpPr>
          <p:nvPr>
            <p:ph type="body" sz="quarter" idx="11" hasCustomPrompt="1"/>
          </p:nvPr>
        </p:nvSpPr>
        <p:spPr>
          <a:xfrm>
            <a:off x="859519" y="5143500"/>
            <a:ext cx="12622670" cy="5118102"/>
          </a:xfrm>
          <a:prstGeom prst="rect">
            <a:avLst/>
          </a:prstGeom>
        </p:spPr>
        <p:txBody>
          <a:bodyPr wrap="square" lIns="0" tIns="0" rIns="0" bIns="540000" anchor="b"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1" name="Title Placeholder 14">
            <a:extLst>
              <a:ext uri="{FF2B5EF4-FFF2-40B4-BE49-F238E27FC236}">
                <a16:creationId xmlns:a16="http://schemas.microsoft.com/office/drawing/2014/main" id="{B65728E6-8697-8375-6353-A91C85EF15A0}"/>
              </a:ext>
            </a:extLst>
          </p:cNvPr>
          <p:cNvSpPr>
            <a:spLocks noGrp="1"/>
          </p:cNvSpPr>
          <p:nvPr>
            <p:ph type="title" hasCustomPrompt="1"/>
          </p:nvPr>
        </p:nvSpPr>
        <p:spPr>
          <a:xfrm>
            <a:off x="841812" y="832491"/>
            <a:ext cx="12640377" cy="1038746"/>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pic>
        <p:nvPicPr>
          <p:cNvPr id="2" name="Graphic 1">
            <a:extLst>
              <a:ext uri="{FF2B5EF4-FFF2-40B4-BE49-F238E27FC236}">
                <a16:creationId xmlns:a16="http://schemas.microsoft.com/office/drawing/2014/main" id="{CFFDF0E7-9994-64C8-1814-7CB7C73A0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4048313611"/>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to 🟦">
    <p:bg>
      <p:bgPr>
        <a:solidFill>
          <a:schemeClr val="tx2"/>
        </a:solidFill>
        <a:effectLst/>
      </p:bgPr>
    </p:bg>
    <p:spTree>
      <p:nvGrpSpPr>
        <p:cNvPr id="1" name=""/>
        <p:cNvGrpSpPr/>
        <p:nvPr/>
      </p:nvGrpSpPr>
      <p:grpSpPr>
        <a:xfrm>
          <a:off x="0" y="0"/>
          <a:ext cx="0" cy="0"/>
          <a:chOff x="0" y="0"/>
          <a:chExt cx="0" cy="0"/>
        </a:xfrm>
      </p:grpSpPr>
      <p:sp>
        <p:nvSpPr>
          <p:cNvPr id="12" name="Title Placeholder 14">
            <a:extLst>
              <a:ext uri="{FF2B5EF4-FFF2-40B4-BE49-F238E27FC236}">
                <a16:creationId xmlns:a16="http://schemas.microsoft.com/office/drawing/2014/main" id="{EF8DDCA9-12BE-B9AA-2835-4682BDB71D74}"/>
              </a:ext>
            </a:extLst>
          </p:cNvPr>
          <p:cNvSpPr>
            <a:spLocks noGrp="1"/>
          </p:cNvSpPr>
          <p:nvPr>
            <p:ph type="title" hasCustomPrompt="1"/>
          </p:nvPr>
        </p:nvSpPr>
        <p:spPr>
          <a:xfrm>
            <a:off x="841813" y="832491"/>
            <a:ext cx="7877552" cy="2077493"/>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3" name="Text Placeholder 14">
            <a:extLst>
              <a:ext uri="{FF2B5EF4-FFF2-40B4-BE49-F238E27FC236}">
                <a16:creationId xmlns:a16="http://schemas.microsoft.com/office/drawing/2014/main" id="{FF651899-1AE3-5AAA-B83D-613031594097}"/>
              </a:ext>
            </a:extLst>
          </p:cNvPr>
          <p:cNvSpPr>
            <a:spLocks noGrp="1"/>
          </p:cNvSpPr>
          <p:nvPr>
            <p:ph type="body" sz="quarter" idx="11" hasCustomPrompt="1"/>
          </p:nvPr>
        </p:nvSpPr>
        <p:spPr>
          <a:xfrm>
            <a:off x="859519" y="5143500"/>
            <a:ext cx="7859846" cy="5118102"/>
          </a:xfrm>
          <a:prstGeom prst="rect">
            <a:avLst/>
          </a:prstGeom>
        </p:spPr>
        <p:txBody>
          <a:bodyPr wrap="square" lIns="0" tIns="0" rIns="0" bIns="540000" anchor="b"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sp>
        <p:nvSpPr>
          <p:cNvPr id="14" name="Picture Placeholder 4">
            <a:extLst>
              <a:ext uri="{FF2B5EF4-FFF2-40B4-BE49-F238E27FC236}">
                <a16:creationId xmlns:a16="http://schemas.microsoft.com/office/drawing/2014/main" id="{EBE3C18C-9BB7-6F32-7AFF-973AEBDAF62B}"/>
              </a:ext>
            </a:extLst>
          </p:cNvPr>
          <p:cNvSpPr>
            <a:spLocks noGrp="1"/>
          </p:cNvSpPr>
          <p:nvPr>
            <p:ph type="pic" sz="quarter" idx="12"/>
          </p:nvPr>
        </p:nvSpPr>
        <p:spPr>
          <a:xfrm>
            <a:off x="9584154" y="0"/>
            <a:ext cx="8703846" cy="10287000"/>
          </a:xfrm>
          <a:prstGeom prst="rect">
            <a:avLst/>
          </a:prstGeom>
          <a:pattFill prst="pct5">
            <a:fgClr>
              <a:schemeClr val="bg1"/>
            </a:fgClr>
            <a:bgClr>
              <a:schemeClr val="tx1"/>
            </a:bgClr>
          </a:pattFill>
        </p:spPr>
        <p:txBody>
          <a:bodyPr anchor="ctr" anchorCtr="0"/>
          <a:lstStyle>
            <a:lvl1pPr marL="0" indent="0" algn="ctr">
              <a:buNone/>
              <a:defRPr sz="2700" b="0" i="0">
                <a:solidFill>
                  <a:schemeClr val="bg1"/>
                </a:solidFill>
                <a:latin typeface="Aino" panose="02000603040504020204" pitchFamily="2" charset="77"/>
              </a:defRPr>
            </a:lvl1pPr>
          </a:lstStyle>
          <a:p>
            <a:r>
              <a:rPr lang="en-US"/>
              <a:t>Click icon to add picture</a:t>
            </a:r>
            <a:endParaRPr lang="et-EE"/>
          </a:p>
        </p:txBody>
      </p:sp>
      <p:pic>
        <p:nvPicPr>
          <p:cNvPr id="2" name="Graphic 1">
            <a:extLst>
              <a:ext uri="{FF2B5EF4-FFF2-40B4-BE49-F238E27FC236}">
                <a16:creationId xmlns:a16="http://schemas.microsoft.com/office/drawing/2014/main" id="{1137AFB7-DC63-FAF2-90A2-3937C5E971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2763170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ike Rahn 🟦">
    <p:bg>
      <p:bgPr>
        <a:solidFill>
          <a:schemeClr val="tx1"/>
        </a:solidFill>
        <a:effectLst/>
      </p:bgPr>
    </p:bg>
    <p:spTree>
      <p:nvGrpSpPr>
        <p:cNvPr id="1" name=""/>
        <p:cNvGrpSpPr/>
        <p:nvPr/>
      </p:nvGrpSpPr>
      <p:grpSpPr>
        <a:xfrm>
          <a:off x="0" y="0"/>
          <a:ext cx="0" cy="0"/>
          <a:chOff x="0" y="0"/>
          <a:chExt cx="0" cy="0"/>
        </a:xfrm>
      </p:grpSpPr>
      <p:sp>
        <p:nvSpPr>
          <p:cNvPr id="76" name="Graphic 8">
            <a:extLst>
              <a:ext uri="{FF2B5EF4-FFF2-40B4-BE49-F238E27FC236}">
                <a16:creationId xmlns:a16="http://schemas.microsoft.com/office/drawing/2014/main" id="{A6772778-4656-4E59-BCD3-6DD1F984DA30}"/>
              </a:ext>
            </a:extLst>
          </p:cNvPr>
          <p:cNvSpPr/>
          <p:nvPr userDrawn="1"/>
        </p:nvSpPr>
        <p:spPr>
          <a:xfrm>
            <a:off x="13901722" y="1657692"/>
            <a:ext cx="3544469" cy="2454009"/>
          </a:xfrm>
          <a:custGeom>
            <a:avLst/>
            <a:gdLst>
              <a:gd name="connsiteX0" fmla="*/ 2459450 w 3010281"/>
              <a:gd name="connsiteY0" fmla="*/ 203454 h 2084165"/>
              <a:gd name="connsiteX1" fmla="*/ 1968151 w 3010281"/>
              <a:gd name="connsiteY1" fmla="*/ 0 h 2084165"/>
              <a:gd name="connsiteX2" fmla="*/ 1041940 w 3010281"/>
              <a:gd name="connsiteY2" fmla="*/ 0 h 2084165"/>
              <a:gd name="connsiteX3" fmla="*/ 550831 w 3010281"/>
              <a:gd name="connsiteY3" fmla="*/ 203454 h 2084165"/>
              <a:gd name="connsiteX4" fmla="*/ 203454 w 3010281"/>
              <a:gd name="connsiteY4" fmla="*/ 550831 h 2084165"/>
              <a:gd name="connsiteX5" fmla="*/ 203454 w 3010281"/>
              <a:gd name="connsiteY5" fmla="*/ 1533335 h 2084165"/>
              <a:gd name="connsiteX6" fmla="*/ 550831 w 3010281"/>
              <a:gd name="connsiteY6" fmla="*/ 1880711 h 2084165"/>
              <a:gd name="connsiteX7" fmla="*/ 1042035 w 3010281"/>
              <a:gd name="connsiteY7" fmla="*/ 2084165 h 2084165"/>
              <a:gd name="connsiteX8" fmla="*/ 2315528 w 3010281"/>
              <a:gd name="connsiteY8" fmla="*/ 2084165 h 2084165"/>
              <a:gd name="connsiteX9" fmla="*/ 3010281 w 3010281"/>
              <a:gd name="connsiteY9" fmla="*/ 1389412 h 2084165"/>
              <a:gd name="connsiteX10" fmla="*/ 3010281 w 3010281"/>
              <a:gd name="connsiteY10" fmla="*/ 1042035 h 2084165"/>
              <a:gd name="connsiteX11" fmla="*/ 2806827 w 3010281"/>
              <a:gd name="connsiteY11" fmla="*/ 550831 h 2084165"/>
              <a:gd name="connsiteX12" fmla="*/ 2459450 w 3010281"/>
              <a:gd name="connsiteY12" fmla="*/ 203454 h 20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0281" h="2084165">
                <a:moveTo>
                  <a:pt x="2459450" y="203454"/>
                </a:moveTo>
                <a:cubicBezTo>
                  <a:pt x="2329053" y="73247"/>
                  <a:pt x="2152364" y="0"/>
                  <a:pt x="1968151" y="0"/>
                </a:cubicBezTo>
                <a:lnTo>
                  <a:pt x="1041940" y="0"/>
                </a:lnTo>
                <a:cubicBezTo>
                  <a:pt x="857726" y="0"/>
                  <a:pt x="681038" y="73247"/>
                  <a:pt x="550831" y="203454"/>
                </a:cubicBezTo>
                <a:lnTo>
                  <a:pt x="203454" y="550831"/>
                </a:lnTo>
                <a:cubicBezTo>
                  <a:pt x="-67818" y="822198"/>
                  <a:pt x="-67818" y="1261967"/>
                  <a:pt x="203454" y="1533335"/>
                </a:cubicBezTo>
                <a:lnTo>
                  <a:pt x="550831" y="1880711"/>
                </a:lnTo>
                <a:cubicBezTo>
                  <a:pt x="681038" y="2011013"/>
                  <a:pt x="857726" y="2084165"/>
                  <a:pt x="1042035" y="2084165"/>
                </a:cubicBezTo>
                <a:lnTo>
                  <a:pt x="2315528" y="2084165"/>
                </a:lnTo>
                <a:cubicBezTo>
                  <a:pt x="2699195" y="2084165"/>
                  <a:pt x="3010281" y="1773174"/>
                  <a:pt x="3010281" y="1389412"/>
                </a:cubicBezTo>
                <a:lnTo>
                  <a:pt x="3010281" y="1042035"/>
                </a:lnTo>
                <a:cubicBezTo>
                  <a:pt x="3010281" y="857822"/>
                  <a:pt x="2937129" y="681133"/>
                  <a:pt x="2806827" y="550831"/>
                </a:cubicBezTo>
                <a:lnTo>
                  <a:pt x="2459450" y="203454"/>
                </a:lnTo>
                <a:close/>
              </a:path>
            </a:pathLst>
          </a:custGeom>
          <a:solidFill>
            <a:schemeClr val="accent1"/>
          </a:solidFill>
          <a:ln w="9525" cap="flat">
            <a:noFill/>
            <a:prstDash val="solid"/>
            <a:miter/>
          </a:ln>
        </p:spPr>
        <p:txBody>
          <a:bodyPr rtlCol="0" anchor="ctr"/>
          <a:lstStyle/>
          <a:p>
            <a:endParaRPr lang="en-US" sz="2700"/>
          </a:p>
        </p:txBody>
      </p:sp>
      <p:sp>
        <p:nvSpPr>
          <p:cNvPr id="75" name="Picture Placeholder 75">
            <a:extLst>
              <a:ext uri="{FF2B5EF4-FFF2-40B4-BE49-F238E27FC236}">
                <a16:creationId xmlns:a16="http://schemas.microsoft.com/office/drawing/2014/main" id="{04CC8CD1-6D43-4BFE-A251-399626CA9ED4}"/>
              </a:ext>
            </a:extLst>
          </p:cNvPr>
          <p:cNvSpPr>
            <a:spLocks noGrp="1"/>
          </p:cNvSpPr>
          <p:nvPr>
            <p:ph type="pic" sz="quarter" idx="12" hasCustomPrompt="1"/>
          </p:nvPr>
        </p:nvSpPr>
        <p:spPr>
          <a:xfrm>
            <a:off x="9227600" y="3296580"/>
            <a:ext cx="8234106" cy="5941220"/>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solidFill>
            <a:schemeClr val="accent6"/>
          </a:solidFill>
        </p:spPr>
        <p:txBody>
          <a:bodyPr wrap="square" anchor="ctr" anchorCtr="0">
            <a:noAutofit/>
          </a:bodyPr>
          <a:lstStyle>
            <a:lvl1pPr marL="0" indent="0" algn="ctr">
              <a:buNone/>
              <a:defRPr lang="en-US" sz="2400" dirty="0">
                <a:latin typeface="Aino" panose="02000603040504020204" pitchFamily="2" charset="77"/>
              </a:defRPr>
            </a:lvl1pPr>
          </a:lstStyle>
          <a:p>
            <a:r>
              <a:rPr lang="en-US"/>
              <a:t>Click to add image</a:t>
            </a:r>
          </a:p>
        </p:txBody>
      </p:sp>
      <p:sp>
        <p:nvSpPr>
          <p:cNvPr id="9" name="Title Placeholder 14">
            <a:extLst>
              <a:ext uri="{FF2B5EF4-FFF2-40B4-BE49-F238E27FC236}">
                <a16:creationId xmlns:a16="http://schemas.microsoft.com/office/drawing/2014/main" id="{377384C9-B672-D0DE-7D9C-3A28F8518873}"/>
              </a:ext>
            </a:extLst>
          </p:cNvPr>
          <p:cNvSpPr>
            <a:spLocks noGrp="1"/>
          </p:cNvSpPr>
          <p:nvPr>
            <p:ph type="title" hasCustomPrompt="1"/>
          </p:nvPr>
        </p:nvSpPr>
        <p:spPr>
          <a:xfrm>
            <a:off x="841813" y="832491"/>
            <a:ext cx="7877552" cy="2077493"/>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0" name="Text Placeholder 14">
            <a:extLst>
              <a:ext uri="{FF2B5EF4-FFF2-40B4-BE49-F238E27FC236}">
                <a16:creationId xmlns:a16="http://schemas.microsoft.com/office/drawing/2014/main" id="{ABC079B1-89AD-46B1-E225-6B8C26CD335B}"/>
              </a:ext>
            </a:extLst>
          </p:cNvPr>
          <p:cNvSpPr>
            <a:spLocks noGrp="1"/>
          </p:cNvSpPr>
          <p:nvPr>
            <p:ph type="body" sz="quarter" idx="11" hasCustomPrompt="1"/>
          </p:nvPr>
        </p:nvSpPr>
        <p:spPr>
          <a:xfrm>
            <a:off x="859519" y="5143500"/>
            <a:ext cx="7859846" cy="5118102"/>
          </a:xfrm>
          <a:prstGeom prst="rect">
            <a:avLst/>
          </a:prstGeom>
        </p:spPr>
        <p:txBody>
          <a:bodyPr wrap="square" lIns="0" tIns="0" rIns="0" bIns="540000" anchor="b"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4" name="Graphic 3">
            <a:extLst>
              <a:ext uri="{FF2B5EF4-FFF2-40B4-BE49-F238E27FC236}">
                <a16:creationId xmlns:a16="http://schemas.microsoft.com/office/drawing/2014/main" id="{1B63808E-D96F-308E-1F0A-2FD1DB56AD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66944364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ur Rahn 🟦">
    <p:bg>
      <p:bgPr>
        <a:solidFill>
          <a:schemeClr val="tx1"/>
        </a:solidFill>
        <a:effectLst/>
      </p:bgPr>
    </p:bg>
    <p:spTree>
      <p:nvGrpSpPr>
        <p:cNvPr id="1" name=""/>
        <p:cNvGrpSpPr/>
        <p:nvPr/>
      </p:nvGrpSpPr>
      <p:grpSpPr>
        <a:xfrm>
          <a:off x="0" y="0"/>
          <a:ext cx="0" cy="0"/>
          <a:chOff x="0" y="0"/>
          <a:chExt cx="0" cy="0"/>
        </a:xfrm>
      </p:grpSpPr>
      <p:sp>
        <p:nvSpPr>
          <p:cNvPr id="2" name="Picture Placeholder 19">
            <a:extLst>
              <a:ext uri="{FF2B5EF4-FFF2-40B4-BE49-F238E27FC236}">
                <a16:creationId xmlns:a16="http://schemas.microsoft.com/office/drawing/2014/main" id="{3DD1CC7D-25B1-DEFF-607E-68858B0D0C0E}"/>
              </a:ext>
            </a:extLst>
          </p:cNvPr>
          <p:cNvSpPr>
            <a:spLocks noGrp="1"/>
          </p:cNvSpPr>
          <p:nvPr>
            <p:ph type="pic" sz="quarter" idx="14" hasCustomPrompt="1"/>
          </p:nvPr>
        </p:nvSpPr>
        <p:spPr>
          <a:xfrm>
            <a:off x="9162489" y="3"/>
            <a:ext cx="9473514" cy="10286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solidFill>
            <a:schemeClr val="accent2"/>
          </a:solidFill>
        </p:spPr>
        <p:txBody>
          <a:bodyPr wrap="square" anchor="ctr" anchorCtr="0">
            <a:noAutofit/>
          </a:bodyPr>
          <a:lstStyle>
            <a:lvl1pPr marL="0" indent="0" algn="ctr">
              <a:buFontTx/>
              <a:buNone/>
              <a:defRPr sz="2400">
                <a:latin typeface="Aino" panose="02000603040504020204" pitchFamily="2" charset="77"/>
              </a:defRPr>
            </a:lvl1pPr>
          </a:lstStyle>
          <a:p>
            <a:r>
              <a:rPr lang="en-US"/>
              <a:t>Click to add image</a:t>
            </a:r>
          </a:p>
        </p:txBody>
      </p:sp>
      <p:sp>
        <p:nvSpPr>
          <p:cNvPr id="11" name="Title Placeholder 14">
            <a:extLst>
              <a:ext uri="{FF2B5EF4-FFF2-40B4-BE49-F238E27FC236}">
                <a16:creationId xmlns:a16="http://schemas.microsoft.com/office/drawing/2014/main" id="{F96A59E0-9705-B448-7CD7-145E80A34788}"/>
              </a:ext>
            </a:extLst>
          </p:cNvPr>
          <p:cNvSpPr>
            <a:spLocks noGrp="1"/>
          </p:cNvSpPr>
          <p:nvPr>
            <p:ph type="title" hasCustomPrompt="1"/>
          </p:nvPr>
        </p:nvSpPr>
        <p:spPr>
          <a:xfrm>
            <a:off x="841813" y="832491"/>
            <a:ext cx="7877552" cy="2077493"/>
          </a:xfrm>
          <a:prstGeom prst="rect">
            <a:avLst/>
          </a:prstGeom>
        </p:spPr>
        <p:txBody>
          <a:bodyPr vert="horz" wrap="square" lIns="0" tIns="0" rIns="0" bIns="0" rtlCol="0" anchor="t">
            <a:spAutoFit/>
          </a:bodyPr>
          <a:lstStyle>
            <a:lvl1pPr>
              <a:defRPr sz="7500">
                <a:solidFill>
                  <a:schemeClr val="bg1"/>
                </a:solidFill>
              </a:defRPr>
            </a:lvl1pPr>
          </a:lstStyle>
          <a:p>
            <a:r>
              <a:rPr lang="en-US"/>
              <a:t>click to edit headline</a:t>
            </a:r>
            <a:endParaRPr lang="et-EE"/>
          </a:p>
        </p:txBody>
      </p:sp>
      <p:sp>
        <p:nvSpPr>
          <p:cNvPr id="12" name="Text Placeholder 14">
            <a:extLst>
              <a:ext uri="{FF2B5EF4-FFF2-40B4-BE49-F238E27FC236}">
                <a16:creationId xmlns:a16="http://schemas.microsoft.com/office/drawing/2014/main" id="{D70FA654-362D-CC97-98B6-4781BFA81D7C}"/>
              </a:ext>
            </a:extLst>
          </p:cNvPr>
          <p:cNvSpPr>
            <a:spLocks noGrp="1"/>
          </p:cNvSpPr>
          <p:nvPr>
            <p:ph type="body" sz="quarter" idx="11" hasCustomPrompt="1"/>
          </p:nvPr>
        </p:nvSpPr>
        <p:spPr>
          <a:xfrm>
            <a:off x="859519" y="5143500"/>
            <a:ext cx="7859846" cy="5118102"/>
          </a:xfrm>
          <a:prstGeom prst="rect">
            <a:avLst/>
          </a:prstGeom>
        </p:spPr>
        <p:txBody>
          <a:bodyPr wrap="square" lIns="0" tIns="0" rIns="0" bIns="540000" anchor="b" anchorCtr="0"/>
          <a:lstStyle>
            <a:lvl1pPr marL="428625" indent="-428625">
              <a:lnSpc>
                <a:spcPct val="100000"/>
              </a:lnSpc>
              <a:spcBef>
                <a:spcPts val="0"/>
              </a:spcBef>
              <a:spcAft>
                <a:spcPts val="1200"/>
              </a:spcAft>
              <a:buClr>
                <a:schemeClr val="bg1"/>
              </a:buClr>
              <a:buFont typeface="System Font Regular"/>
              <a:buChar char="+"/>
              <a:defRPr sz="2700">
                <a:solidFill>
                  <a:schemeClr val="bg1"/>
                </a:solidFill>
                <a:latin typeface="Aino" panose="02000603040504020204" pitchFamily="2" charset="77"/>
              </a:defRPr>
            </a:lvl1pPr>
            <a:lvl2pPr>
              <a:defRPr sz="2700">
                <a:latin typeface="Aino "/>
              </a:defRPr>
            </a:lvl2pPr>
            <a:lvl3pPr>
              <a:defRPr sz="2700">
                <a:latin typeface="Aino "/>
              </a:defRPr>
            </a:lvl3pPr>
            <a:lvl4pPr>
              <a:defRPr sz="2700">
                <a:latin typeface="Aino "/>
              </a:defRPr>
            </a:lvl4pPr>
            <a:lvl5pPr>
              <a:defRPr sz="2700">
                <a:latin typeface="Aino "/>
              </a:defRPr>
            </a:lvl5pPr>
          </a:lstStyle>
          <a:p>
            <a:pPr lvl="0"/>
            <a:r>
              <a:rPr lang="en-GB"/>
              <a:t>click to edit text</a:t>
            </a:r>
          </a:p>
        </p:txBody>
      </p:sp>
      <p:pic>
        <p:nvPicPr>
          <p:cNvPr id="3" name="Graphic 2">
            <a:extLst>
              <a:ext uri="{FF2B5EF4-FFF2-40B4-BE49-F238E27FC236}">
                <a16:creationId xmlns:a16="http://schemas.microsoft.com/office/drawing/2014/main" id="{71740FE3-FA2B-8237-6478-43925E5BB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43826" y="903438"/>
            <a:ext cx="1217882" cy="456705"/>
          </a:xfrm>
          <a:prstGeom prst="rect">
            <a:avLst/>
          </a:prstGeom>
        </p:spPr>
      </p:pic>
    </p:spTree>
    <p:extLst>
      <p:ext uri="{BB962C8B-B14F-4D97-AF65-F5344CB8AC3E}">
        <p14:creationId xmlns:p14="http://schemas.microsoft.com/office/powerpoint/2010/main" val="747209072"/>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642967A-112B-0151-87D7-8B9B5126D831}"/>
              </a:ext>
            </a:extLst>
          </p:cNvPr>
          <p:cNvSpPr>
            <a:spLocks noGrp="1"/>
          </p:cNvSpPr>
          <p:nvPr>
            <p:ph type="ctrTitle"/>
          </p:nvPr>
        </p:nvSpPr>
        <p:spPr>
          <a:xfrm>
            <a:off x="2286000" y="1683544"/>
            <a:ext cx="13716000" cy="3581400"/>
          </a:xfrm>
        </p:spPr>
        <p:txBody>
          <a:bodyPr anchor="b"/>
          <a:lstStyle>
            <a:lvl1pPr algn="ctr">
              <a:defRPr sz="9000"/>
            </a:lvl1pPr>
          </a:lstStyle>
          <a:p>
            <a:r>
              <a:rPr lang="et-EE"/>
              <a:t>Klõpsake juhteksemplari pealkirja laadi redigeerimiseks</a:t>
            </a:r>
          </a:p>
        </p:txBody>
      </p:sp>
      <p:sp>
        <p:nvSpPr>
          <p:cNvPr id="3" name="Alapealkiri 2">
            <a:extLst>
              <a:ext uri="{FF2B5EF4-FFF2-40B4-BE49-F238E27FC236}">
                <a16:creationId xmlns:a16="http://schemas.microsoft.com/office/drawing/2014/main" id="{C09D2190-D177-35E8-51C1-B7D0F76835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577F2AA7-F097-E09E-4A3C-58AB13DD79C7}"/>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B9A31D4E-EA55-189B-69F7-09310FAB4E7C}"/>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42813889-3F7E-45DC-E079-CCE4125AFF16}"/>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3911694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594ECC9-FA6D-8EA2-E3F1-86F5BC73590C}"/>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6B77D7BB-3464-D895-EE8E-D7920CE504A3}"/>
              </a:ext>
            </a:extLst>
          </p:cNvPr>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AF210F45-B4A0-AEF6-72C5-7FA78D84D6C7}"/>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B0A31450-C1D9-E31B-92CF-1CB1098F45AB}"/>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045510F3-C292-3CE0-A825-D9DA85F93B31}"/>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574887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329D3B4-F5D5-9689-CB18-A948655B5BB7}"/>
              </a:ext>
            </a:extLst>
          </p:cNvPr>
          <p:cNvSpPr>
            <a:spLocks noGrp="1"/>
          </p:cNvSpPr>
          <p:nvPr>
            <p:ph type="title"/>
          </p:nvPr>
        </p:nvSpPr>
        <p:spPr>
          <a:xfrm>
            <a:off x="1247775" y="2564607"/>
            <a:ext cx="15773400" cy="4279106"/>
          </a:xfrm>
        </p:spPr>
        <p:txBody>
          <a:bodyPr anchor="b"/>
          <a:lstStyle>
            <a:lvl1pPr>
              <a:defRPr sz="9000"/>
            </a:lvl1pPr>
          </a:lstStyle>
          <a:p>
            <a:r>
              <a:rPr lang="et-EE"/>
              <a:t>Klõpsake juhteksemplari pealkirja laadi redigeerimiseks</a:t>
            </a:r>
          </a:p>
        </p:txBody>
      </p:sp>
      <p:sp>
        <p:nvSpPr>
          <p:cNvPr id="3" name="Teksti kohatäide 2">
            <a:extLst>
              <a:ext uri="{FF2B5EF4-FFF2-40B4-BE49-F238E27FC236}">
                <a16:creationId xmlns:a16="http://schemas.microsoft.com/office/drawing/2014/main" id="{D06FC7E3-DF05-46AE-8D08-5067DFA997F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7DEE7FC4-71B9-17FE-1B73-5D1B0938EFA0}"/>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4E8A88F0-698E-98B3-718B-3FE916DB9C8C}"/>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9E962306-41BC-EAF3-C68B-33E6B86EEF81}"/>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469797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1812420-7653-2F84-A3C8-EBA43E9E1013}"/>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D2AA6456-D7C4-9E84-F3F9-5F6ADC1FB691}"/>
              </a:ext>
            </a:extLst>
          </p:cNvPr>
          <p:cNvSpPr>
            <a:spLocks noGrp="1"/>
          </p:cNvSpPr>
          <p:nvPr>
            <p:ph sz="half" idx="1"/>
          </p:nvPr>
        </p:nvSpPr>
        <p:spPr>
          <a:xfrm>
            <a:off x="1257300" y="2738437"/>
            <a:ext cx="7772400" cy="6527007"/>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Sisu kohatäide 3">
            <a:extLst>
              <a:ext uri="{FF2B5EF4-FFF2-40B4-BE49-F238E27FC236}">
                <a16:creationId xmlns:a16="http://schemas.microsoft.com/office/drawing/2014/main" id="{BC78C8DC-9B15-220B-2D09-9B79182474A3}"/>
              </a:ext>
            </a:extLst>
          </p:cNvPr>
          <p:cNvSpPr>
            <a:spLocks noGrp="1"/>
          </p:cNvSpPr>
          <p:nvPr>
            <p:ph sz="half" idx="2"/>
          </p:nvPr>
        </p:nvSpPr>
        <p:spPr>
          <a:xfrm>
            <a:off x="9258300" y="2738437"/>
            <a:ext cx="7772400" cy="6527007"/>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Kuupäeva kohatäide 4">
            <a:extLst>
              <a:ext uri="{FF2B5EF4-FFF2-40B4-BE49-F238E27FC236}">
                <a16:creationId xmlns:a16="http://schemas.microsoft.com/office/drawing/2014/main" id="{D5BF5DAE-9099-8A1D-7191-AA79F20E2614}"/>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6" name="Jaluse kohatäide 5">
            <a:extLst>
              <a:ext uri="{FF2B5EF4-FFF2-40B4-BE49-F238E27FC236}">
                <a16:creationId xmlns:a16="http://schemas.microsoft.com/office/drawing/2014/main" id="{95D36A3A-A705-602B-0D78-295F8DBA245F}"/>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ACA5B7C2-792B-4774-4631-D77E7EDD34FD}"/>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4288433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DE5969F-70DD-40B5-FC13-37555BD9B07F}"/>
              </a:ext>
            </a:extLst>
          </p:cNvPr>
          <p:cNvSpPr>
            <a:spLocks noGrp="1"/>
          </p:cNvSpPr>
          <p:nvPr>
            <p:ph type="title"/>
          </p:nvPr>
        </p:nvSpPr>
        <p:spPr>
          <a:xfrm>
            <a:off x="1259682" y="547688"/>
            <a:ext cx="15773400" cy="1988345"/>
          </a:xfrm>
        </p:spPr>
        <p:txBody>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06E29EFC-18A7-9F40-78F9-DB3A01469A5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1958DF92-F07D-8EAB-6C95-34CF734F7552}"/>
              </a:ext>
            </a:extLst>
          </p:cNvPr>
          <p:cNvSpPr>
            <a:spLocks noGrp="1"/>
          </p:cNvSpPr>
          <p:nvPr>
            <p:ph sz="half" idx="2"/>
          </p:nvPr>
        </p:nvSpPr>
        <p:spPr>
          <a:xfrm>
            <a:off x="1259683" y="3757613"/>
            <a:ext cx="7736681" cy="5526882"/>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Teksti kohatäide 4">
            <a:extLst>
              <a:ext uri="{FF2B5EF4-FFF2-40B4-BE49-F238E27FC236}">
                <a16:creationId xmlns:a16="http://schemas.microsoft.com/office/drawing/2014/main" id="{079083AE-4EE0-8EA6-C1C5-99C17DABEDF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B3BE5165-EF21-529A-41CA-5808CA9640F4}"/>
              </a:ext>
            </a:extLst>
          </p:cNvPr>
          <p:cNvSpPr>
            <a:spLocks noGrp="1"/>
          </p:cNvSpPr>
          <p:nvPr>
            <p:ph sz="quarter" idx="4"/>
          </p:nvPr>
        </p:nvSpPr>
        <p:spPr>
          <a:xfrm>
            <a:off x="9258300" y="3757613"/>
            <a:ext cx="7774782" cy="5526882"/>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7" name="Kuupäeva kohatäide 6">
            <a:extLst>
              <a:ext uri="{FF2B5EF4-FFF2-40B4-BE49-F238E27FC236}">
                <a16:creationId xmlns:a16="http://schemas.microsoft.com/office/drawing/2014/main" id="{A3C91520-7960-9A73-EF0C-828831777EE2}"/>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8" name="Jaluse kohatäide 7">
            <a:extLst>
              <a:ext uri="{FF2B5EF4-FFF2-40B4-BE49-F238E27FC236}">
                <a16:creationId xmlns:a16="http://schemas.microsoft.com/office/drawing/2014/main" id="{1F2974E6-A3CB-FCAB-20FA-F10F525EB799}"/>
              </a:ext>
            </a:extLst>
          </p:cNvPr>
          <p:cNvSpPr>
            <a:spLocks noGrp="1"/>
          </p:cNvSpPr>
          <p:nvPr>
            <p:ph type="ftr" sz="quarter" idx="11"/>
          </p:nvPr>
        </p:nvSpPr>
        <p:spPr/>
        <p:txBody>
          <a:bodyPr/>
          <a:lstStyle/>
          <a:p>
            <a:endParaRPr lang="et-EE"/>
          </a:p>
        </p:txBody>
      </p:sp>
      <p:sp>
        <p:nvSpPr>
          <p:cNvPr id="9" name="Slaidinumbri kohatäide 8">
            <a:extLst>
              <a:ext uri="{FF2B5EF4-FFF2-40B4-BE49-F238E27FC236}">
                <a16:creationId xmlns:a16="http://schemas.microsoft.com/office/drawing/2014/main" id="{96AD37F7-B6BE-7844-6D93-1F98063084B1}"/>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469283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F51E808-31F1-2EB5-CCBB-EC75E031AE96}"/>
              </a:ext>
            </a:extLst>
          </p:cNvPr>
          <p:cNvSpPr>
            <a:spLocks noGrp="1"/>
          </p:cNvSpPr>
          <p:nvPr>
            <p:ph type="title"/>
          </p:nvPr>
        </p:nvSpPr>
        <p:spPr/>
        <p:txBody>
          <a:bodyPr/>
          <a:lstStyle/>
          <a:p>
            <a:r>
              <a:rPr lang="et-EE"/>
              <a:t>Klõpsake juhteksemplari pealkirja laadi redigeerimiseks</a:t>
            </a:r>
          </a:p>
        </p:txBody>
      </p:sp>
      <p:sp>
        <p:nvSpPr>
          <p:cNvPr id="3" name="Kuupäeva kohatäide 2">
            <a:extLst>
              <a:ext uri="{FF2B5EF4-FFF2-40B4-BE49-F238E27FC236}">
                <a16:creationId xmlns:a16="http://schemas.microsoft.com/office/drawing/2014/main" id="{5120419B-FA25-A540-9326-196B482509E5}"/>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4" name="Jaluse kohatäide 3">
            <a:extLst>
              <a:ext uri="{FF2B5EF4-FFF2-40B4-BE49-F238E27FC236}">
                <a16:creationId xmlns:a16="http://schemas.microsoft.com/office/drawing/2014/main" id="{5C5F815F-3642-D65F-D62B-9D98E33B69FA}"/>
              </a:ext>
            </a:extLst>
          </p:cNvPr>
          <p:cNvSpPr>
            <a:spLocks noGrp="1"/>
          </p:cNvSpPr>
          <p:nvPr>
            <p:ph type="ftr" sz="quarter" idx="11"/>
          </p:nvPr>
        </p:nvSpPr>
        <p:spPr/>
        <p:txBody>
          <a:bodyPr/>
          <a:lstStyle/>
          <a:p>
            <a:endParaRPr lang="et-EE"/>
          </a:p>
        </p:txBody>
      </p:sp>
      <p:sp>
        <p:nvSpPr>
          <p:cNvPr id="5" name="Slaidinumbri kohatäide 4">
            <a:extLst>
              <a:ext uri="{FF2B5EF4-FFF2-40B4-BE49-F238E27FC236}">
                <a16:creationId xmlns:a16="http://schemas.microsoft.com/office/drawing/2014/main" id="{4665B941-63EB-6468-E959-10375D56648E}"/>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4276815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32368393-1525-CE6E-8B9A-60068B572836}"/>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3" name="Jaluse kohatäide 2">
            <a:extLst>
              <a:ext uri="{FF2B5EF4-FFF2-40B4-BE49-F238E27FC236}">
                <a16:creationId xmlns:a16="http://schemas.microsoft.com/office/drawing/2014/main" id="{C0AE61D9-7D3A-621B-8A67-A41D195F648A}"/>
              </a:ext>
            </a:extLst>
          </p:cNvPr>
          <p:cNvSpPr>
            <a:spLocks noGrp="1"/>
          </p:cNvSpPr>
          <p:nvPr>
            <p:ph type="ftr" sz="quarter" idx="11"/>
          </p:nvPr>
        </p:nvSpPr>
        <p:spPr/>
        <p:txBody>
          <a:bodyPr/>
          <a:lstStyle/>
          <a:p>
            <a:endParaRPr lang="et-EE"/>
          </a:p>
        </p:txBody>
      </p:sp>
      <p:sp>
        <p:nvSpPr>
          <p:cNvPr id="4" name="Slaidinumbri kohatäide 3">
            <a:extLst>
              <a:ext uri="{FF2B5EF4-FFF2-40B4-BE49-F238E27FC236}">
                <a16:creationId xmlns:a16="http://schemas.microsoft.com/office/drawing/2014/main" id="{5534BB03-DE91-5A7C-9D7E-50175C6EF1B0}"/>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4128220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5DCFC26-BC8C-2394-8D0E-209A494C84FF}"/>
              </a:ext>
            </a:extLst>
          </p:cNvPr>
          <p:cNvSpPr>
            <a:spLocks noGrp="1"/>
          </p:cNvSpPr>
          <p:nvPr>
            <p:ph type="title"/>
          </p:nvPr>
        </p:nvSpPr>
        <p:spPr>
          <a:xfrm>
            <a:off x="1259683" y="685800"/>
            <a:ext cx="5898356" cy="2400300"/>
          </a:xfrm>
        </p:spPr>
        <p:txBody>
          <a:bodyPr anchor="b"/>
          <a:lstStyle>
            <a:lvl1pPr>
              <a:defRPr sz="4800"/>
            </a:lvl1pPr>
          </a:lstStyle>
          <a:p>
            <a:r>
              <a:rPr lang="et-EE"/>
              <a:t>Klõpsake juhteksemplari pealkirja laadi redigeerimiseks</a:t>
            </a:r>
          </a:p>
        </p:txBody>
      </p:sp>
      <p:sp>
        <p:nvSpPr>
          <p:cNvPr id="3" name="Sisu kohatäide 2">
            <a:extLst>
              <a:ext uri="{FF2B5EF4-FFF2-40B4-BE49-F238E27FC236}">
                <a16:creationId xmlns:a16="http://schemas.microsoft.com/office/drawing/2014/main" id="{A701F704-D804-7F83-224B-BAA7C10452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ksti kohatäide 3">
            <a:extLst>
              <a:ext uri="{FF2B5EF4-FFF2-40B4-BE49-F238E27FC236}">
                <a16:creationId xmlns:a16="http://schemas.microsoft.com/office/drawing/2014/main" id="{F44DAB44-3482-D2D9-7220-229F65D667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3D3B0C89-862E-1FAA-79E2-2AB9820C37B2}"/>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6" name="Jaluse kohatäide 5">
            <a:extLst>
              <a:ext uri="{FF2B5EF4-FFF2-40B4-BE49-F238E27FC236}">
                <a16:creationId xmlns:a16="http://schemas.microsoft.com/office/drawing/2014/main" id="{EC31E517-D20C-9EA5-D2EA-6BBCAC9E3897}"/>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2B125C19-2F85-A41C-8CA5-12DC9027A290}"/>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987952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C67E454-ADE0-7FC1-F5D6-B6E4D518626E}"/>
              </a:ext>
            </a:extLst>
          </p:cNvPr>
          <p:cNvSpPr>
            <a:spLocks noGrp="1"/>
          </p:cNvSpPr>
          <p:nvPr>
            <p:ph type="title"/>
          </p:nvPr>
        </p:nvSpPr>
        <p:spPr>
          <a:xfrm>
            <a:off x="1259683" y="685800"/>
            <a:ext cx="5898356" cy="2400300"/>
          </a:xfrm>
        </p:spPr>
        <p:txBody>
          <a:bodyPr anchor="b"/>
          <a:lstStyle>
            <a:lvl1pPr>
              <a:defRPr sz="4800"/>
            </a:lvl1pPr>
          </a:lstStyle>
          <a:p>
            <a:r>
              <a:rPr lang="et-EE"/>
              <a:t>Klõpsake juhteksemplari pealkirja laadi redigeerimiseks</a:t>
            </a:r>
          </a:p>
        </p:txBody>
      </p:sp>
      <p:sp>
        <p:nvSpPr>
          <p:cNvPr id="3" name="Pildi kohatäide 2">
            <a:extLst>
              <a:ext uri="{FF2B5EF4-FFF2-40B4-BE49-F238E27FC236}">
                <a16:creationId xmlns:a16="http://schemas.microsoft.com/office/drawing/2014/main" id="{ED0B5A10-0CE6-BEC4-0542-0C6FC9529B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t-EE"/>
          </a:p>
        </p:txBody>
      </p:sp>
      <p:sp>
        <p:nvSpPr>
          <p:cNvPr id="4" name="Teksti kohatäide 3">
            <a:extLst>
              <a:ext uri="{FF2B5EF4-FFF2-40B4-BE49-F238E27FC236}">
                <a16:creationId xmlns:a16="http://schemas.microsoft.com/office/drawing/2014/main" id="{AFCF4632-6E5A-9F55-9E03-0347908972A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0F5C79C3-A91B-0E3D-80B8-B5C25B7DC4AA}"/>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6" name="Jaluse kohatäide 5">
            <a:extLst>
              <a:ext uri="{FF2B5EF4-FFF2-40B4-BE49-F238E27FC236}">
                <a16:creationId xmlns:a16="http://schemas.microsoft.com/office/drawing/2014/main" id="{6904F07A-5923-A5CA-C06D-C44237785C6B}"/>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F1B276CD-8AE8-368A-1248-BF44AAED8704}"/>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78488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EA7AE47-EC01-5749-0BCE-051D0F735E2D}"/>
              </a:ext>
            </a:extLst>
          </p:cNvPr>
          <p:cNvSpPr>
            <a:spLocks noGrp="1"/>
          </p:cNvSpPr>
          <p:nvPr>
            <p:ph type="title"/>
          </p:nvPr>
        </p:nvSpPr>
        <p:spPr/>
        <p:txBody>
          <a:bodyPr/>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E2B8994D-10EB-69EB-5A30-DD1C844D1D17}"/>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90E79089-6EC6-C7FA-25C2-6276E68921EF}"/>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0D605FE1-8C4A-DEE8-8428-F3E3287A6440}"/>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6692F1DB-B115-7092-3FB8-00FDB3574DCF}"/>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278420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5BCB9212-82DE-B6A5-0AC5-A69DCB5145C8}"/>
              </a:ext>
            </a:extLst>
          </p:cNvPr>
          <p:cNvSpPr>
            <a:spLocks noGrp="1"/>
          </p:cNvSpPr>
          <p:nvPr>
            <p:ph type="title" orient="vert"/>
          </p:nvPr>
        </p:nvSpPr>
        <p:spPr>
          <a:xfrm>
            <a:off x="13087350" y="547687"/>
            <a:ext cx="3943350" cy="8717757"/>
          </a:xfrm>
        </p:spPr>
        <p:txBody>
          <a:bodyPr vert="eaVert"/>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21F57EF5-1263-A12C-F580-56C7996E3D95}"/>
              </a:ext>
            </a:extLst>
          </p:cNvPr>
          <p:cNvSpPr>
            <a:spLocks noGrp="1"/>
          </p:cNvSpPr>
          <p:nvPr>
            <p:ph type="body" orient="vert" idx="1"/>
          </p:nvPr>
        </p:nvSpPr>
        <p:spPr>
          <a:xfrm>
            <a:off x="1257300" y="547687"/>
            <a:ext cx="11601450" cy="8717757"/>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3348BDA4-4ABA-7ACF-0BAA-1E96617F54A1}"/>
              </a:ext>
            </a:extLst>
          </p:cNvPr>
          <p:cNvSpPr>
            <a:spLocks noGrp="1"/>
          </p:cNvSpPr>
          <p:nvPr>
            <p:ph type="dt" sz="half" idx="10"/>
          </p:nvPr>
        </p:nvSpPr>
        <p:spPr/>
        <p:txBody>
          <a:body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2E9AE733-8EE0-69B1-1B3A-8E1E56090041}"/>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CD94EB89-9F1B-EBAB-1EAF-1BFC9413F960}"/>
              </a:ext>
            </a:extLst>
          </p:cNvPr>
          <p:cNvSpPr>
            <a:spLocks noGrp="1"/>
          </p:cNvSpPr>
          <p:nvPr>
            <p:ph type="sldNum" sz="quarter" idx="12"/>
          </p:nvPr>
        </p:nvSpPr>
        <p:spPr/>
        <p:txBody>
          <a:bodyPr/>
          <a:lstStyle/>
          <a:p>
            <a:fld id="{20571948-4FAB-4084-ADDC-5B609034D41A}" type="slidenum">
              <a:rPr lang="et-EE" smtClean="0"/>
              <a:t>‹#›</a:t>
            </a:fld>
            <a:endParaRPr lang="et-EE"/>
          </a:p>
        </p:txBody>
      </p:sp>
    </p:spTree>
    <p:extLst>
      <p:ext uri="{BB962C8B-B14F-4D97-AF65-F5344CB8AC3E}">
        <p14:creationId xmlns:p14="http://schemas.microsoft.com/office/powerpoint/2010/main" val="39790132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accent6"/>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5"/>
            <a:ext cx="18287816" cy="10287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sz="270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953262" y="3295175"/>
            <a:ext cx="10259568" cy="2815304"/>
          </a:xfrm>
        </p:spPr>
        <p:txBody>
          <a:bodyPr anchor="t" anchorCtr="0"/>
          <a:lstStyle>
            <a:lvl1pPr algn="l">
              <a:lnSpc>
                <a:spcPct val="95000"/>
              </a:lnSpc>
              <a:defRPr sz="60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953262" y="7605522"/>
            <a:ext cx="10259568" cy="1831086"/>
          </a:xfrm>
        </p:spPr>
        <p:txBody>
          <a:bodyPr anchor="b" anchorCtr="0"/>
          <a:lstStyle>
            <a:lvl1pPr marL="0" indent="0" algn="l">
              <a:spcBef>
                <a:spcPts val="0"/>
              </a:spcBef>
              <a:buNone/>
              <a:defRPr sz="3600">
                <a:latin typeface="Times New Roman" panose="02020603050405020304" pitchFamily="18" charset="0"/>
                <a:cs typeface="Times New Roman" panose="020206030504050203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endParaRPr lang="en-GB" dirty="0"/>
          </a:p>
        </p:txBody>
      </p:sp>
      <p:pic>
        <p:nvPicPr>
          <p:cNvPr id="13" name="Picture 12">
            <a:extLst>
              <a:ext uri="{FF2B5EF4-FFF2-40B4-BE49-F238E27FC236}">
                <a16:creationId xmlns:a16="http://schemas.microsoft.com/office/drawing/2014/main" id="{3237399D-B67D-DF4C-8F6C-731AE72D8C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73" y="854352"/>
            <a:ext cx="3874928" cy="1051698"/>
          </a:xfrm>
          <a:prstGeom prst="rect">
            <a:avLst/>
          </a:prstGeom>
        </p:spPr>
      </p:pic>
    </p:spTree>
    <p:extLst>
      <p:ext uri="{BB962C8B-B14F-4D97-AF65-F5344CB8AC3E}">
        <p14:creationId xmlns:p14="http://schemas.microsoft.com/office/powerpoint/2010/main" val="463458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1">
    <p:bg>
      <p:bgPr>
        <a:solidFill>
          <a:schemeClr val="accent1"/>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5"/>
            <a:ext cx="18287816" cy="10287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sz="270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953262" y="3295175"/>
            <a:ext cx="10259568" cy="2815304"/>
          </a:xfrm>
        </p:spPr>
        <p:txBody>
          <a:bodyPr anchor="t" anchorCtr="0"/>
          <a:lstStyle>
            <a:lvl1pPr algn="l">
              <a:lnSpc>
                <a:spcPct val="95000"/>
              </a:lnSpc>
              <a:defRPr sz="60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953262" y="7605522"/>
            <a:ext cx="10259568" cy="1831086"/>
          </a:xfrm>
        </p:spPr>
        <p:txBody>
          <a:bodyPr anchor="b" anchorCtr="0"/>
          <a:lstStyle>
            <a:lvl1pPr marL="0" indent="0" algn="l">
              <a:spcBef>
                <a:spcPts val="0"/>
              </a:spcBef>
              <a:buNone/>
              <a:defRPr sz="3600">
                <a:latin typeface="Times New Roman" panose="02020603050405020304" pitchFamily="18" charset="0"/>
                <a:cs typeface="Times New Roman" panose="020206030504050203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endParaRPr lang="en-GB" dirty="0"/>
          </a:p>
        </p:txBody>
      </p:sp>
      <p:pic>
        <p:nvPicPr>
          <p:cNvPr id="7" name="Picture 6">
            <a:extLst>
              <a:ext uri="{FF2B5EF4-FFF2-40B4-BE49-F238E27FC236}">
                <a16:creationId xmlns:a16="http://schemas.microsoft.com/office/drawing/2014/main" id="{EA4A1FBA-8DC9-F140-8B66-7CDFE475AE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73" y="854352"/>
            <a:ext cx="3874928" cy="1051698"/>
          </a:xfrm>
          <a:prstGeom prst="rect">
            <a:avLst/>
          </a:prstGeom>
        </p:spPr>
      </p:pic>
    </p:spTree>
    <p:extLst>
      <p:ext uri="{BB962C8B-B14F-4D97-AF65-F5344CB8AC3E}">
        <p14:creationId xmlns:p14="http://schemas.microsoft.com/office/powerpoint/2010/main" val="757586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953262" y="3295175"/>
            <a:ext cx="10259568" cy="2815304"/>
          </a:xfrm>
        </p:spPr>
        <p:txBody>
          <a:bodyPr anchor="t" anchorCtr="0"/>
          <a:lstStyle>
            <a:lvl1pPr algn="l">
              <a:lnSpc>
                <a:spcPct val="95000"/>
              </a:lnSpc>
              <a:defRPr sz="60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953262" y="7605522"/>
            <a:ext cx="10259568" cy="1831086"/>
          </a:xfrm>
        </p:spPr>
        <p:txBody>
          <a:bodyPr anchor="b" anchorCtr="0"/>
          <a:lstStyle>
            <a:lvl1pPr marL="0" indent="0" algn="l">
              <a:spcBef>
                <a:spcPts val="0"/>
              </a:spcBef>
              <a:buNone/>
              <a:defRPr sz="3600">
                <a:latin typeface="Times New Roman" panose="02020603050405020304" pitchFamily="18" charset="0"/>
                <a:cs typeface="Times New Roman" panose="020206030504050203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endParaRPr lang="en-GB" dirty="0"/>
          </a:p>
        </p:txBody>
      </p:sp>
      <p:pic>
        <p:nvPicPr>
          <p:cNvPr id="7" name="Picture 6">
            <a:extLst>
              <a:ext uri="{FF2B5EF4-FFF2-40B4-BE49-F238E27FC236}">
                <a16:creationId xmlns:a16="http://schemas.microsoft.com/office/drawing/2014/main" id="{29D21175-9B8D-694E-B0F0-30BC0AAFD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373" y="854352"/>
            <a:ext cx="3874928" cy="1051698"/>
          </a:xfrm>
          <a:prstGeom prst="rect">
            <a:avLst/>
          </a:prstGeom>
        </p:spPr>
      </p:pic>
    </p:spTree>
    <p:extLst>
      <p:ext uri="{BB962C8B-B14F-4D97-AF65-F5344CB8AC3E}">
        <p14:creationId xmlns:p14="http://schemas.microsoft.com/office/powerpoint/2010/main" val="7205278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2">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953262" y="3295175"/>
            <a:ext cx="10259568" cy="2815304"/>
          </a:xfrm>
        </p:spPr>
        <p:txBody>
          <a:bodyPr anchor="t" anchorCtr="0"/>
          <a:lstStyle>
            <a:lvl1pPr algn="l">
              <a:lnSpc>
                <a:spcPct val="95000"/>
              </a:lnSpc>
              <a:defRPr sz="60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953262" y="7605522"/>
            <a:ext cx="10259568" cy="1831086"/>
          </a:xfrm>
        </p:spPr>
        <p:txBody>
          <a:bodyPr anchor="b" anchorCtr="0"/>
          <a:lstStyle>
            <a:lvl1pPr marL="0" indent="0" algn="l">
              <a:spcBef>
                <a:spcPts val="0"/>
              </a:spcBef>
              <a:buNone/>
              <a:defRPr sz="3600">
                <a:latin typeface="Times New Roman" panose="02020603050405020304" pitchFamily="18" charset="0"/>
                <a:cs typeface="Times New Roman" panose="020206030504050203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Muokkaa alaotsikon perustyyliä napsautt.</a:t>
            </a:r>
            <a:endParaRPr lang="en-GB" dirty="0"/>
          </a:p>
        </p:txBody>
      </p:sp>
      <p:pic>
        <p:nvPicPr>
          <p:cNvPr id="7" name="Picture 6">
            <a:extLst>
              <a:ext uri="{FF2B5EF4-FFF2-40B4-BE49-F238E27FC236}">
                <a16:creationId xmlns:a16="http://schemas.microsoft.com/office/drawing/2014/main" id="{C9D1CE2F-FB89-4041-AAE1-3A1CFE17A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373" y="854352"/>
            <a:ext cx="3874928" cy="1051698"/>
          </a:xfrm>
          <a:prstGeom prst="rect">
            <a:avLst/>
          </a:prstGeom>
        </p:spPr>
      </p:pic>
    </p:spTree>
    <p:extLst>
      <p:ext uri="{BB962C8B-B14F-4D97-AF65-F5344CB8AC3E}">
        <p14:creationId xmlns:p14="http://schemas.microsoft.com/office/powerpoint/2010/main" val="1469636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974911" y="726141"/>
            <a:ext cx="14842409" cy="1612985"/>
          </a:xfrm>
        </p:spPr>
        <p:txBody>
          <a:bodyPr anchor="b"/>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1" name="Picture 10">
            <a:extLst>
              <a:ext uri="{FF2B5EF4-FFF2-40B4-BE49-F238E27FC236}">
                <a16:creationId xmlns:a16="http://schemas.microsoft.com/office/drawing/2014/main" id="{CFAA53A2-04A4-784B-8533-1BE5B6ED6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4570" y="894227"/>
            <a:ext cx="774441" cy="946539"/>
          </a:xfrm>
          <a:prstGeom prst="rect">
            <a:avLst/>
          </a:prstGeom>
        </p:spPr>
      </p:pic>
    </p:spTree>
    <p:extLst>
      <p:ext uri="{BB962C8B-B14F-4D97-AF65-F5344CB8AC3E}">
        <p14:creationId xmlns:p14="http://schemas.microsoft.com/office/powerpoint/2010/main" val="2557426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74910" y="3032312"/>
            <a:ext cx="7966689" cy="623313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8F604C65-0022-A10B-E75C-3BC0B3B9636F}"/>
              </a:ext>
            </a:extLst>
          </p:cNvPr>
          <p:cNvSpPr>
            <a:spLocks noGrp="1"/>
          </p:cNvSpPr>
          <p:nvPr>
            <p:ph idx="13"/>
          </p:nvPr>
        </p:nvSpPr>
        <p:spPr>
          <a:xfrm>
            <a:off x="9346400" y="3032312"/>
            <a:ext cx="7966689" cy="623313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pic>
        <p:nvPicPr>
          <p:cNvPr id="10" name="Picture 9">
            <a:extLst>
              <a:ext uri="{FF2B5EF4-FFF2-40B4-BE49-F238E27FC236}">
                <a16:creationId xmlns:a16="http://schemas.microsoft.com/office/drawing/2014/main" id="{B6363DDC-C97A-194B-98DF-CA51F0A3D3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4570" y="894227"/>
            <a:ext cx="774441" cy="946539"/>
          </a:xfrm>
          <a:prstGeom prst="rect">
            <a:avLst/>
          </a:prstGeom>
        </p:spPr>
      </p:pic>
      <p:sp>
        <p:nvSpPr>
          <p:cNvPr id="11" name="Title 1">
            <a:extLst>
              <a:ext uri="{FF2B5EF4-FFF2-40B4-BE49-F238E27FC236}">
                <a16:creationId xmlns:a16="http://schemas.microsoft.com/office/drawing/2014/main" id="{85789431-5CDA-8F47-85A4-31FC69C1740D}"/>
              </a:ext>
            </a:extLst>
          </p:cNvPr>
          <p:cNvSpPr>
            <a:spLocks noGrp="1"/>
          </p:cNvSpPr>
          <p:nvPr>
            <p:ph type="title"/>
          </p:nvPr>
        </p:nvSpPr>
        <p:spPr>
          <a:xfrm>
            <a:off x="974911" y="726141"/>
            <a:ext cx="14842409" cy="1612985"/>
          </a:xfrm>
        </p:spPr>
        <p:txBody>
          <a:bodyPr anchor="b"/>
          <a:lstStyle/>
          <a:p>
            <a:r>
              <a:rPr lang="fi-FI"/>
              <a:t>Muokkaa ots. perustyyl. napsautt.</a:t>
            </a:r>
            <a:endParaRPr lang="en-GB" dirty="0"/>
          </a:p>
        </p:txBody>
      </p:sp>
    </p:spTree>
    <p:extLst>
      <p:ext uri="{BB962C8B-B14F-4D97-AF65-F5344CB8AC3E}">
        <p14:creationId xmlns:p14="http://schemas.microsoft.com/office/powerpoint/2010/main" val="1361786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1"/>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DCD8BB72-B7B2-E8EB-24B6-FE4ECB31BE5A}"/>
              </a:ext>
            </a:extLst>
          </p:cNvPr>
          <p:cNvSpPr/>
          <p:nvPr userDrawn="1"/>
        </p:nvSpPr>
        <p:spPr>
          <a:xfrm>
            <a:off x="-1" y="6855285"/>
            <a:ext cx="18288002" cy="3431715"/>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974912" y="7756398"/>
            <a:ext cx="10135049" cy="1714500"/>
          </a:xfrm>
        </p:spPr>
        <p:txBody>
          <a:bodyPr anchor="t"/>
          <a:lstStyle>
            <a:lvl1pPr>
              <a:defRPr sz="4800"/>
            </a:lvl1pPr>
          </a:lstStyle>
          <a:p>
            <a:r>
              <a:rPr lang="fi-FI"/>
              <a:t>Muokkaa ots.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Free-form: Shape 28">
            <a:extLst>
              <a:ext uri="{FF2B5EF4-FFF2-40B4-BE49-F238E27FC236}">
                <a16:creationId xmlns:a16="http://schemas.microsoft.com/office/drawing/2014/main" id="{09403F87-9585-6CA0-7F3B-A0CDE2652619}"/>
              </a:ext>
            </a:extLst>
          </p:cNvPr>
          <p:cNvSpPr/>
          <p:nvPr userDrawn="1"/>
        </p:nvSpPr>
        <p:spPr>
          <a:xfrm>
            <a:off x="-183" y="0"/>
            <a:ext cx="18288183" cy="580860"/>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sp>
        <p:nvSpPr>
          <p:cNvPr id="5" name="Free-form: Shape 29">
            <a:extLst>
              <a:ext uri="{FF2B5EF4-FFF2-40B4-BE49-F238E27FC236}">
                <a16:creationId xmlns:a16="http://schemas.microsoft.com/office/drawing/2014/main" id="{B4E4D196-B8D5-48B6-626D-89C042D57B9C}"/>
              </a:ext>
            </a:extLst>
          </p:cNvPr>
          <p:cNvSpPr/>
          <p:nvPr userDrawn="1"/>
        </p:nvSpPr>
        <p:spPr>
          <a:xfrm>
            <a:off x="-183" y="1152290"/>
            <a:ext cx="18288183" cy="571053"/>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sp>
        <p:nvSpPr>
          <p:cNvPr id="6" name="Free-form: Shape 30">
            <a:extLst>
              <a:ext uri="{FF2B5EF4-FFF2-40B4-BE49-F238E27FC236}">
                <a16:creationId xmlns:a16="http://schemas.microsoft.com/office/drawing/2014/main" id="{89FD2A67-C5A0-8597-A631-E79F1FDC2375}"/>
              </a:ext>
            </a:extLst>
          </p:cNvPr>
          <p:cNvSpPr/>
          <p:nvPr userDrawn="1"/>
        </p:nvSpPr>
        <p:spPr>
          <a:xfrm>
            <a:off x="-183" y="2294795"/>
            <a:ext cx="18288183" cy="571257"/>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sp>
        <p:nvSpPr>
          <p:cNvPr id="10" name="Free-form: Shape 31">
            <a:extLst>
              <a:ext uri="{FF2B5EF4-FFF2-40B4-BE49-F238E27FC236}">
                <a16:creationId xmlns:a16="http://schemas.microsoft.com/office/drawing/2014/main" id="{E7831AEF-0633-77AB-EA0E-DB68A5A08C6C}"/>
              </a:ext>
            </a:extLst>
          </p:cNvPr>
          <p:cNvSpPr/>
          <p:nvPr userDrawn="1"/>
        </p:nvSpPr>
        <p:spPr>
          <a:xfrm>
            <a:off x="-183" y="3437483"/>
            <a:ext cx="18288183" cy="571263"/>
          </a:xfrm>
          <a:custGeom>
            <a:avLst/>
            <a:gdLst>
              <a:gd name="connsiteX0" fmla="*/ 0 w 12185437"/>
              <a:gd name="connsiteY0" fmla="*/ 0 h 380842"/>
              <a:gd name="connsiteX1" fmla="*/ 12185437 w 12185437"/>
              <a:gd name="connsiteY1" fmla="*/ 0 h 380842"/>
              <a:gd name="connsiteX2" fmla="*/ 12185437 w 12185437"/>
              <a:gd name="connsiteY2" fmla="*/ 380842 h 380842"/>
              <a:gd name="connsiteX3" fmla="*/ 0 w 12185437"/>
              <a:gd name="connsiteY3" fmla="*/ 380842 h 380842"/>
              <a:gd name="connsiteX4" fmla="*/ 0 w 12185437"/>
              <a:gd name="connsiteY4" fmla="*/ 0 h 38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42">
                <a:moveTo>
                  <a:pt x="0" y="0"/>
                </a:moveTo>
                <a:lnTo>
                  <a:pt x="12185437" y="0"/>
                </a:lnTo>
                <a:lnTo>
                  <a:pt x="12185437" y="380842"/>
                </a:lnTo>
                <a:lnTo>
                  <a:pt x="0" y="380842"/>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sp>
        <p:nvSpPr>
          <p:cNvPr id="11" name="Free-form: Shape 32">
            <a:extLst>
              <a:ext uri="{FF2B5EF4-FFF2-40B4-BE49-F238E27FC236}">
                <a16:creationId xmlns:a16="http://schemas.microsoft.com/office/drawing/2014/main" id="{20B1B5C3-36C4-6C96-F052-EC7C50FC54AC}"/>
              </a:ext>
            </a:extLst>
          </p:cNvPr>
          <p:cNvSpPr/>
          <p:nvPr userDrawn="1"/>
        </p:nvSpPr>
        <p:spPr>
          <a:xfrm>
            <a:off x="-183" y="4580174"/>
            <a:ext cx="18288183" cy="571053"/>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sp>
        <p:nvSpPr>
          <p:cNvPr id="12" name="Free-form: Shape 33">
            <a:extLst>
              <a:ext uri="{FF2B5EF4-FFF2-40B4-BE49-F238E27FC236}">
                <a16:creationId xmlns:a16="http://schemas.microsoft.com/office/drawing/2014/main" id="{1D2A1DAB-145A-5F7B-9954-6987015EB4B4}"/>
              </a:ext>
            </a:extLst>
          </p:cNvPr>
          <p:cNvSpPr/>
          <p:nvPr userDrawn="1"/>
        </p:nvSpPr>
        <p:spPr>
          <a:xfrm>
            <a:off x="-183" y="5722679"/>
            <a:ext cx="18288183" cy="571257"/>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sz="2700"/>
          </a:p>
        </p:txBody>
      </p:sp>
      <p:pic>
        <p:nvPicPr>
          <p:cNvPr id="18" name="Picture 17">
            <a:extLst>
              <a:ext uri="{FF2B5EF4-FFF2-40B4-BE49-F238E27FC236}">
                <a16:creationId xmlns:a16="http://schemas.microsoft.com/office/drawing/2014/main" id="{8962364A-5916-5942-B420-543E139EC2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59261" y="8397708"/>
            <a:ext cx="3874928" cy="1051698"/>
          </a:xfrm>
          <a:prstGeom prst="rect">
            <a:avLst/>
          </a:prstGeom>
        </p:spPr>
      </p:pic>
    </p:spTree>
    <p:extLst>
      <p:ext uri="{BB962C8B-B14F-4D97-AF65-F5344CB8AC3E}">
        <p14:creationId xmlns:p14="http://schemas.microsoft.com/office/powerpoint/2010/main" val="1656468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icture">
    <p:bg>
      <p:bgPr>
        <a:solidFill>
          <a:schemeClr val="bg2"/>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483FB58F-61FC-B125-47DF-7A1E6819B7A4}"/>
              </a:ext>
            </a:extLst>
          </p:cNvPr>
          <p:cNvSpPr/>
          <p:nvPr userDrawn="1"/>
        </p:nvSpPr>
        <p:spPr>
          <a:xfrm>
            <a:off x="-1" y="6855285"/>
            <a:ext cx="18288002" cy="3431715"/>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24" name="Picture Placeholder 7">
            <a:extLst>
              <a:ext uri="{FF2B5EF4-FFF2-40B4-BE49-F238E27FC236}">
                <a16:creationId xmlns:a16="http://schemas.microsoft.com/office/drawing/2014/main" id="{5E70779E-03A6-C3DE-E92E-DA3EBF19B862}"/>
              </a:ext>
            </a:extLst>
          </p:cNvPr>
          <p:cNvSpPr>
            <a:spLocks noGrp="1"/>
          </p:cNvSpPr>
          <p:nvPr>
            <p:ph type="pic" sz="quarter" idx="13"/>
          </p:nvPr>
        </p:nvSpPr>
        <p:spPr>
          <a:xfrm>
            <a:off x="2" y="-1"/>
            <a:ext cx="12158661" cy="6855287"/>
          </a:xfrm>
          <a:solidFill>
            <a:schemeClr val="bg1">
              <a:lumMod val="95000"/>
            </a:schemeClr>
          </a:solidFill>
        </p:spPr>
        <p:txBody>
          <a:bodyPr anchor="ctr" anchorCtr="0"/>
          <a:lstStyle>
            <a:lvl1pPr marL="0" indent="0" algn="ctr">
              <a:buNone/>
              <a:defRPr sz="2700"/>
            </a:lvl1pPr>
          </a:lstStyle>
          <a:p>
            <a:r>
              <a:rPr lang="fi-FI"/>
              <a:t>Lisää kuva napsauttamalla kuvaketta</a:t>
            </a:r>
            <a:endParaRPr lang="en-GB" dirty="0"/>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974912" y="7756398"/>
            <a:ext cx="10135049" cy="1714500"/>
          </a:xfrm>
        </p:spPr>
        <p:txBody>
          <a:bodyPr anchor="t"/>
          <a:lstStyle>
            <a:lvl1pPr>
              <a:defRPr sz="4800"/>
            </a:lvl1pPr>
          </a:lstStyle>
          <a:p>
            <a:r>
              <a:rPr lang="fi-FI"/>
              <a:t>Muokkaa ots.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Free-form: Shape 11">
            <a:extLst>
              <a:ext uri="{FF2B5EF4-FFF2-40B4-BE49-F238E27FC236}">
                <a16:creationId xmlns:a16="http://schemas.microsoft.com/office/drawing/2014/main" id="{16E5BBD8-3D18-CC13-B42D-BA6270086E42}"/>
              </a:ext>
            </a:extLst>
          </p:cNvPr>
          <p:cNvSpPr/>
          <p:nvPr/>
        </p:nvSpPr>
        <p:spPr>
          <a:xfrm>
            <a:off x="12158663" y="0"/>
            <a:ext cx="568019" cy="6852504"/>
          </a:xfrm>
          <a:custGeom>
            <a:avLst/>
            <a:gdLst>
              <a:gd name="connsiteX0" fmla="*/ 378679 w 378679"/>
              <a:gd name="connsiteY0" fmla="*/ 0 h 4570191"/>
              <a:gd name="connsiteX1" fmla="*/ 378679 w 378679"/>
              <a:gd name="connsiteY1" fmla="*/ 4570191 h 4570191"/>
              <a:gd name="connsiteX2" fmla="*/ 0 w 378679"/>
              <a:gd name="connsiteY2" fmla="*/ 4570191 h 4570191"/>
              <a:gd name="connsiteX3" fmla="*/ 0 w 378679"/>
              <a:gd name="connsiteY3" fmla="*/ 0 h 4570191"/>
              <a:gd name="connsiteX4" fmla="*/ 378679 w 378679"/>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79" h="4570191">
                <a:moveTo>
                  <a:pt x="378679" y="0"/>
                </a:moveTo>
                <a:lnTo>
                  <a:pt x="378679" y="4570191"/>
                </a:lnTo>
                <a:lnTo>
                  <a:pt x="0" y="4570191"/>
                </a:lnTo>
                <a:lnTo>
                  <a:pt x="0" y="0"/>
                </a:lnTo>
                <a:lnTo>
                  <a:pt x="378679" y="0"/>
                </a:lnTo>
                <a:close/>
              </a:path>
            </a:pathLst>
          </a:custGeom>
          <a:solidFill>
            <a:schemeClr val="accent3"/>
          </a:solidFill>
          <a:ln w="353" cap="flat">
            <a:noFill/>
            <a:prstDash val="solid"/>
            <a:miter/>
          </a:ln>
        </p:spPr>
        <p:txBody>
          <a:bodyPr rtlCol="0" anchor="ctr"/>
          <a:lstStyle/>
          <a:p>
            <a:endParaRPr lang="en-GB" sz="2700"/>
          </a:p>
        </p:txBody>
      </p:sp>
      <p:sp>
        <p:nvSpPr>
          <p:cNvPr id="13" name="Free-form: Shape 12">
            <a:extLst>
              <a:ext uri="{FF2B5EF4-FFF2-40B4-BE49-F238E27FC236}">
                <a16:creationId xmlns:a16="http://schemas.microsoft.com/office/drawing/2014/main" id="{F88FF5DF-8F63-E6E6-5985-36E7158CDBC7}"/>
              </a:ext>
            </a:extLst>
          </p:cNvPr>
          <p:cNvSpPr/>
          <p:nvPr/>
        </p:nvSpPr>
        <p:spPr>
          <a:xfrm>
            <a:off x="13304327" y="0"/>
            <a:ext cx="577650" cy="6852504"/>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sz="2700"/>
          </a:p>
        </p:txBody>
      </p:sp>
      <p:sp>
        <p:nvSpPr>
          <p:cNvPr id="14" name="Free-form: Shape 13">
            <a:extLst>
              <a:ext uri="{FF2B5EF4-FFF2-40B4-BE49-F238E27FC236}">
                <a16:creationId xmlns:a16="http://schemas.microsoft.com/office/drawing/2014/main" id="{B2086361-D08C-2A10-C9AC-F7580BD19271}"/>
              </a:ext>
            </a:extLst>
          </p:cNvPr>
          <p:cNvSpPr/>
          <p:nvPr/>
        </p:nvSpPr>
        <p:spPr>
          <a:xfrm>
            <a:off x="14459603" y="0"/>
            <a:ext cx="577650" cy="6852504"/>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sz="2700"/>
          </a:p>
        </p:txBody>
      </p:sp>
      <p:sp>
        <p:nvSpPr>
          <p:cNvPr id="15" name="Free-form: Shape 14">
            <a:extLst>
              <a:ext uri="{FF2B5EF4-FFF2-40B4-BE49-F238E27FC236}">
                <a16:creationId xmlns:a16="http://schemas.microsoft.com/office/drawing/2014/main" id="{C86574D7-D6D6-EF56-FB66-14F53A064D5B}"/>
              </a:ext>
            </a:extLst>
          </p:cNvPr>
          <p:cNvSpPr/>
          <p:nvPr/>
        </p:nvSpPr>
        <p:spPr>
          <a:xfrm>
            <a:off x="15614898" y="0"/>
            <a:ext cx="577650" cy="6852504"/>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sz="2700"/>
          </a:p>
        </p:txBody>
      </p:sp>
      <p:sp>
        <p:nvSpPr>
          <p:cNvPr id="16" name="Free-form: Shape 15">
            <a:extLst>
              <a:ext uri="{FF2B5EF4-FFF2-40B4-BE49-F238E27FC236}">
                <a16:creationId xmlns:a16="http://schemas.microsoft.com/office/drawing/2014/main" id="{294352AE-8336-96CB-B1E6-4E7E7F5C772A}"/>
              </a:ext>
            </a:extLst>
          </p:cNvPr>
          <p:cNvSpPr/>
          <p:nvPr/>
        </p:nvSpPr>
        <p:spPr>
          <a:xfrm>
            <a:off x="16770174" y="0"/>
            <a:ext cx="577650" cy="6852504"/>
          </a:xfrm>
          <a:custGeom>
            <a:avLst/>
            <a:gdLst>
              <a:gd name="connsiteX0" fmla="*/ 385100 w 385100"/>
              <a:gd name="connsiteY0" fmla="*/ 0 h 4570191"/>
              <a:gd name="connsiteX1" fmla="*/ 385100 w 385100"/>
              <a:gd name="connsiteY1" fmla="*/ 4570191 h 4570191"/>
              <a:gd name="connsiteX2" fmla="*/ 0 w 385100"/>
              <a:gd name="connsiteY2" fmla="*/ 4570191 h 4570191"/>
              <a:gd name="connsiteX3" fmla="*/ 0 w 385100"/>
              <a:gd name="connsiteY3" fmla="*/ 0 h 4570191"/>
              <a:gd name="connsiteX4" fmla="*/ 385100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0" y="0"/>
                </a:moveTo>
                <a:lnTo>
                  <a:pt x="385100" y="4570191"/>
                </a:lnTo>
                <a:lnTo>
                  <a:pt x="0" y="4570191"/>
                </a:lnTo>
                <a:lnTo>
                  <a:pt x="0" y="0"/>
                </a:lnTo>
                <a:lnTo>
                  <a:pt x="385100" y="0"/>
                </a:lnTo>
                <a:close/>
              </a:path>
            </a:pathLst>
          </a:custGeom>
          <a:solidFill>
            <a:schemeClr val="accent3"/>
          </a:solidFill>
          <a:ln w="353" cap="flat">
            <a:noFill/>
            <a:prstDash val="solid"/>
            <a:miter/>
          </a:ln>
        </p:spPr>
        <p:txBody>
          <a:bodyPr rtlCol="0" anchor="ctr"/>
          <a:lstStyle/>
          <a:p>
            <a:endParaRPr lang="en-GB" sz="2700"/>
          </a:p>
        </p:txBody>
      </p:sp>
      <p:sp>
        <p:nvSpPr>
          <p:cNvPr id="17" name="Free-form: Shape 16">
            <a:extLst>
              <a:ext uri="{FF2B5EF4-FFF2-40B4-BE49-F238E27FC236}">
                <a16:creationId xmlns:a16="http://schemas.microsoft.com/office/drawing/2014/main" id="{005D8EB3-53B4-CC5F-7972-88D5D8352E6C}"/>
              </a:ext>
            </a:extLst>
          </p:cNvPr>
          <p:cNvSpPr/>
          <p:nvPr userDrawn="1"/>
        </p:nvSpPr>
        <p:spPr>
          <a:xfrm>
            <a:off x="17925476" y="0"/>
            <a:ext cx="362586" cy="6852504"/>
          </a:xfrm>
          <a:custGeom>
            <a:avLst/>
            <a:gdLst>
              <a:gd name="connsiteX0" fmla="*/ 0 w 241724"/>
              <a:gd name="connsiteY0" fmla="*/ 4570191 h 4570191"/>
              <a:gd name="connsiteX1" fmla="*/ 0 w 241724"/>
              <a:gd name="connsiteY1" fmla="*/ 0 h 4570191"/>
              <a:gd name="connsiteX2" fmla="*/ 241725 w 241724"/>
              <a:gd name="connsiteY2" fmla="*/ 0 h 4570191"/>
              <a:gd name="connsiteX3" fmla="*/ 241725 w 241724"/>
              <a:gd name="connsiteY3" fmla="*/ 4570191 h 4570191"/>
              <a:gd name="connsiteX4" fmla="*/ 0 w 241724"/>
              <a:gd name="connsiteY4" fmla="*/ 4570191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24" h="4570191">
                <a:moveTo>
                  <a:pt x="0" y="4570191"/>
                </a:moveTo>
                <a:lnTo>
                  <a:pt x="0" y="0"/>
                </a:lnTo>
                <a:lnTo>
                  <a:pt x="241725" y="0"/>
                </a:lnTo>
                <a:lnTo>
                  <a:pt x="241725" y="4570191"/>
                </a:lnTo>
                <a:lnTo>
                  <a:pt x="0" y="4570191"/>
                </a:lnTo>
                <a:close/>
              </a:path>
            </a:pathLst>
          </a:custGeom>
          <a:solidFill>
            <a:schemeClr val="accent3"/>
          </a:solidFill>
          <a:ln w="353" cap="flat">
            <a:noFill/>
            <a:prstDash val="solid"/>
            <a:miter/>
          </a:ln>
        </p:spPr>
        <p:txBody>
          <a:bodyPr rtlCol="0" anchor="ctr"/>
          <a:lstStyle/>
          <a:p>
            <a:endParaRPr lang="en-GB" sz="2700"/>
          </a:p>
        </p:txBody>
      </p:sp>
      <p:pic>
        <p:nvPicPr>
          <p:cNvPr id="20" name="Picture 19">
            <a:extLst>
              <a:ext uri="{FF2B5EF4-FFF2-40B4-BE49-F238E27FC236}">
                <a16:creationId xmlns:a16="http://schemas.microsoft.com/office/drawing/2014/main" id="{BDE5D61A-A27E-644D-BF16-A82FFE3088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59261" y="8397708"/>
            <a:ext cx="3874928" cy="1051698"/>
          </a:xfrm>
          <a:prstGeom prst="rect">
            <a:avLst/>
          </a:prstGeom>
        </p:spPr>
      </p:pic>
    </p:spTree>
    <p:extLst>
      <p:ext uri="{BB962C8B-B14F-4D97-AF65-F5344CB8AC3E}">
        <p14:creationId xmlns:p14="http://schemas.microsoft.com/office/powerpoint/2010/main" val="68556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9" name="Picture 8">
            <a:extLst>
              <a:ext uri="{FF2B5EF4-FFF2-40B4-BE49-F238E27FC236}">
                <a16:creationId xmlns:a16="http://schemas.microsoft.com/office/drawing/2014/main" id="{B414EFF0-E9E2-364E-9793-DF62BACE2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4570" y="894227"/>
            <a:ext cx="774441" cy="946539"/>
          </a:xfrm>
          <a:prstGeom prst="rect">
            <a:avLst/>
          </a:prstGeom>
        </p:spPr>
      </p:pic>
      <p:sp>
        <p:nvSpPr>
          <p:cNvPr id="10" name="Title 1">
            <a:extLst>
              <a:ext uri="{FF2B5EF4-FFF2-40B4-BE49-F238E27FC236}">
                <a16:creationId xmlns:a16="http://schemas.microsoft.com/office/drawing/2014/main" id="{0E5EEC2F-8885-4741-92AA-E21ECE47D5AE}"/>
              </a:ext>
            </a:extLst>
          </p:cNvPr>
          <p:cNvSpPr>
            <a:spLocks noGrp="1"/>
          </p:cNvSpPr>
          <p:nvPr>
            <p:ph type="title"/>
          </p:nvPr>
        </p:nvSpPr>
        <p:spPr>
          <a:xfrm>
            <a:off x="974911" y="726141"/>
            <a:ext cx="14842409" cy="1612985"/>
          </a:xfrm>
        </p:spPr>
        <p:txBody>
          <a:bodyPr anchor="b"/>
          <a:lstStyle/>
          <a:p>
            <a:r>
              <a:rPr lang="fi-FI"/>
              <a:t>Muokkaa ots. perustyyl. napsautt.</a:t>
            </a:r>
            <a:endParaRPr lang="en-GB" dirty="0"/>
          </a:p>
        </p:txBody>
      </p:sp>
    </p:spTree>
    <p:extLst>
      <p:ext uri="{BB962C8B-B14F-4D97-AF65-F5344CB8AC3E}">
        <p14:creationId xmlns:p14="http://schemas.microsoft.com/office/powerpoint/2010/main" val="1283957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BF408733-3F8E-45BE-8526-0E0F500B8042}" type="datetimeFigureOut">
              <a:rPr lang="fi-FI" smtClean="0"/>
              <a:t>27.8.2025</a:t>
            </a:fld>
            <a:endParaRPr lang="fi-FI"/>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141740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ikseli-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E4B833-A35C-504A-9C82-178C7678FE7A}"/>
              </a:ext>
            </a:extLst>
          </p:cNvPr>
          <p:cNvSpPr/>
          <p:nvPr userDrawn="1"/>
        </p:nvSpPr>
        <p:spPr>
          <a:xfrm>
            <a:off x="14925898" y="8351730"/>
            <a:ext cx="3091334" cy="1935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grpSp>
        <p:nvGrpSpPr>
          <p:cNvPr id="6" name="Group 5">
            <a:extLst>
              <a:ext uri="{FF2B5EF4-FFF2-40B4-BE49-F238E27FC236}">
                <a16:creationId xmlns:a16="http://schemas.microsoft.com/office/drawing/2014/main" id="{30DB9FCF-2AAE-6049-8412-70BA1FC9D526}"/>
              </a:ext>
            </a:extLst>
          </p:cNvPr>
          <p:cNvGrpSpPr/>
          <p:nvPr userDrawn="1"/>
        </p:nvGrpSpPr>
        <p:grpSpPr>
          <a:xfrm>
            <a:off x="-1" y="0"/>
            <a:ext cx="18288002" cy="10318734"/>
            <a:chOff x="-1" y="-1"/>
            <a:chExt cx="12192001" cy="6879156"/>
          </a:xfrm>
        </p:grpSpPr>
        <p:grpSp>
          <p:nvGrpSpPr>
            <p:cNvPr id="7" name="Group 6">
              <a:extLst>
                <a:ext uri="{FF2B5EF4-FFF2-40B4-BE49-F238E27FC236}">
                  <a16:creationId xmlns:a16="http://schemas.microsoft.com/office/drawing/2014/main" id="{F1769865-E4F9-A444-B1A7-92DB5125D6A3}"/>
                </a:ext>
              </a:extLst>
            </p:cNvPr>
            <p:cNvGrpSpPr/>
            <p:nvPr/>
          </p:nvGrpSpPr>
          <p:grpSpPr>
            <a:xfrm>
              <a:off x="0" y="0"/>
              <a:ext cx="12192000" cy="6879155"/>
              <a:chOff x="0" y="0"/>
              <a:chExt cx="12192000" cy="6879155"/>
            </a:xfrm>
          </p:grpSpPr>
          <p:pic>
            <p:nvPicPr>
              <p:cNvPr id="9" name="Picture 8">
                <a:extLst>
                  <a:ext uri="{FF2B5EF4-FFF2-40B4-BE49-F238E27FC236}">
                    <a16:creationId xmlns:a16="http://schemas.microsoft.com/office/drawing/2014/main" id="{2AE09403-67B8-8849-8F46-365EE38F49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1155"/>
                <a:ext cx="12192000" cy="6858000"/>
              </a:xfrm>
              <a:prstGeom prst="rect">
                <a:avLst/>
              </a:prstGeom>
            </p:spPr>
          </p:pic>
          <p:sp>
            <p:nvSpPr>
              <p:cNvPr id="10" name="Rectangle 9">
                <a:extLst>
                  <a:ext uri="{FF2B5EF4-FFF2-40B4-BE49-F238E27FC236}">
                    <a16:creationId xmlns:a16="http://schemas.microsoft.com/office/drawing/2014/main" id="{80315B06-577C-4044-8CE5-8C2EA96E3577}"/>
                  </a:ext>
                </a:extLst>
              </p:cNvPr>
              <p:cNvSpPr/>
              <p:nvPr/>
            </p:nvSpPr>
            <p:spPr>
              <a:xfrm>
                <a:off x="0" y="0"/>
                <a:ext cx="12191999" cy="6879155"/>
              </a:xfrm>
              <a:prstGeom prst="rect">
                <a:avLst/>
              </a:prstGeom>
              <a:solidFill>
                <a:schemeClr val="accent4">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grpSp>
        <p:sp>
          <p:nvSpPr>
            <p:cNvPr id="8" name="Rectangle 7">
              <a:extLst>
                <a:ext uri="{FF2B5EF4-FFF2-40B4-BE49-F238E27FC236}">
                  <a16:creationId xmlns:a16="http://schemas.microsoft.com/office/drawing/2014/main" id="{7D361C70-03A7-E946-9E7C-45384349E5DF}"/>
                </a:ext>
              </a:extLst>
            </p:cNvPr>
            <p:cNvSpPr/>
            <p:nvPr/>
          </p:nvSpPr>
          <p:spPr>
            <a:xfrm>
              <a:off x="-1" y="-1"/>
              <a:ext cx="12191999" cy="6879156"/>
            </a:xfrm>
            <a:prstGeom prst="rect">
              <a:avLst/>
            </a:prstGeom>
            <a:solidFill>
              <a:schemeClr val="accent4">
                <a:lumMod val="50000"/>
                <a:alpha val="847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700"/>
            </a:p>
          </p:txBody>
        </p:sp>
      </p:grpSp>
      <p:pic>
        <p:nvPicPr>
          <p:cNvPr id="11" name="Picture 10">
            <a:extLst>
              <a:ext uri="{FF2B5EF4-FFF2-40B4-BE49-F238E27FC236}">
                <a16:creationId xmlns:a16="http://schemas.microsoft.com/office/drawing/2014/main" id="{4757A656-959A-DE45-8530-DB7497296602}"/>
              </a:ext>
            </a:extLst>
          </p:cNvPr>
          <p:cNvPicPr>
            <a:picLocks noChangeAspect="1"/>
          </p:cNvPicPr>
          <p:nvPr userDrawn="1"/>
        </p:nvPicPr>
        <p:blipFill>
          <a:blip r:embed="rId3"/>
          <a:stretch>
            <a:fillRect/>
          </a:stretch>
        </p:blipFill>
        <p:spPr>
          <a:xfrm>
            <a:off x="14896317" y="8981924"/>
            <a:ext cx="3040416" cy="1133832"/>
          </a:xfrm>
          <a:prstGeom prst="rect">
            <a:avLst/>
          </a:prstGeom>
        </p:spPr>
      </p:pic>
      <p:sp>
        <p:nvSpPr>
          <p:cNvPr id="12" name="TextBox 11">
            <a:extLst>
              <a:ext uri="{FF2B5EF4-FFF2-40B4-BE49-F238E27FC236}">
                <a16:creationId xmlns:a16="http://schemas.microsoft.com/office/drawing/2014/main" id="{076226F6-3001-184C-8BDF-7148AD8CACBB}"/>
              </a:ext>
            </a:extLst>
          </p:cNvPr>
          <p:cNvSpPr txBox="1"/>
          <p:nvPr userDrawn="1"/>
        </p:nvSpPr>
        <p:spPr>
          <a:xfrm>
            <a:off x="-487972" y="1584326"/>
            <a:ext cx="184731" cy="507831"/>
          </a:xfrm>
          <a:prstGeom prst="rect">
            <a:avLst/>
          </a:prstGeom>
          <a:noFill/>
        </p:spPr>
        <p:txBody>
          <a:bodyPr wrap="none" rtlCol="0">
            <a:spAutoFit/>
          </a:bodyPr>
          <a:lstStyle/>
          <a:p>
            <a:pPr algn="l"/>
            <a:endParaRPr sz="2700"/>
          </a:p>
        </p:txBody>
      </p:sp>
      <p:sp>
        <p:nvSpPr>
          <p:cNvPr id="2" name="Title 1">
            <a:extLst>
              <a:ext uri="{FF2B5EF4-FFF2-40B4-BE49-F238E27FC236}">
                <a16:creationId xmlns:a16="http://schemas.microsoft.com/office/drawing/2014/main" id="{3921989C-AB5F-FD41-BEC4-794F34E69AF4}"/>
              </a:ext>
            </a:extLst>
          </p:cNvPr>
          <p:cNvSpPr>
            <a:spLocks noGrp="1"/>
          </p:cNvSpPr>
          <p:nvPr>
            <p:ph type="title"/>
          </p:nvPr>
        </p:nvSpPr>
        <p:spPr/>
        <p:txBody>
          <a:bodyPr/>
          <a:lstStyle>
            <a:lvl1pPr>
              <a:defRPr>
                <a:solidFill>
                  <a:schemeClr val="bg1"/>
                </a:solidFill>
              </a:defRPr>
            </a:lvl1pPr>
          </a:lstStyle>
          <a:p>
            <a:r>
              <a:rPr lang="en-GB"/>
              <a:t>Click to edit Master title style</a:t>
            </a:r>
            <a:endParaRPr/>
          </a:p>
        </p:txBody>
      </p:sp>
      <p:sp>
        <p:nvSpPr>
          <p:cNvPr id="3" name="Slide Number Placeholder 2">
            <a:extLst>
              <a:ext uri="{FF2B5EF4-FFF2-40B4-BE49-F238E27FC236}">
                <a16:creationId xmlns:a16="http://schemas.microsoft.com/office/drawing/2014/main" id="{CB552A9D-1C85-B646-B84F-84E6858484A8}"/>
              </a:ext>
            </a:extLst>
          </p:cNvPr>
          <p:cNvSpPr>
            <a:spLocks noGrp="1"/>
          </p:cNvSpPr>
          <p:nvPr>
            <p:ph type="sldNum" sz="quarter" idx="10"/>
          </p:nvPr>
        </p:nvSpPr>
        <p:spPr/>
        <p:txBody>
          <a:bodyPr/>
          <a:lstStyle>
            <a:lvl1pPr>
              <a:defRPr>
                <a:solidFill>
                  <a:schemeClr val="bg1"/>
                </a:solidFill>
              </a:defRPr>
            </a:lvl1pPr>
          </a:lstStyle>
          <a:p>
            <a:fld id="{F8D8DBCE-40BB-41BB-9C01-325E62637888}" type="slidenum">
              <a:rPr lang="fi-FI" smtClean="0"/>
              <a:pPr/>
              <a:t>‹#›</a:t>
            </a:fld>
            <a:endParaRPr lang="fi-FI"/>
          </a:p>
        </p:txBody>
      </p:sp>
      <p:sp>
        <p:nvSpPr>
          <p:cNvPr id="4" name="Footer Placeholder 3">
            <a:extLst>
              <a:ext uri="{FF2B5EF4-FFF2-40B4-BE49-F238E27FC236}">
                <a16:creationId xmlns:a16="http://schemas.microsoft.com/office/drawing/2014/main" id="{7F5F02CA-D0DF-0C47-B4F7-CB9A1620F7EB}"/>
              </a:ext>
            </a:extLst>
          </p:cNvPr>
          <p:cNvSpPr>
            <a:spLocks noGrp="1"/>
          </p:cNvSpPr>
          <p:nvPr>
            <p:ph type="ftr" sz="quarter" idx="11"/>
          </p:nvPr>
        </p:nvSpPr>
        <p:spPr/>
        <p:txBody>
          <a:bodyPr/>
          <a:lstStyle>
            <a:lvl1pPr>
              <a:defRPr>
                <a:solidFill>
                  <a:schemeClr val="bg1"/>
                </a:solidFill>
              </a:defRPr>
            </a:lvl1pPr>
          </a:lstStyle>
          <a:p>
            <a:r>
              <a:rPr lang="fi-FI"/>
              <a:t>[Tekijä]</a:t>
            </a:r>
          </a:p>
        </p:txBody>
      </p:sp>
      <p:sp>
        <p:nvSpPr>
          <p:cNvPr id="5" name="Date Placeholder 4">
            <a:extLst>
              <a:ext uri="{FF2B5EF4-FFF2-40B4-BE49-F238E27FC236}">
                <a16:creationId xmlns:a16="http://schemas.microsoft.com/office/drawing/2014/main" id="{2B906345-AB70-D641-A683-C5D62A4220D7}"/>
              </a:ext>
            </a:extLst>
          </p:cNvPr>
          <p:cNvSpPr>
            <a:spLocks noGrp="1"/>
          </p:cNvSpPr>
          <p:nvPr>
            <p:ph type="dt" sz="half" idx="12"/>
          </p:nvPr>
        </p:nvSpPr>
        <p:spPr/>
        <p:txBody>
          <a:bodyPr/>
          <a:lstStyle>
            <a:lvl1pPr>
              <a:defRPr>
                <a:solidFill>
                  <a:schemeClr val="bg1"/>
                </a:solidFill>
              </a:defRPr>
            </a:lvl1pPr>
          </a:lstStyle>
          <a:p>
            <a:fld id="{469CE590-4D9C-46EF-A5E6-3AA0B27D40F5}" type="datetime1">
              <a:rPr lang="fi-FI" smtClean="0"/>
              <a:pPr/>
              <a:t>27.8.2025</a:t>
            </a:fld>
            <a:endParaRPr lang="fi-FI"/>
          </a:p>
        </p:txBody>
      </p:sp>
    </p:spTree>
    <p:extLst>
      <p:ext uri="{BB962C8B-B14F-4D97-AF65-F5344CB8AC3E}">
        <p14:creationId xmlns:p14="http://schemas.microsoft.com/office/powerpoint/2010/main" val="15813820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8F2A0B-7E98-991F-0C7B-000C3B5F4FC1}"/>
              </a:ext>
            </a:extLst>
          </p:cNvPr>
          <p:cNvSpPr>
            <a:spLocks noGrp="1"/>
          </p:cNvSpPr>
          <p:nvPr>
            <p:ph type="title"/>
          </p:nvPr>
        </p:nvSpPr>
        <p:spPr>
          <a:xfrm>
            <a:off x="914402" y="879959"/>
            <a:ext cx="16497300" cy="1670360"/>
          </a:xfrm>
        </p:spPr>
        <p:txBody>
          <a:bodyPr lIns="0" tIns="0" rIns="0" bIns="0" anchor="t">
            <a:noAutofit/>
          </a:bodyPr>
          <a:lstStyle>
            <a:lvl1pPr>
              <a:defRPr sz="4800">
                <a:solidFill>
                  <a:schemeClr val="tx1">
                    <a:lumMod val="95000"/>
                    <a:lumOff val="5000"/>
                  </a:schemeClr>
                </a:solidFill>
              </a:defRPr>
            </a:lvl1pPr>
          </a:lstStyle>
          <a:p>
            <a:r>
              <a:rPr lang="en-US"/>
              <a:t>Click to edit Master title style</a:t>
            </a:r>
          </a:p>
        </p:txBody>
      </p:sp>
      <p:pic>
        <p:nvPicPr>
          <p:cNvPr id="4" name="Picture 3" descr="A black background with a black and white chevron">
            <a:extLst>
              <a:ext uri="{FF2B5EF4-FFF2-40B4-BE49-F238E27FC236}">
                <a16:creationId xmlns:a16="http://schemas.microsoft.com/office/drawing/2014/main" id="{E73567D7-CFE6-FD60-6AE7-5AA29F2C25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226" y="9420971"/>
            <a:ext cx="1206873" cy="804582"/>
          </a:xfrm>
          <a:prstGeom prst="rect">
            <a:avLst/>
          </a:prstGeom>
        </p:spPr>
      </p:pic>
    </p:spTree>
    <p:extLst>
      <p:ext uri="{BB962C8B-B14F-4D97-AF65-F5344CB8AC3E}">
        <p14:creationId xmlns:p14="http://schemas.microsoft.com/office/powerpoint/2010/main" val="1224965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89">
          <p15:clr>
            <a:srgbClr val="FBAE40"/>
          </p15:clr>
        </p15:guide>
        <p15:guide id="6" pos="7491">
          <p15:clr>
            <a:srgbClr val="FBAE40"/>
          </p15:clr>
        </p15:guide>
        <p15:guide id="9" orient="horz" pos="1071">
          <p15:clr>
            <a:srgbClr val="FBAE40"/>
          </p15:clr>
        </p15:guide>
        <p15:guide id="10" orient="horz" pos="379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8F2A0B-7E98-991F-0C7B-000C3B5F4FC1}"/>
              </a:ext>
            </a:extLst>
          </p:cNvPr>
          <p:cNvSpPr>
            <a:spLocks noGrp="1"/>
          </p:cNvSpPr>
          <p:nvPr>
            <p:ph type="title"/>
          </p:nvPr>
        </p:nvSpPr>
        <p:spPr>
          <a:xfrm>
            <a:off x="914402" y="882529"/>
            <a:ext cx="16497300" cy="1667792"/>
          </a:xfrm>
        </p:spPr>
        <p:txBody>
          <a:bodyPr lIns="0" tIns="0" rIns="0" bIns="0" anchor="t">
            <a:noAutofit/>
          </a:bodyPr>
          <a:lstStyle>
            <a:lvl1pPr>
              <a:defRPr sz="4800">
                <a:solidFill>
                  <a:schemeClr val="tx1">
                    <a:lumMod val="95000"/>
                    <a:lumOff val="5000"/>
                  </a:schemeClr>
                </a:solidFill>
              </a:defRPr>
            </a:lvl1pPr>
          </a:lstStyle>
          <a:p>
            <a:r>
              <a:rPr lang="en-US"/>
              <a:t>Click to edit Master title style</a:t>
            </a:r>
          </a:p>
        </p:txBody>
      </p:sp>
      <p:pic>
        <p:nvPicPr>
          <p:cNvPr id="4" name="Picture 3" descr="A black background with a black and white chevron">
            <a:extLst>
              <a:ext uri="{FF2B5EF4-FFF2-40B4-BE49-F238E27FC236}">
                <a16:creationId xmlns:a16="http://schemas.microsoft.com/office/drawing/2014/main" id="{E73567D7-CFE6-FD60-6AE7-5AA29F2C25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226" y="9420971"/>
            <a:ext cx="1206873" cy="804582"/>
          </a:xfrm>
          <a:prstGeom prst="rect">
            <a:avLst/>
          </a:prstGeom>
        </p:spPr>
      </p:pic>
      <p:sp>
        <p:nvSpPr>
          <p:cNvPr id="2" name="Subtitle 2">
            <a:extLst>
              <a:ext uri="{FF2B5EF4-FFF2-40B4-BE49-F238E27FC236}">
                <a16:creationId xmlns:a16="http://schemas.microsoft.com/office/drawing/2014/main" id="{7675674A-4B94-2D10-EFF0-45197BD90AA9}"/>
              </a:ext>
            </a:extLst>
          </p:cNvPr>
          <p:cNvSpPr>
            <a:spLocks noGrp="1"/>
          </p:cNvSpPr>
          <p:nvPr>
            <p:ph type="subTitle" idx="1"/>
          </p:nvPr>
        </p:nvSpPr>
        <p:spPr>
          <a:xfrm>
            <a:off x="914402" y="519114"/>
            <a:ext cx="16497299" cy="363414"/>
          </a:xfrm>
        </p:spPr>
        <p:txBody>
          <a:bodyPr lIns="0" tIns="0" rIns="0" bIns="0" anchor="b">
            <a:noAutofit/>
          </a:bodyPr>
          <a:lstStyle>
            <a:lvl1pPr marL="0" indent="0" algn="l">
              <a:buNone/>
              <a:defRPr sz="2700" b="0">
                <a:solidFill>
                  <a:schemeClr val="accent1"/>
                </a:solidFill>
                <a:latin typeface="+mn-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33042642"/>
      </p:ext>
    </p:extLst>
  </p:cSld>
  <p:clrMapOvr>
    <a:masterClrMapping/>
  </p:clrMapOvr>
  <p:extLst>
    <p:ext uri="{DCECCB84-F9BA-43D5-87BE-67443E8EF086}">
      <p15:sldGuideLst xmlns:p15="http://schemas.microsoft.com/office/powerpoint/2012/main">
        <p15:guide id="2" pos="3840">
          <p15:clr>
            <a:srgbClr val="FBAE40"/>
          </p15:clr>
        </p15:guide>
        <p15:guide id="3" pos="189">
          <p15:clr>
            <a:srgbClr val="FBAE40"/>
          </p15:clr>
        </p15:guide>
        <p15:guide id="6" pos="7491">
          <p15:clr>
            <a:srgbClr val="FBAE40"/>
          </p15:clr>
        </p15:guide>
        <p15:guide id="9" orient="horz" pos="1071">
          <p15:clr>
            <a:srgbClr val="FBAE40"/>
          </p15:clr>
        </p15:guide>
        <p15:guide id="10" orient="horz" pos="379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1_Lef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8F2A0B-7E98-991F-0C7B-000C3B5F4FC1}"/>
              </a:ext>
            </a:extLst>
          </p:cNvPr>
          <p:cNvSpPr>
            <a:spLocks noGrp="1"/>
          </p:cNvSpPr>
          <p:nvPr>
            <p:ph type="title"/>
          </p:nvPr>
        </p:nvSpPr>
        <p:spPr>
          <a:xfrm>
            <a:off x="914401" y="2550321"/>
            <a:ext cx="6129336" cy="5186358"/>
          </a:xfrm>
        </p:spPr>
        <p:txBody>
          <a:bodyPr lIns="0" tIns="0" rIns="0" bIns="0" anchor="ctr">
            <a:noAutofit/>
          </a:bodyPr>
          <a:lstStyle>
            <a:lvl1pPr>
              <a:defRPr sz="4800">
                <a:solidFill>
                  <a:schemeClr val="tx1">
                    <a:lumMod val="95000"/>
                    <a:lumOff val="5000"/>
                  </a:schemeClr>
                </a:solidFill>
              </a:defRPr>
            </a:lvl1pPr>
          </a:lstStyle>
          <a:p>
            <a:r>
              <a:rPr lang="en-US"/>
              <a:t>Click to edit Master title style</a:t>
            </a:r>
          </a:p>
        </p:txBody>
      </p:sp>
      <p:pic>
        <p:nvPicPr>
          <p:cNvPr id="4" name="Picture 3" descr="A black background with a black and white chevron">
            <a:extLst>
              <a:ext uri="{FF2B5EF4-FFF2-40B4-BE49-F238E27FC236}">
                <a16:creationId xmlns:a16="http://schemas.microsoft.com/office/drawing/2014/main" id="{E73567D7-CFE6-FD60-6AE7-5AA29F2C25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226" y="9420971"/>
            <a:ext cx="1206873" cy="804582"/>
          </a:xfrm>
          <a:prstGeom prst="rect">
            <a:avLst/>
          </a:prstGeom>
        </p:spPr>
      </p:pic>
    </p:spTree>
    <p:extLst>
      <p:ext uri="{BB962C8B-B14F-4D97-AF65-F5344CB8AC3E}">
        <p14:creationId xmlns:p14="http://schemas.microsoft.com/office/powerpoint/2010/main" val="2943785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89">
          <p15:clr>
            <a:srgbClr val="FBAE40"/>
          </p15:clr>
        </p15:guide>
        <p15:guide id="6" pos="7491">
          <p15:clr>
            <a:srgbClr val="FBAE40"/>
          </p15:clr>
        </p15:guide>
        <p15:guide id="9" orient="horz" pos="1071">
          <p15:clr>
            <a:srgbClr val="FBAE40"/>
          </p15:clr>
        </p15:guide>
        <p15:guide id="10" orient="horz" pos="379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06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983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D415-B7CC-D8B4-2C16-290045C9D990}"/>
              </a:ext>
            </a:extLst>
          </p:cNvPr>
          <p:cNvSpPr>
            <a:spLocks noGrp="1"/>
          </p:cNvSpPr>
          <p:nvPr>
            <p:ph type="title"/>
          </p:nvPr>
        </p:nvSpPr>
        <p:spPr>
          <a:xfrm>
            <a:off x="1724087" y="3467128"/>
            <a:ext cx="10658414" cy="3109286"/>
          </a:xfrm>
        </p:spPr>
        <p:txBody>
          <a:bodyPr anchor="t">
            <a:normAutofit/>
          </a:bodyPr>
          <a:lstStyle>
            <a:lvl1pPr>
              <a:defRPr sz="6600">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1FFED7BD-A322-656F-0C30-EDA74181B95E}"/>
              </a:ext>
            </a:extLst>
          </p:cNvPr>
          <p:cNvSpPr/>
          <p:nvPr userDrawn="1"/>
        </p:nvSpPr>
        <p:spPr>
          <a:xfrm>
            <a:off x="0" y="8234703"/>
            <a:ext cx="18288000" cy="20522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descr="A white lines on a black background">
            <a:extLst>
              <a:ext uri="{FF2B5EF4-FFF2-40B4-BE49-F238E27FC236}">
                <a16:creationId xmlns:a16="http://schemas.microsoft.com/office/drawing/2014/main" id="{23703D78-5077-05F2-18FC-9D8A6E0AD3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2620" y="8672330"/>
            <a:ext cx="1937903" cy="1291935"/>
          </a:xfrm>
          <a:prstGeom prst="rect">
            <a:avLst/>
          </a:prstGeom>
        </p:spPr>
      </p:pic>
    </p:spTree>
    <p:extLst>
      <p:ext uri="{BB962C8B-B14F-4D97-AF65-F5344CB8AC3E}">
        <p14:creationId xmlns:p14="http://schemas.microsoft.com/office/powerpoint/2010/main" val="946062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ADC5-CAB4-D368-3413-6C727A601CD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EE24C57-04DC-3F11-8506-22FB6157E6E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2DAEBEA-AC61-221F-6AC0-6F54FCF29007}"/>
              </a:ext>
            </a:extLst>
          </p:cNvPr>
          <p:cNvSpPr>
            <a:spLocks noGrp="1"/>
          </p:cNvSpPr>
          <p:nvPr>
            <p:ph type="dt" sz="half" idx="10"/>
          </p:nvPr>
        </p:nvSpPr>
        <p:spPr/>
        <p:txBody>
          <a:body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06EEA181-4164-E35E-F665-372F03CB4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CF18C-B0E9-C480-3F65-9DFB9043AE3B}"/>
              </a:ext>
            </a:extLst>
          </p:cNvPr>
          <p:cNvSpPr>
            <a:spLocks noGrp="1"/>
          </p:cNvSpPr>
          <p:nvPr>
            <p:ph type="sldNum" sz="quarter" idx="12"/>
          </p:nvPr>
        </p:nvSpPr>
        <p:spPr/>
        <p:txBody>
          <a:bodyPr/>
          <a:lstStyle/>
          <a:p>
            <a:fld id="{A58A5452-0DA1-4F08-BF44-04F034345F42}" type="slidenum">
              <a:rPr lang="en-US" smtClean="0"/>
              <a:t>‹#›</a:t>
            </a:fld>
            <a:endParaRPr lang="en-US"/>
          </a:p>
        </p:txBody>
      </p:sp>
    </p:spTree>
    <p:extLst>
      <p:ext uri="{BB962C8B-B14F-4D97-AF65-F5344CB8AC3E}">
        <p14:creationId xmlns:p14="http://schemas.microsoft.com/office/powerpoint/2010/main" val="2650643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66BD11-60CF-33AD-6B8C-83E4E4F31A8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DCE834-5703-B8D6-8EB6-898275E90E05}"/>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F0117-4396-54B9-791D-DF6912922EC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9188A7A-1E83-4486-A4C8-4C5136F40B02}" type="datetimeFigureOut">
              <a:rPr lang="en-US" smtClean="0"/>
              <a:t>8/27/25</a:t>
            </a:fld>
            <a:endParaRPr lang="en-US"/>
          </a:p>
        </p:txBody>
      </p:sp>
      <p:sp>
        <p:nvSpPr>
          <p:cNvPr id="5" name="Footer Placeholder 4">
            <a:extLst>
              <a:ext uri="{FF2B5EF4-FFF2-40B4-BE49-F238E27FC236}">
                <a16:creationId xmlns:a16="http://schemas.microsoft.com/office/drawing/2014/main" id="{6198D0CB-DFC3-9FEC-965F-7D1F400E973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149209-45F3-2DBA-6694-6EC4146A27F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58A5452-0DA1-4F08-BF44-04F034345F42}" type="slidenum">
              <a:rPr lang="en-US" smtClean="0"/>
              <a:t>‹#›</a:t>
            </a:fld>
            <a:endParaRPr lang="en-US"/>
          </a:p>
        </p:txBody>
      </p:sp>
    </p:spTree>
    <p:extLst>
      <p:ext uri="{BB962C8B-B14F-4D97-AF65-F5344CB8AC3E}">
        <p14:creationId xmlns:p14="http://schemas.microsoft.com/office/powerpoint/2010/main" val="30891524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Platshållare för rubrik 15">
            <a:extLst>
              <a:ext uri="{FF2B5EF4-FFF2-40B4-BE49-F238E27FC236}">
                <a16:creationId xmlns:a16="http://schemas.microsoft.com/office/drawing/2014/main" id="{45E54A0E-4631-41FE-A7B8-D830DAD1A7C0}"/>
              </a:ext>
            </a:extLst>
          </p:cNvPr>
          <p:cNvSpPr>
            <a:spLocks noGrp="1"/>
          </p:cNvSpPr>
          <p:nvPr>
            <p:ph type="title"/>
          </p:nvPr>
        </p:nvSpPr>
        <p:spPr>
          <a:xfrm>
            <a:off x="1773000" y="1603998"/>
            <a:ext cx="12069000" cy="830997"/>
          </a:xfrm>
          <a:prstGeom prst="rect">
            <a:avLst/>
          </a:prstGeom>
        </p:spPr>
        <p:txBody>
          <a:bodyPr vert="horz" wrap="square" lIns="0" tIns="0" rIns="0" bIns="0" rtlCol="0" anchor="t" anchorCtr="0">
            <a:spAutoFit/>
          </a:bodyPr>
          <a:lstStyle/>
          <a:p>
            <a:r>
              <a:rPr lang="sv-SE" dirty="0"/>
              <a:t>Klicka här för att ändra rubrik</a:t>
            </a:r>
            <a:endParaRPr lang="en-US" dirty="0"/>
          </a:p>
        </p:txBody>
      </p:sp>
      <p:sp>
        <p:nvSpPr>
          <p:cNvPr id="17" name="Platshållare för text 16">
            <a:extLst>
              <a:ext uri="{FF2B5EF4-FFF2-40B4-BE49-F238E27FC236}">
                <a16:creationId xmlns:a16="http://schemas.microsoft.com/office/drawing/2014/main" id="{FE840BB9-9B85-464C-B0D3-AF7B7F56E35C}"/>
              </a:ext>
            </a:extLst>
          </p:cNvPr>
          <p:cNvSpPr>
            <a:spLocks noGrp="1"/>
          </p:cNvSpPr>
          <p:nvPr>
            <p:ph type="body" idx="1"/>
          </p:nvPr>
        </p:nvSpPr>
        <p:spPr>
          <a:xfrm>
            <a:off x="1773000" y="2722521"/>
            <a:ext cx="14742000" cy="6495477"/>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Bild 3">
            <a:extLst>
              <a:ext uri="{FF2B5EF4-FFF2-40B4-BE49-F238E27FC236}">
                <a16:creationId xmlns:a16="http://schemas.microsoft.com/office/drawing/2014/main" id="{77174FE3-AB3A-F726-6205-ADE5F426C576}"/>
              </a:ext>
            </a:extLst>
          </p:cNvPr>
          <p:cNvSpPr/>
          <p:nvPr/>
        </p:nvSpPr>
        <p:spPr>
          <a:xfrm>
            <a:off x="477023" y="391529"/>
            <a:ext cx="2917913" cy="378059"/>
          </a:xfrm>
          <a:custGeom>
            <a:avLst/>
            <a:gdLst>
              <a:gd name="connsiteX0" fmla="*/ 202452 w 1945275"/>
              <a:gd name="connsiteY0" fmla="*/ 198194 h 252039"/>
              <a:gd name="connsiteX1" fmla="*/ 202452 w 1945275"/>
              <a:gd name="connsiteY1" fmla="*/ 198194 h 252039"/>
              <a:gd name="connsiteX2" fmla="*/ 55031 w 1945275"/>
              <a:gd name="connsiteY2" fmla="*/ 198194 h 252039"/>
              <a:gd name="connsiteX3" fmla="*/ 52826 w 1945275"/>
              <a:gd name="connsiteY3" fmla="*/ 55972 h 252039"/>
              <a:gd name="connsiteX4" fmla="*/ 55031 w 1945275"/>
              <a:gd name="connsiteY4" fmla="*/ 53845 h 252039"/>
              <a:gd name="connsiteX5" fmla="*/ 202452 w 1945275"/>
              <a:gd name="connsiteY5" fmla="*/ 53845 h 252039"/>
              <a:gd name="connsiteX6" fmla="*/ 202452 w 1945275"/>
              <a:gd name="connsiteY6" fmla="*/ 53845 h 252039"/>
              <a:gd name="connsiteX7" fmla="*/ 217415 w 1945275"/>
              <a:gd name="connsiteY7" fmla="*/ 68493 h 252039"/>
              <a:gd name="connsiteX8" fmla="*/ 205208 w 1945275"/>
              <a:gd name="connsiteY8" fmla="*/ 80384 h 252039"/>
              <a:gd name="connsiteX9" fmla="*/ 190246 w 1945275"/>
              <a:gd name="connsiteY9" fmla="*/ 65737 h 252039"/>
              <a:gd name="connsiteX10" fmla="*/ 67159 w 1945275"/>
              <a:gd name="connsiteY10" fmla="*/ 65737 h 252039"/>
              <a:gd name="connsiteX11" fmla="*/ 65348 w 1945275"/>
              <a:gd name="connsiteY11" fmla="*/ 184492 h 252039"/>
              <a:gd name="connsiteX12" fmla="*/ 67080 w 1945275"/>
              <a:gd name="connsiteY12" fmla="*/ 186224 h 252039"/>
              <a:gd name="connsiteX13" fmla="*/ 190167 w 1945275"/>
              <a:gd name="connsiteY13" fmla="*/ 186224 h 252039"/>
              <a:gd name="connsiteX14" fmla="*/ 190246 w 1945275"/>
              <a:gd name="connsiteY14" fmla="*/ 186303 h 252039"/>
              <a:gd name="connsiteX15" fmla="*/ 281281 w 1945275"/>
              <a:gd name="connsiteY15" fmla="*/ 97237 h 252039"/>
              <a:gd name="connsiteX16" fmla="*/ 263956 w 1945275"/>
              <a:gd name="connsiteY16" fmla="*/ 80305 h 252039"/>
              <a:gd name="connsiteX17" fmla="*/ 173078 w 1945275"/>
              <a:gd name="connsiteY17" fmla="*/ 169450 h 252039"/>
              <a:gd name="connsiteX18" fmla="*/ 173078 w 1945275"/>
              <a:gd name="connsiteY18" fmla="*/ 169450 h 252039"/>
              <a:gd name="connsiteX19" fmla="*/ 152682 w 1945275"/>
              <a:gd name="connsiteY19" fmla="*/ 182759 h 252039"/>
              <a:gd name="connsiteX20" fmla="*/ 104723 w 1945275"/>
              <a:gd name="connsiteY20" fmla="*/ 182759 h 252039"/>
              <a:gd name="connsiteX21" fmla="*/ 84405 w 1945275"/>
              <a:gd name="connsiteY21" fmla="*/ 169450 h 252039"/>
              <a:gd name="connsiteX22" fmla="*/ 70781 w 1945275"/>
              <a:gd name="connsiteY22" fmla="*/ 149527 h 252039"/>
              <a:gd name="connsiteX23" fmla="*/ 70781 w 1945275"/>
              <a:gd name="connsiteY23" fmla="*/ 102592 h 252039"/>
              <a:gd name="connsiteX24" fmla="*/ 84405 w 1945275"/>
              <a:gd name="connsiteY24" fmla="*/ 82668 h 252039"/>
              <a:gd name="connsiteX25" fmla="*/ 104723 w 1945275"/>
              <a:gd name="connsiteY25" fmla="*/ 69359 h 252039"/>
              <a:gd name="connsiteX26" fmla="*/ 152682 w 1945275"/>
              <a:gd name="connsiteY26" fmla="*/ 69359 h 252039"/>
              <a:gd name="connsiteX27" fmla="*/ 172999 w 1945275"/>
              <a:gd name="connsiteY27" fmla="*/ 82668 h 252039"/>
              <a:gd name="connsiteX28" fmla="*/ 172999 w 1945275"/>
              <a:gd name="connsiteY28" fmla="*/ 82668 h 252039"/>
              <a:gd name="connsiteX29" fmla="*/ 187962 w 1945275"/>
              <a:gd name="connsiteY29" fmla="*/ 97315 h 252039"/>
              <a:gd name="connsiteX30" fmla="*/ 175992 w 1945275"/>
              <a:gd name="connsiteY30" fmla="*/ 109049 h 252039"/>
              <a:gd name="connsiteX31" fmla="*/ 161029 w 1945275"/>
              <a:gd name="connsiteY31" fmla="*/ 94402 h 252039"/>
              <a:gd name="connsiteX32" fmla="*/ 137562 w 1945275"/>
              <a:gd name="connsiteY32" fmla="*/ 82117 h 252039"/>
              <a:gd name="connsiteX33" fmla="*/ 111102 w 1945275"/>
              <a:gd name="connsiteY33" fmla="*/ 84637 h 252039"/>
              <a:gd name="connsiteX34" fmla="*/ 90548 w 1945275"/>
              <a:gd name="connsiteY34" fmla="*/ 101174 h 252039"/>
              <a:gd name="connsiteX35" fmla="*/ 90548 w 1945275"/>
              <a:gd name="connsiteY35" fmla="*/ 150944 h 252039"/>
              <a:gd name="connsiteX36" fmla="*/ 111102 w 1945275"/>
              <a:gd name="connsiteY36" fmla="*/ 167403 h 252039"/>
              <a:gd name="connsiteX37" fmla="*/ 137562 w 1945275"/>
              <a:gd name="connsiteY37" fmla="*/ 169923 h 252039"/>
              <a:gd name="connsiteX38" fmla="*/ 161029 w 1945275"/>
              <a:gd name="connsiteY38" fmla="*/ 157638 h 252039"/>
              <a:gd name="connsiteX39" fmla="*/ 252143 w 1945275"/>
              <a:gd name="connsiteY39" fmla="*/ 68572 h 252039"/>
              <a:gd name="connsiteX40" fmla="*/ 219698 w 1945275"/>
              <a:gd name="connsiteY40" fmla="*/ 36914 h 252039"/>
              <a:gd name="connsiteX41" fmla="*/ 37706 w 1945275"/>
              <a:gd name="connsiteY41" fmla="*/ 36914 h 252039"/>
              <a:gd name="connsiteX42" fmla="*/ 35029 w 1945275"/>
              <a:gd name="connsiteY42" fmla="*/ 212448 h 252039"/>
              <a:gd name="connsiteX43" fmla="*/ 37706 w 1945275"/>
              <a:gd name="connsiteY43" fmla="*/ 215125 h 252039"/>
              <a:gd name="connsiteX44" fmla="*/ 219777 w 1945275"/>
              <a:gd name="connsiteY44" fmla="*/ 215125 h 252039"/>
              <a:gd name="connsiteX45" fmla="*/ 310734 w 1945275"/>
              <a:gd name="connsiteY45" fmla="*/ 125980 h 252039"/>
              <a:gd name="connsiteX46" fmla="*/ 293409 w 1945275"/>
              <a:gd name="connsiteY46" fmla="*/ 109049 h 252039"/>
              <a:gd name="connsiteX47" fmla="*/ 202452 w 1945275"/>
              <a:gd name="connsiteY47" fmla="*/ 198194 h 252039"/>
              <a:gd name="connsiteX48" fmla="*/ 143704 w 1945275"/>
              <a:gd name="connsiteY48" fmla="*/ 140707 h 252039"/>
              <a:gd name="connsiteX49" fmla="*/ 143625 w 1945275"/>
              <a:gd name="connsiteY49" fmla="*/ 140628 h 252039"/>
              <a:gd name="connsiteX50" fmla="*/ 132837 w 1945275"/>
              <a:gd name="connsiteY50" fmla="*/ 146298 h 252039"/>
              <a:gd name="connsiteX51" fmla="*/ 120709 w 1945275"/>
              <a:gd name="connsiteY51" fmla="*/ 145117 h 252039"/>
              <a:gd name="connsiteX52" fmla="*/ 111259 w 1945275"/>
              <a:gd name="connsiteY52" fmla="*/ 137557 h 252039"/>
              <a:gd name="connsiteX53" fmla="*/ 111259 w 1945275"/>
              <a:gd name="connsiteY53" fmla="*/ 114640 h 252039"/>
              <a:gd name="connsiteX54" fmla="*/ 120709 w 1945275"/>
              <a:gd name="connsiteY54" fmla="*/ 107080 h 252039"/>
              <a:gd name="connsiteX55" fmla="*/ 132837 w 1945275"/>
              <a:gd name="connsiteY55" fmla="*/ 105899 h 252039"/>
              <a:gd name="connsiteX56" fmla="*/ 143625 w 1945275"/>
              <a:gd name="connsiteY56" fmla="*/ 111569 h 252039"/>
              <a:gd name="connsiteX57" fmla="*/ 143704 w 1945275"/>
              <a:gd name="connsiteY57" fmla="*/ 111490 h 252039"/>
              <a:gd name="connsiteX58" fmla="*/ 158667 w 1945275"/>
              <a:gd name="connsiteY58" fmla="*/ 126138 h 252039"/>
              <a:gd name="connsiteX59" fmla="*/ 143704 w 1945275"/>
              <a:gd name="connsiteY59" fmla="*/ 140707 h 252039"/>
              <a:gd name="connsiteX60" fmla="*/ 405234 w 1945275"/>
              <a:gd name="connsiteY60" fmla="*/ 81250 h 252039"/>
              <a:gd name="connsiteX61" fmla="*/ 359480 w 1945275"/>
              <a:gd name="connsiteY61" fmla="*/ 127713 h 252039"/>
              <a:gd name="connsiteX62" fmla="*/ 359480 w 1945275"/>
              <a:gd name="connsiteY62" fmla="*/ 129130 h 252039"/>
              <a:gd name="connsiteX63" fmla="*/ 403974 w 1945275"/>
              <a:gd name="connsiteY63" fmla="*/ 177719 h 252039"/>
              <a:gd name="connsiteX64" fmla="*/ 407518 w 1945275"/>
              <a:gd name="connsiteY64" fmla="*/ 177719 h 252039"/>
              <a:gd name="connsiteX65" fmla="*/ 449807 w 1945275"/>
              <a:gd name="connsiteY65" fmla="*/ 148897 h 252039"/>
              <a:gd name="connsiteX66" fmla="*/ 428859 w 1945275"/>
              <a:gd name="connsiteY66" fmla="*/ 142754 h 252039"/>
              <a:gd name="connsiteX67" fmla="*/ 407675 w 1945275"/>
              <a:gd name="connsiteY67" fmla="*/ 156614 h 252039"/>
              <a:gd name="connsiteX68" fmla="*/ 384286 w 1945275"/>
              <a:gd name="connsiteY68" fmla="*/ 135903 h 252039"/>
              <a:gd name="connsiteX69" fmla="*/ 450752 w 1945275"/>
              <a:gd name="connsiteY69" fmla="*/ 135903 h 252039"/>
              <a:gd name="connsiteX70" fmla="*/ 451145 w 1945275"/>
              <a:gd name="connsiteY70" fmla="*/ 128343 h 252039"/>
              <a:gd name="connsiteX71" fmla="*/ 405234 w 1945275"/>
              <a:gd name="connsiteY71" fmla="*/ 81250 h 252039"/>
              <a:gd name="connsiteX72" fmla="*/ 405234 w 1945275"/>
              <a:gd name="connsiteY72" fmla="*/ 81250 h 252039"/>
              <a:gd name="connsiteX73" fmla="*/ 384838 w 1945275"/>
              <a:gd name="connsiteY73" fmla="*/ 119129 h 252039"/>
              <a:gd name="connsiteX74" fmla="*/ 405549 w 1945275"/>
              <a:gd name="connsiteY74" fmla="*/ 101174 h 252039"/>
              <a:gd name="connsiteX75" fmla="*/ 426182 w 1945275"/>
              <a:gd name="connsiteY75" fmla="*/ 117318 h 252039"/>
              <a:gd name="connsiteX76" fmla="*/ 426339 w 1945275"/>
              <a:gd name="connsiteY76" fmla="*/ 119129 h 252039"/>
              <a:gd name="connsiteX77" fmla="*/ 384838 w 1945275"/>
              <a:gd name="connsiteY77" fmla="*/ 119129 h 252039"/>
              <a:gd name="connsiteX78" fmla="*/ 384838 w 1945275"/>
              <a:gd name="connsiteY78" fmla="*/ 119129 h 252039"/>
              <a:gd name="connsiteX79" fmla="*/ 546985 w 1945275"/>
              <a:gd name="connsiteY79" fmla="*/ 96607 h 252039"/>
              <a:gd name="connsiteX80" fmla="*/ 488631 w 1945275"/>
              <a:gd name="connsiteY80" fmla="*/ 96607 h 252039"/>
              <a:gd name="connsiteX81" fmla="*/ 488631 w 1945275"/>
              <a:gd name="connsiteY81" fmla="*/ 43844 h 252039"/>
              <a:gd name="connsiteX82" fmla="*/ 462564 w 1945275"/>
              <a:gd name="connsiteY82" fmla="*/ 43844 h 252039"/>
              <a:gd name="connsiteX83" fmla="*/ 462564 w 1945275"/>
              <a:gd name="connsiteY83" fmla="*/ 174963 h 252039"/>
              <a:gd name="connsiteX84" fmla="*/ 488631 w 1945275"/>
              <a:gd name="connsiteY84" fmla="*/ 174963 h 252039"/>
              <a:gd name="connsiteX85" fmla="*/ 488631 w 1945275"/>
              <a:gd name="connsiteY85" fmla="*/ 120625 h 252039"/>
              <a:gd name="connsiteX86" fmla="*/ 546985 w 1945275"/>
              <a:gd name="connsiteY86" fmla="*/ 120625 h 252039"/>
              <a:gd name="connsiteX87" fmla="*/ 546985 w 1945275"/>
              <a:gd name="connsiteY87" fmla="*/ 174963 h 252039"/>
              <a:gd name="connsiteX88" fmla="*/ 573287 w 1945275"/>
              <a:gd name="connsiteY88" fmla="*/ 174963 h 252039"/>
              <a:gd name="connsiteX89" fmla="*/ 573287 w 1945275"/>
              <a:gd name="connsiteY89" fmla="*/ 43844 h 252039"/>
              <a:gd name="connsiteX90" fmla="*/ 546985 w 1945275"/>
              <a:gd name="connsiteY90" fmla="*/ 43844 h 252039"/>
              <a:gd name="connsiteX91" fmla="*/ 546985 w 1945275"/>
              <a:gd name="connsiteY91" fmla="*/ 96607 h 252039"/>
              <a:gd name="connsiteX92" fmla="*/ 546985 w 1945275"/>
              <a:gd name="connsiteY92" fmla="*/ 96607 h 252039"/>
              <a:gd name="connsiteX93" fmla="*/ 647076 w 1945275"/>
              <a:gd name="connsiteY93" fmla="*/ 71800 h 252039"/>
              <a:gd name="connsiteX94" fmla="*/ 660464 w 1945275"/>
              <a:gd name="connsiteY94" fmla="*/ 59358 h 252039"/>
              <a:gd name="connsiteX95" fmla="*/ 656526 w 1945275"/>
              <a:gd name="connsiteY95" fmla="*/ 49593 h 252039"/>
              <a:gd name="connsiteX96" fmla="*/ 647076 w 1945275"/>
              <a:gd name="connsiteY96" fmla="*/ 45734 h 252039"/>
              <a:gd name="connsiteX97" fmla="*/ 633846 w 1945275"/>
              <a:gd name="connsiteY97" fmla="*/ 58570 h 252039"/>
              <a:gd name="connsiteX98" fmla="*/ 633846 w 1945275"/>
              <a:gd name="connsiteY98" fmla="*/ 58885 h 252039"/>
              <a:gd name="connsiteX99" fmla="*/ 646683 w 1945275"/>
              <a:gd name="connsiteY99" fmla="*/ 71800 h 252039"/>
              <a:gd name="connsiteX100" fmla="*/ 647076 w 1945275"/>
              <a:gd name="connsiteY100" fmla="*/ 71800 h 252039"/>
              <a:gd name="connsiteX101" fmla="*/ 647076 w 1945275"/>
              <a:gd name="connsiteY101" fmla="*/ 71800 h 252039"/>
              <a:gd name="connsiteX102" fmla="*/ 607386 w 1945275"/>
              <a:gd name="connsiteY102" fmla="*/ 71800 h 252039"/>
              <a:gd name="connsiteX103" fmla="*/ 620774 w 1945275"/>
              <a:gd name="connsiteY103" fmla="*/ 59358 h 252039"/>
              <a:gd name="connsiteX104" fmla="*/ 616836 w 1945275"/>
              <a:gd name="connsiteY104" fmla="*/ 49593 h 252039"/>
              <a:gd name="connsiteX105" fmla="*/ 607386 w 1945275"/>
              <a:gd name="connsiteY105" fmla="*/ 45734 h 252039"/>
              <a:gd name="connsiteX106" fmla="*/ 594156 w 1945275"/>
              <a:gd name="connsiteY106" fmla="*/ 58807 h 252039"/>
              <a:gd name="connsiteX107" fmla="*/ 594156 w 1945275"/>
              <a:gd name="connsiteY107" fmla="*/ 58807 h 252039"/>
              <a:gd name="connsiteX108" fmla="*/ 595101 w 1945275"/>
              <a:gd name="connsiteY108" fmla="*/ 63768 h 252039"/>
              <a:gd name="connsiteX109" fmla="*/ 597936 w 1945275"/>
              <a:gd name="connsiteY109" fmla="*/ 67942 h 252039"/>
              <a:gd name="connsiteX110" fmla="*/ 602346 w 1945275"/>
              <a:gd name="connsiteY110" fmla="*/ 70855 h 252039"/>
              <a:gd name="connsiteX111" fmla="*/ 607386 w 1945275"/>
              <a:gd name="connsiteY111" fmla="*/ 71800 h 252039"/>
              <a:gd name="connsiteX112" fmla="*/ 666921 w 1945275"/>
              <a:gd name="connsiteY112" fmla="*/ 115822 h 252039"/>
              <a:gd name="connsiteX113" fmla="*/ 626522 w 1945275"/>
              <a:gd name="connsiteY113" fmla="*/ 81250 h 252039"/>
              <a:gd name="connsiteX114" fmla="*/ 586675 w 1945275"/>
              <a:gd name="connsiteY114" fmla="*/ 111175 h 252039"/>
              <a:gd name="connsiteX115" fmla="*/ 608961 w 1945275"/>
              <a:gd name="connsiteY115" fmla="*/ 115822 h 252039"/>
              <a:gd name="connsiteX116" fmla="*/ 626680 w 1945275"/>
              <a:gd name="connsiteY116" fmla="*/ 101017 h 252039"/>
              <a:gd name="connsiteX117" fmla="*/ 642351 w 1945275"/>
              <a:gd name="connsiteY117" fmla="*/ 112829 h 252039"/>
              <a:gd name="connsiteX118" fmla="*/ 635343 w 1945275"/>
              <a:gd name="connsiteY118" fmla="*/ 119287 h 252039"/>
              <a:gd name="connsiteX119" fmla="*/ 612505 w 1945275"/>
              <a:gd name="connsiteY119" fmla="*/ 122594 h 252039"/>
              <a:gd name="connsiteX120" fmla="*/ 584706 w 1945275"/>
              <a:gd name="connsiteY120" fmla="*/ 150157 h 252039"/>
              <a:gd name="connsiteX121" fmla="*/ 616679 w 1945275"/>
              <a:gd name="connsiteY121" fmla="*/ 177562 h 252039"/>
              <a:gd name="connsiteX122" fmla="*/ 644084 w 1945275"/>
              <a:gd name="connsiteY122" fmla="*/ 164095 h 252039"/>
              <a:gd name="connsiteX123" fmla="*/ 645029 w 1945275"/>
              <a:gd name="connsiteY123" fmla="*/ 175042 h 252039"/>
              <a:gd name="connsiteX124" fmla="*/ 668103 w 1945275"/>
              <a:gd name="connsiteY124" fmla="*/ 175042 h 252039"/>
              <a:gd name="connsiteX125" fmla="*/ 667000 w 1945275"/>
              <a:gd name="connsiteY125" fmla="*/ 160630 h 252039"/>
              <a:gd name="connsiteX126" fmla="*/ 666921 w 1945275"/>
              <a:gd name="connsiteY126" fmla="*/ 115822 h 252039"/>
              <a:gd name="connsiteX127" fmla="*/ 642351 w 1945275"/>
              <a:gd name="connsiteY127" fmla="*/ 138187 h 252039"/>
              <a:gd name="connsiteX128" fmla="*/ 626286 w 1945275"/>
              <a:gd name="connsiteY128" fmla="*/ 159213 h 252039"/>
              <a:gd name="connsiteX129" fmla="*/ 621876 w 1945275"/>
              <a:gd name="connsiteY129" fmla="*/ 159292 h 252039"/>
              <a:gd name="connsiteX130" fmla="*/ 609827 w 1945275"/>
              <a:gd name="connsiteY130" fmla="*/ 149842 h 252039"/>
              <a:gd name="connsiteX131" fmla="*/ 609749 w 1945275"/>
              <a:gd name="connsiteY131" fmla="*/ 148739 h 252039"/>
              <a:gd name="connsiteX132" fmla="*/ 621246 w 1945275"/>
              <a:gd name="connsiteY132" fmla="*/ 137242 h 252039"/>
              <a:gd name="connsiteX133" fmla="*/ 642194 w 1945275"/>
              <a:gd name="connsiteY133" fmla="*/ 134092 h 252039"/>
              <a:gd name="connsiteX134" fmla="*/ 642351 w 1945275"/>
              <a:gd name="connsiteY134" fmla="*/ 138187 h 252039"/>
              <a:gd name="connsiteX135" fmla="*/ 681411 w 1945275"/>
              <a:gd name="connsiteY135" fmla="*/ 41088 h 252039"/>
              <a:gd name="connsiteX136" fmla="*/ 706533 w 1945275"/>
              <a:gd name="connsiteY136" fmla="*/ 41088 h 252039"/>
              <a:gd name="connsiteX137" fmla="*/ 706533 w 1945275"/>
              <a:gd name="connsiteY137" fmla="*/ 174963 h 252039"/>
              <a:gd name="connsiteX138" fmla="*/ 681411 w 1945275"/>
              <a:gd name="connsiteY138" fmla="*/ 174963 h 252039"/>
              <a:gd name="connsiteX139" fmla="*/ 681411 w 1945275"/>
              <a:gd name="connsiteY139" fmla="*/ 41088 h 252039"/>
              <a:gd name="connsiteX140" fmla="*/ 763233 w 1945275"/>
              <a:gd name="connsiteY140" fmla="*/ 119838 h 252039"/>
              <a:gd name="connsiteX141" fmla="*/ 750003 w 1945275"/>
              <a:gd name="connsiteY141" fmla="*/ 117082 h 252039"/>
              <a:gd name="connsiteX142" fmla="*/ 741498 w 1945275"/>
              <a:gd name="connsiteY142" fmla="*/ 108970 h 252039"/>
              <a:gd name="connsiteX143" fmla="*/ 753389 w 1945275"/>
              <a:gd name="connsiteY143" fmla="*/ 99914 h 252039"/>
              <a:gd name="connsiteX144" fmla="*/ 768667 w 1945275"/>
              <a:gd name="connsiteY144" fmla="*/ 112120 h 252039"/>
              <a:gd name="connsiteX145" fmla="*/ 789614 w 1945275"/>
              <a:gd name="connsiteY145" fmla="*/ 107474 h 252039"/>
              <a:gd name="connsiteX146" fmla="*/ 753153 w 1945275"/>
              <a:gd name="connsiteY146" fmla="*/ 81250 h 252039"/>
              <a:gd name="connsiteX147" fmla="*/ 718424 w 1945275"/>
              <a:gd name="connsiteY147" fmla="*/ 111018 h 252039"/>
              <a:gd name="connsiteX148" fmla="*/ 744490 w 1945275"/>
              <a:gd name="connsiteY148" fmla="*/ 138187 h 252039"/>
              <a:gd name="connsiteX149" fmla="*/ 756775 w 1945275"/>
              <a:gd name="connsiteY149" fmla="*/ 140943 h 252039"/>
              <a:gd name="connsiteX150" fmla="*/ 766777 w 1945275"/>
              <a:gd name="connsiteY150" fmla="*/ 149842 h 252039"/>
              <a:gd name="connsiteX151" fmla="*/ 754492 w 1945275"/>
              <a:gd name="connsiteY151" fmla="*/ 158898 h 252039"/>
              <a:gd name="connsiteX152" fmla="*/ 737482 w 1945275"/>
              <a:gd name="connsiteY152" fmla="*/ 145353 h 252039"/>
              <a:gd name="connsiteX153" fmla="*/ 737482 w 1945275"/>
              <a:gd name="connsiteY153" fmla="*/ 145038 h 252039"/>
              <a:gd name="connsiteX154" fmla="*/ 715983 w 1945275"/>
              <a:gd name="connsiteY154" fmla="*/ 149605 h 252039"/>
              <a:gd name="connsiteX155" fmla="*/ 754728 w 1945275"/>
              <a:gd name="connsiteY155" fmla="*/ 177719 h 252039"/>
              <a:gd name="connsiteX156" fmla="*/ 790796 w 1945275"/>
              <a:gd name="connsiteY156" fmla="*/ 147794 h 252039"/>
              <a:gd name="connsiteX157" fmla="*/ 763233 w 1945275"/>
              <a:gd name="connsiteY157" fmla="*/ 119838 h 252039"/>
              <a:gd name="connsiteX158" fmla="*/ 763233 w 1945275"/>
              <a:gd name="connsiteY158" fmla="*/ 119838 h 252039"/>
              <a:gd name="connsiteX159" fmla="*/ 845133 w 1945275"/>
              <a:gd name="connsiteY159" fmla="*/ 81172 h 252039"/>
              <a:gd name="connsiteX160" fmla="*/ 796387 w 1945275"/>
              <a:gd name="connsiteY160" fmla="*/ 126610 h 252039"/>
              <a:gd name="connsiteX161" fmla="*/ 796387 w 1945275"/>
              <a:gd name="connsiteY161" fmla="*/ 129445 h 252039"/>
              <a:gd name="connsiteX162" fmla="*/ 845133 w 1945275"/>
              <a:gd name="connsiteY162" fmla="*/ 178192 h 252039"/>
              <a:gd name="connsiteX163" fmla="*/ 893880 w 1945275"/>
              <a:gd name="connsiteY163" fmla="*/ 129445 h 252039"/>
              <a:gd name="connsiteX164" fmla="*/ 847968 w 1945275"/>
              <a:gd name="connsiteY164" fmla="*/ 81172 h 252039"/>
              <a:gd name="connsiteX165" fmla="*/ 845133 w 1945275"/>
              <a:gd name="connsiteY165" fmla="*/ 81172 h 252039"/>
              <a:gd name="connsiteX166" fmla="*/ 845133 w 1945275"/>
              <a:gd name="connsiteY166" fmla="*/ 81172 h 252039"/>
              <a:gd name="connsiteX167" fmla="*/ 845133 w 1945275"/>
              <a:gd name="connsiteY167" fmla="*/ 155354 h 252039"/>
              <a:gd name="connsiteX168" fmla="*/ 821430 w 1945275"/>
              <a:gd name="connsiteY168" fmla="*/ 131729 h 252039"/>
              <a:gd name="connsiteX169" fmla="*/ 821508 w 1945275"/>
              <a:gd name="connsiteY169" fmla="*/ 129445 h 252039"/>
              <a:gd name="connsiteX170" fmla="*/ 843086 w 1945275"/>
              <a:gd name="connsiteY170" fmla="*/ 103773 h 252039"/>
              <a:gd name="connsiteX171" fmla="*/ 868758 w 1945275"/>
              <a:gd name="connsiteY171" fmla="*/ 125350 h 252039"/>
              <a:gd name="connsiteX172" fmla="*/ 868758 w 1945275"/>
              <a:gd name="connsiteY172" fmla="*/ 129367 h 252039"/>
              <a:gd name="connsiteX173" fmla="*/ 847653 w 1945275"/>
              <a:gd name="connsiteY173" fmla="*/ 155118 h 252039"/>
              <a:gd name="connsiteX174" fmla="*/ 845133 w 1945275"/>
              <a:gd name="connsiteY174" fmla="*/ 155354 h 252039"/>
              <a:gd name="connsiteX175" fmla="*/ 845133 w 1945275"/>
              <a:gd name="connsiteY175" fmla="*/ 155354 h 252039"/>
              <a:gd name="connsiteX176" fmla="*/ 1011218 w 1945275"/>
              <a:gd name="connsiteY176" fmla="*/ 81408 h 252039"/>
              <a:gd name="connsiteX177" fmla="*/ 981765 w 1945275"/>
              <a:gd name="connsiteY177" fmla="*/ 96607 h 252039"/>
              <a:gd name="connsiteX178" fmla="*/ 954203 w 1945275"/>
              <a:gd name="connsiteY178" fmla="*/ 81408 h 252039"/>
              <a:gd name="connsiteX179" fmla="*/ 926955 w 1945275"/>
              <a:gd name="connsiteY179" fmla="*/ 95110 h 252039"/>
              <a:gd name="connsiteX180" fmla="*/ 926955 w 1945275"/>
              <a:gd name="connsiteY180" fmla="*/ 84007 h 252039"/>
              <a:gd name="connsiteX181" fmla="*/ 902936 w 1945275"/>
              <a:gd name="connsiteY181" fmla="*/ 84007 h 252039"/>
              <a:gd name="connsiteX182" fmla="*/ 902936 w 1945275"/>
              <a:gd name="connsiteY182" fmla="*/ 174963 h 252039"/>
              <a:gd name="connsiteX183" fmla="*/ 928057 w 1945275"/>
              <a:gd name="connsiteY183" fmla="*/ 174963 h 252039"/>
              <a:gd name="connsiteX184" fmla="*/ 928057 w 1945275"/>
              <a:gd name="connsiteY184" fmla="*/ 121728 h 252039"/>
              <a:gd name="connsiteX185" fmla="*/ 943650 w 1945275"/>
              <a:gd name="connsiteY185" fmla="*/ 103852 h 252039"/>
              <a:gd name="connsiteX186" fmla="*/ 945383 w 1945275"/>
              <a:gd name="connsiteY186" fmla="*/ 103852 h 252039"/>
              <a:gd name="connsiteX187" fmla="*/ 961920 w 1945275"/>
              <a:gd name="connsiteY187" fmla="*/ 118027 h 252039"/>
              <a:gd name="connsiteX188" fmla="*/ 961841 w 1945275"/>
              <a:gd name="connsiteY188" fmla="*/ 121019 h 252039"/>
              <a:gd name="connsiteX189" fmla="*/ 961841 w 1945275"/>
              <a:gd name="connsiteY189" fmla="*/ 175042 h 252039"/>
              <a:gd name="connsiteX190" fmla="*/ 986805 w 1945275"/>
              <a:gd name="connsiteY190" fmla="*/ 175042 h 252039"/>
              <a:gd name="connsiteX191" fmla="*/ 986805 w 1945275"/>
              <a:gd name="connsiteY191" fmla="*/ 121807 h 252039"/>
              <a:gd name="connsiteX192" fmla="*/ 1002555 w 1945275"/>
              <a:gd name="connsiteY192" fmla="*/ 103930 h 252039"/>
              <a:gd name="connsiteX193" fmla="*/ 1003973 w 1945275"/>
              <a:gd name="connsiteY193" fmla="*/ 103930 h 252039"/>
              <a:gd name="connsiteX194" fmla="*/ 1020510 w 1945275"/>
              <a:gd name="connsiteY194" fmla="*/ 117948 h 252039"/>
              <a:gd name="connsiteX195" fmla="*/ 1020432 w 1945275"/>
              <a:gd name="connsiteY195" fmla="*/ 121177 h 252039"/>
              <a:gd name="connsiteX196" fmla="*/ 1020432 w 1945275"/>
              <a:gd name="connsiteY196" fmla="*/ 175199 h 252039"/>
              <a:gd name="connsiteX197" fmla="*/ 1044844 w 1945275"/>
              <a:gd name="connsiteY197" fmla="*/ 175199 h 252039"/>
              <a:gd name="connsiteX198" fmla="*/ 1044844 w 1945275"/>
              <a:gd name="connsiteY198" fmla="*/ 116215 h 252039"/>
              <a:gd name="connsiteX199" fmla="*/ 1016022 w 1945275"/>
              <a:gd name="connsiteY199" fmla="*/ 81723 h 252039"/>
              <a:gd name="connsiteX200" fmla="*/ 1011218 w 1945275"/>
              <a:gd name="connsiteY200" fmla="*/ 81408 h 252039"/>
              <a:gd name="connsiteX201" fmla="*/ 1011218 w 1945275"/>
              <a:gd name="connsiteY201" fmla="*/ 81408 h 252039"/>
              <a:gd name="connsiteX202" fmla="*/ 1098709 w 1945275"/>
              <a:gd name="connsiteY202" fmla="*/ 137242 h 252039"/>
              <a:gd name="connsiteX203" fmla="*/ 1073982 w 1945275"/>
              <a:gd name="connsiteY203" fmla="*/ 84007 h 252039"/>
              <a:gd name="connsiteX204" fmla="*/ 1045868 w 1945275"/>
              <a:gd name="connsiteY204" fmla="*/ 84007 h 252039"/>
              <a:gd name="connsiteX205" fmla="*/ 1085322 w 1945275"/>
              <a:gd name="connsiteY205" fmla="*/ 163544 h 252039"/>
              <a:gd name="connsiteX206" fmla="*/ 1063429 w 1945275"/>
              <a:gd name="connsiteY206" fmla="*/ 210873 h 252039"/>
              <a:gd name="connsiteX207" fmla="*/ 1090047 w 1945275"/>
              <a:gd name="connsiteY207" fmla="*/ 210873 h 252039"/>
              <a:gd name="connsiteX208" fmla="*/ 1148401 w 1945275"/>
              <a:gd name="connsiteY208" fmla="*/ 84007 h 252039"/>
              <a:gd name="connsiteX209" fmla="*/ 1121547 w 1945275"/>
              <a:gd name="connsiteY209" fmla="*/ 84007 h 252039"/>
              <a:gd name="connsiteX210" fmla="*/ 1098709 w 1945275"/>
              <a:gd name="connsiteY210" fmla="*/ 137242 h 252039"/>
              <a:gd name="connsiteX211" fmla="*/ 1206755 w 1945275"/>
              <a:gd name="connsiteY211" fmla="*/ 81565 h 252039"/>
              <a:gd name="connsiteX212" fmla="*/ 1179901 w 1945275"/>
              <a:gd name="connsiteY212" fmla="*/ 95268 h 252039"/>
              <a:gd name="connsiteX213" fmla="*/ 1179901 w 1945275"/>
              <a:gd name="connsiteY213" fmla="*/ 84007 h 252039"/>
              <a:gd name="connsiteX214" fmla="*/ 1155488 w 1945275"/>
              <a:gd name="connsiteY214" fmla="*/ 84007 h 252039"/>
              <a:gd name="connsiteX215" fmla="*/ 1155488 w 1945275"/>
              <a:gd name="connsiteY215" fmla="*/ 174963 h 252039"/>
              <a:gd name="connsiteX216" fmla="*/ 1180610 w 1945275"/>
              <a:gd name="connsiteY216" fmla="*/ 174963 h 252039"/>
              <a:gd name="connsiteX217" fmla="*/ 1180610 w 1945275"/>
              <a:gd name="connsiteY217" fmla="*/ 122594 h 252039"/>
              <a:gd name="connsiteX218" fmla="*/ 1196202 w 1945275"/>
              <a:gd name="connsiteY218" fmla="*/ 103773 h 252039"/>
              <a:gd name="connsiteX219" fmla="*/ 1198014 w 1945275"/>
              <a:gd name="connsiteY219" fmla="*/ 103694 h 252039"/>
              <a:gd name="connsiteX220" fmla="*/ 1215260 w 1945275"/>
              <a:gd name="connsiteY220" fmla="*/ 118657 h 252039"/>
              <a:gd name="connsiteX221" fmla="*/ 1215181 w 1945275"/>
              <a:gd name="connsiteY221" fmla="*/ 121807 h 252039"/>
              <a:gd name="connsiteX222" fmla="*/ 1215181 w 1945275"/>
              <a:gd name="connsiteY222" fmla="*/ 174884 h 252039"/>
              <a:gd name="connsiteX223" fmla="*/ 1240303 w 1945275"/>
              <a:gd name="connsiteY223" fmla="*/ 174884 h 252039"/>
              <a:gd name="connsiteX224" fmla="*/ 1240303 w 1945275"/>
              <a:gd name="connsiteY224" fmla="*/ 117554 h 252039"/>
              <a:gd name="connsiteX225" fmla="*/ 1206755 w 1945275"/>
              <a:gd name="connsiteY225" fmla="*/ 81565 h 252039"/>
              <a:gd name="connsiteX226" fmla="*/ 1206755 w 1945275"/>
              <a:gd name="connsiteY226" fmla="*/ 81565 h 252039"/>
              <a:gd name="connsiteX227" fmla="*/ 1345040 w 1945275"/>
              <a:gd name="connsiteY227" fmla="*/ 41088 h 252039"/>
              <a:gd name="connsiteX228" fmla="*/ 1320313 w 1945275"/>
              <a:gd name="connsiteY228" fmla="*/ 41088 h 252039"/>
              <a:gd name="connsiteX229" fmla="*/ 1320313 w 1945275"/>
              <a:gd name="connsiteY229" fmla="*/ 93063 h 252039"/>
              <a:gd name="connsiteX230" fmla="*/ 1294010 w 1945275"/>
              <a:gd name="connsiteY230" fmla="*/ 81802 h 252039"/>
              <a:gd name="connsiteX231" fmla="*/ 1249438 w 1945275"/>
              <a:gd name="connsiteY231" fmla="*/ 129367 h 252039"/>
              <a:gd name="connsiteX232" fmla="*/ 1291726 w 1945275"/>
              <a:gd name="connsiteY232" fmla="*/ 177168 h 252039"/>
              <a:gd name="connsiteX233" fmla="*/ 1294719 w 1945275"/>
              <a:gd name="connsiteY233" fmla="*/ 177247 h 252039"/>
              <a:gd name="connsiteX234" fmla="*/ 1320785 w 1945275"/>
              <a:gd name="connsiteY234" fmla="*/ 164489 h 252039"/>
              <a:gd name="connsiteX235" fmla="*/ 1321730 w 1945275"/>
              <a:gd name="connsiteY235" fmla="*/ 175042 h 252039"/>
              <a:gd name="connsiteX236" fmla="*/ 1345749 w 1945275"/>
              <a:gd name="connsiteY236" fmla="*/ 175042 h 252039"/>
              <a:gd name="connsiteX237" fmla="*/ 1344962 w 1945275"/>
              <a:gd name="connsiteY237" fmla="*/ 158583 h 252039"/>
              <a:gd name="connsiteX238" fmla="*/ 1345040 w 1945275"/>
              <a:gd name="connsiteY238" fmla="*/ 41088 h 252039"/>
              <a:gd name="connsiteX239" fmla="*/ 1345040 w 1945275"/>
              <a:gd name="connsiteY239" fmla="*/ 41088 h 252039"/>
              <a:gd name="connsiteX240" fmla="*/ 1297790 w 1945275"/>
              <a:gd name="connsiteY240" fmla="*/ 155197 h 252039"/>
              <a:gd name="connsiteX241" fmla="*/ 1274716 w 1945275"/>
              <a:gd name="connsiteY241" fmla="*/ 129288 h 252039"/>
              <a:gd name="connsiteX242" fmla="*/ 1295192 w 1945275"/>
              <a:gd name="connsiteY242" fmla="*/ 103930 h 252039"/>
              <a:gd name="connsiteX243" fmla="*/ 1297790 w 1945275"/>
              <a:gd name="connsiteY243" fmla="*/ 103773 h 252039"/>
              <a:gd name="connsiteX244" fmla="*/ 1320785 w 1945275"/>
              <a:gd name="connsiteY244" fmla="*/ 126295 h 252039"/>
              <a:gd name="connsiteX245" fmla="*/ 1320628 w 1945275"/>
              <a:gd name="connsiteY245" fmla="*/ 129130 h 252039"/>
              <a:gd name="connsiteX246" fmla="*/ 1297790 w 1945275"/>
              <a:gd name="connsiteY246" fmla="*/ 155197 h 252039"/>
              <a:gd name="connsiteX247" fmla="*/ 1297790 w 1945275"/>
              <a:gd name="connsiteY247" fmla="*/ 155197 h 252039"/>
              <a:gd name="connsiteX248" fmla="*/ 1361893 w 1945275"/>
              <a:gd name="connsiteY248" fmla="*/ 84007 h 252039"/>
              <a:gd name="connsiteX249" fmla="*/ 1387014 w 1945275"/>
              <a:gd name="connsiteY249" fmla="*/ 84007 h 252039"/>
              <a:gd name="connsiteX250" fmla="*/ 1387014 w 1945275"/>
              <a:gd name="connsiteY250" fmla="*/ 175042 h 252039"/>
              <a:gd name="connsiteX251" fmla="*/ 1361893 w 1945275"/>
              <a:gd name="connsiteY251" fmla="*/ 175042 h 252039"/>
              <a:gd name="connsiteX252" fmla="*/ 1361893 w 1945275"/>
              <a:gd name="connsiteY252" fmla="*/ 84007 h 252039"/>
              <a:gd name="connsiteX253" fmla="*/ 1374336 w 1945275"/>
              <a:gd name="connsiteY253" fmla="*/ 38883 h 252039"/>
              <a:gd name="connsiteX254" fmla="*/ 1359137 w 1945275"/>
              <a:gd name="connsiteY254" fmla="*/ 54003 h 252039"/>
              <a:gd name="connsiteX255" fmla="*/ 1374257 w 1945275"/>
              <a:gd name="connsiteY255" fmla="*/ 69202 h 252039"/>
              <a:gd name="connsiteX256" fmla="*/ 1374257 w 1945275"/>
              <a:gd name="connsiteY256" fmla="*/ 69202 h 252039"/>
              <a:gd name="connsiteX257" fmla="*/ 1380163 w 1945275"/>
              <a:gd name="connsiteY257" fmla="*/ 68099 h 252039"/>
              <a:gd name="connsiteX258" fmla="*/ 1385203 w 1945275"/>
              <a:gd name="connsiteY258" fmla="*/ 64870 h 252039"/>
              <a:gd name="connsiteX259" fmla="*/ 1388589 w 1945275"/>
              <a:gd name="connsiteY259" fmla="*/ 59988 h 252039"/>
              <a:gd name="connsiteX260" fmla="*/ 1389771 w 1945275"/>
              <a:gd name="connsiteY260" fmla="*/ 54239 h 252039"/>
              <a:gd name="connsiteX261" fmla="*/ 1374493 w 1945275"/>
              <a:gd name="connsiteY261" fmla="*/ 38962 h 252039"/>
              <a:gd name="connsiteX262" fmla="*/ 1374336 w 1945275"/>
              <a:gd name="connsiteY262" fmla="*/ 38883 h 252039"/>
              <a:gd name="connsiteX263" fmla="*/ 1374336 w 1945275"/>
              <a:gd name="connsiteY263" fmla="*/ 38883 h 252039"/>
              <a:gd name="connsiteX264" fmla="*/ 1467891 w 1945275"/>
              <a:gd name="connsiteY264" fmla="*/ 94717 h 252039"/>
              <a:gd name="connsiteX265" fmla="*/ 1441431 w 1945275"/>
              <a:gd name="connsiteY265" fmla="*/ 82353 h 252039"/>
              <a:gd name="connsiteX266" fmla="*/ 1398118 w 1945275"/>
              <a:gd name="connsiteY266" fmla="*/ 125272 h 252039"/>
              <a:gd name="connsiteX267" fmla="*/ 1398118 w 1945275"/>
              <a:gd name="connsiteY267" fmla="*/ 126768 h 252039"/>
              <a:gd name="connsiteX268" fmla="*/ 1438911 w 1945275"/>
              <a:gd name="connsiteY268" fmla="*/ 170947 h 252039"/>
              <a:gd name="connsiteX269" fmla="*/ 1441352 w 1945275"/>
              <a:gd name="connsiteY269" fmla="*/ 170947 h 252039"/>
              <a:gd name="connsiteX270" fmla="*/ 1467261 w 1945275"/>
              <a:gd name="connsiteY270" fmla="*/ 159292 h 252039"/>
              <a:gd name="connsiteX271" fmla="*/ 1467261 w 1945275"/>
              <a:gd name="connsiteY271" fmla="*/ 165907 h 252039"/>
              <a:gd name="connsiteX272" fmla="*/ 1442533 w 1945275"/>
              <a:gd name="connsiteY272" fmla="*/ 191264 h 252039"/>
              <a:gd name="connsiteX273" fmla="*/ 1420798 w 1945275"/>
              <a:gd name="connsiteY273" fmla="*/ 174097 h 252039"/>
              <a:gd name="connsiteX274" fmla="*/ 1398118 w 1945275"/>
              <a:gd name="connsiteY274" fmla="*/ 180003 h 252039"/>
              <a:gd name="connsiteX275" fmla="*/ 1443242 w 1945275"/>
              <a:gd name="connsiteY275" fmla="*/ 212920 h 252039"/>
              <a:gd name="connsiteX276" fmla="*/ 1491989 w 1945275"/>
              <a:gd name="connsiteY276" fmla="*/ 165198 h 252039"/>
              <a:gd name="connsiteX277" fmla="*/ 1491989 w 1945275"/>
              <a:gd name="connsiteY277" fmla="*/ 84007 h 252039"/>
              <a:gd name="connsiteX278" fmla="*/ 1467812 w 1945275"/>
              <a:gd name="connsiteY278" fmla="*/ 84007 h 252039"/>
              <a:gd name="connsiteX279" fmla="*/ 1467812 w 1945275"/>
              <a:gd name="connsiteY279" fmla="*/ 94717 h 252039"/>
              <a:gd name="connsiteX280" fmla="*/ 1445841 w 1945275"/>
              <a:gd name="connsiteY280" fmla="*/ 149842 h 252039"/>
              <a:gd name="connsiteX281" fmla="*/ 1423476 w 1945275"/>
              <a:gd name="connsiteY281" fmla="*/ 129288 h 252039"/>
              <a:gd name="connsiteX282" fmla="*/ 1423555 w 1945275"/>
              <a:gd name="connsiteY282" fmla="*/ 126689 h 252039"/>
              <a:gd name="connsiteX283" fmla="*/ 1444738 w 1945275"/>
              <a:gd name="connsiteY283" fmla="*/ 103694 h 252039"/>
              <a:gd name="connsiteX284" fmla="*/ 1467734 w 1945275"/>
              <a:gd name="connsiteY284" fmla="*/ 124878 h 252039"/>
              <a:gd name="connsiteX285" fmla="*/ 1467734 w 1945275"/>
              <a:gd name="connsiteY285" fmla="*/ 126768 h 252039"/>
              <a:gd name="connsiteX286" fmla="*/ 1448203 w 1945275"/>
              <a:gd name="connsiteY286" fmla="*/ 149842 h 252039"/>
              <a:gd name="connsiteX287" fmla="*/ 1445841 w 1945275"/>
              <a:gd name="connsiteY287" fmla="*/ 149842 h 252039"/>
              <a:gd name="connsiteX288" fmla="*/ 1445841 w 1945275"/>
              <a:gd name="connsiteY288" fmla="*/ 149842 h 252039"/>
              <a:gd name="connsiteX289" fmla="*/ 1557115 w 1945275"/>
              <a:gd name="connsiteY289" fmla="*/ 81565 h 252039"/>
              <a:gd name="connsiteX290" fmla="*/ 1531994 w 1945275"/>
              <a:gd name="connsiteY290" fmla="*/ 91567 h 252039"/>
              <a:gd name="connsiteX291" fmla="*/ 1531994 w 1945275"/>
              <a:gd name="connsiteY291" fmla="*/ 41088 h 252039"/>
              <a:gd name="connsiteX292" fmla="*/ 1506872 w 1945275"/>
              <a:gd name="connsiteY292" fmla="*/ 41088 h 252039"/>
              <a:gd name="connsiteX293" fmla="*/ 1506872 w 1945275"/>
              <a:gd name="connsiteY293" fmla="*/ 174963 h 252039"/>
              <a:gd name="connsiteX294" fmla="*/ 1531994 w 1945275"/>
              <a:gd name="connsiteY294" fmla="*/ 174963 h 252039"/>
              <a:gd name="connsiteX295" fmla="*/ 1531994 w 1945275"/>
              <a:gd name="connsiteY295" fmla="*/ 121570 h 252039"/>
              <a:gd name="connsiteX296" fmla="*/ 1548610 w 1945275"/>
              <a:gd name="connsiteY296" fmla="*/ 103852 h 252039"/>
              <a:gd name="connsiteX297" fmla="*/ 1549319 w 1945275"/>
              <a:gd name="connsiteY297" fmla="*/ 103852 h 252039"/>
              <a:gd name="connsiteX298" fmla="*/ 1566644 w 1945275"/>
              <a:gd name="connsiteY298" fmla="*/ 118735 h 252039"/>
              <a:gd name="connsiteX299" fmla="*/ 1566565 w 1945275"/>
              <a:gd name="connsiteY299" fmla="*/ 121964 h 252039"/>
              <a:gd name="connsiteX300" fmla="*/ 1566565 w 1945275"/>
              <a:gd name="connsiteY300" fmla="*/ 175042 h 252039"/>
              <a:gd name="connsiteX301" fmla="*/ 1591686 w 1945275"/>
              <a:gd name="connsiteY301" fmla="*/ 175042 h 252039"/>
              <a:gd name="connsiteX302" fmla="*/ 1591686 w 1945275"/>
              <a:gd name="connsiteY302" fmla="*/ 117712 h 252039"/>
              <a:gd name="connsiteX303" fmla="*/ 1557115 w 1945275"/>
              <a:gd name="connsiteY303" fmla="*/ 81565 h 252039"/>
              <a:gd name="connsiteX304" fmla="*/ 1557115 w 1945275"/>
              <a:gd name="connsiteY304" fmla="*/ 81565 h 252039"/>
              <a:gd name="connsiteX305" fmla="*/ 1646418 w 1945275"/>
              <a:gd name="connsiteY305" fmla="*/ 81250 h 252039"/>
              <a:gd name="connsiteX306" fmla="*/ 1600664 w 1945275"/>
              <a:gd name="connsiteY306" fmla="*/ 127713 h 252039"/>
              <a:gd name="connsiteX307" fmla="*/ 1600664 w 1945275"/>
              <a:gd name="connsiteY307" fmla="*/ 129130 h 252039"/>
              <a:gd name="connsiteX308" fmla="*/ 1645079 w 1945275"/>
              <a:gd name="connsiteY308" fmla="*/ 177719 h 252039"/>
              <a:gd name="connsiteX309" fmla="*/ 1648623 w 1945275"/>
              <a:gd name="connsiteY309" fmla="*/ 177719 h 252039"/>
              <a:gd name="connsiteX310" fmla="*/ 1690912 w 1945275"/>
              <a:gd name="connsiteY310" fmla="*/ 148897 h 252039"/>
              <a:gd name="connsiteX311" fmla="*/ 1669964 w 1945275"/>
              <a:gd name="connsiteY311" fmla="*/ 142754 h 252039"/>
              <a:gd name="connsiteX312" fmla="*/ 1648780 w 1945275"/>
              <a:gd name="connsiteY312" fmla="*/ 156614 h 252039"/>
              <a:gd name="connsiteX313" fmla="*/ 1625392 w 1945275"/>
              <a:gd name="connsiteY313" fmla="*/ 135903 h 252039"/>
              <a:gd name="connsiteX314" fmla="*/ 1691857 w 1945275"/>
              <a:gd name="connsiteY314" fmla="*/ 135903 h 252039"/>
              <a:gd name="connsiteX315" fmla="*/ 1692251 w 1945275"/>
              <a:gd name="connsiteY315" fmla="*/ 128343 h 252039"/>
              <a:gd name="connsiteX316" fmla="*/ 1646418 w 1945275"/>
              <a:gd name="connsiteY316" fmla="*/ 81250 h 252039"/>
              <a:gd name="connsiteX317" fmla="*/ 1646418 w 1945275"/>
              <a:gd name="connsiteY317" fmla="*/ 81250 h 252039"/>
              <a:gd name="connsiteX318" fmla="*/ 1626022 w 1945275"/>
              <a:gd name="connsiteY318" fmla="*/ 119129 h 252039"/>
              <a:gd name="connsiteX319" fmla="*/ 1646812 w 1945275"/>
              <a:gd name="connsiteY319" fmla="*/ 101174 h 252039"/>
              <a:gd name="connsiteX320" fmla="*/ 1667444 w 1945275"/>
              <a:gd name="connsiteY320" fmla="*/ 117318 h 252039"/>
              <a:gd name="connsiteX321" fmla="*/ 1667602 w 1945275"/>
              <a:gd name="connsiteY321" fmla="*/ 119129 h 252039"/>
              <a:gd name="connsiteX322" fmla="*/ 1626022 w 1945275"/>
              <a:gd name="connsiteY322" fmla="*/ 119129 h 252039"/>
              <a:gd name="connsiteX323" fmla="*/ 1735406 w 1945275"/>
              <a:gd name="connsiteY323" fmla="*/ 56838 h 252039"/>
              <a:gd name="connsiteX324" fmla="*/ 1712726 w 1945275"/>
              <a:gd name="connsiteY324" fmla="*/ 56838 h 252039"/>
              <a:gd name="connsiteX325" fmla="*/ 1712726 w 1945275"/>
              <a:gd name="connsiteY325" fmla="*/ 69595 h 252039"/>
              <a:gd name="connsiteX326" fmla="*/ 1700756 w 1945275"/>
              <a:gd name="connsiteY326" fmla="*/ 84007 h 252039"/>
              <a:gd name="connsiteX327" fmla="*/ 1698314 w 1945275"/>
              <a:gd name="connsiteY327" fmla="*/ 84007 h 252039"/>
              <a:gd name="connsiteX328" fmla="*/ 1693589 w 1945275"/>
              <a:gd name="connsiteY328" fmla="*/ 84007 h 252039"/>
              <a:gd name="connsiteX329" fmla="*/ 1693589 w 1945275"/>
              <a:gd name="connsiteY329" fmla="*/ 105820 h 252039"/>
              <a:gd name="connsiteX330" fmla="*/ 1710363 w 1945275"/>
              <a:gd name="connsiteY330" fmla="*/ 105820 h 252039"/>
              <a:gd name="connsiteX331" fmla="*/ 1710363 w 1945275"/>
              <a:gd name="connsiteY331" fmla="*/ 148188 h 252039"/>
              <a:gd name="connsiteX332" fmla="*/ 1739816 w 1945275"/>
              <a:gd name="connsiteY332" fmla="*/ 176302 h 252039"/>
              <a:gd name="connsiteX333" fmla="*/ 1753991 w 1945275"/>
              <a:gd name="connsiteY333" fmla="*/ 174097 h 252039"/>
              <a:gd name="connsiteX334" fmla="*/ 1753991 w 1945275"/>
              <a:gd name="connsiteY334" fmla="*/ 153779 h 252039"/>
              <a:gd name="connsiteX335" fmla="*/ 1746273 w 1945275"/>
              <a:gd name="connsiteY335" fmla="*/ 154488 h 252039"/>
              <a:gd name="connsiteX336" fmla="*/ 1735327 w 1945275"/>
              <a:gd name="connsiteY336" fmla="*/ 143935 h 252039"/>
              <a:gd name="connsiteX337" fmla="*/ 1735327 w 1945275"/>
              <a:gd name="connsiteY337" fmla="*/ 105820 h 252039"/>
              <a:gd name="connsiteX338" fmla="*/ 1754070 w 1945275"/>
              <a:gd name="connsiteY338" fmla="*/ 105820 h 252039"/>
              <a:gd name="connsiteX339" fmla="*/ 1754070 w 1945275"/>
              <a:gd name="connsiteY339" fmla="*/ 84007 h 252039"/>
              <a:gd name="connsiteX340" fmla="*/ 1735406 w 1945275"/>
              <a:gd name="connsiteY340" fmla="*/ 84007 h 252039"/>
              <a:gd name="connsiteX341" fmla="*/ 1735406 w 1945275"/>
              <a:gd name="connsiteY341" fmla="*/ 56838 h 252039"/>
              <a:gd name="connsiteX342" fmla="*/ 1735406 w 1945275"/>
              <a:gd name="connsiteY342" fmla="*/ 56838 h 252039"/>
              <a:gd name="connsiteX343" fmla="*/ 1804234 w 1945275"/>
              <a:gd name="connsiteY343" fmla="*/ 81250 h 252039"/>
              <a:gd name="connsiteX344" fmla="*/ 1758480 w 1945275"/>
              <a:gd name="connsiteY344" fmla="*/ 127713 h 252039"/>
              <a:gd name="connsiteX345" fmla="*/ 1758480 w 1945275"/>
              <a:gd name="connsiteY345" fmla="*/ 129130 h 252039"/>
              <a:gd name="connsiteX346" fmla="*/ 1802974 w 1945275"/>
              <a:gd name="connsiteY346" fmla="*/ 177719 h 252039"/>
              <a:gd name="connsiteX347" fmla="*/ 1806517 w 1945275"/>
              <a:gd name="connsiteY347" fmla="*/ 177719 h 252039"/>
              <a:gd name="connsiteX348" fmla="*/ 1848806 w 1945275"/>
              <a:gd name="connsiteY348" fmla="*/ 148897 h 252039"/>
              <a:gd name="connsiteX349" fmla="*/ 1827859 w 1945275"/>
              <a:gd name="connsiteY349" fmla="*/ 142754 h 252039"/>
              <a:gd name="connsiteX350" fmla="*/ 1806675 w 1945275"/>
              <a:gd name="connsiteY350" fmla="*/ 156614 h 252039"/>
              <a:gd name="connsiteX351" fmla="*/ 1783207 w 1945275"/>
              <a:gd name="connsiteY351" fmla="*/ 135903 h 252039"/>
              <a:gd name="connsiteX352" fmla="*/ 1849673 w 1945275"/>
              <a:gd name="connsiteY352" fmla="*/ 135903 h 252039"/>
              <a:gd name="connsiteX353" fmla="*/ 1850066 w 1945275"/>
              <a:gd name="connsiteY353" fmla="*/ 128343 h 252039"/>
              <a:gd name="connsiteX354" fmla="*/ 1804234 w 1945275"/>
              <a:gd name="connsiteY354" fmla="*/ 81250 h 252039"/>
              <a:gd name="connsiteX355" fmla="*/ 1804234 w 1945275"/>
              <a:gd name="connsiteY355" fmla="*/ 81250 h 252039"/>
              <a:gd name="connsiteX356" fmla="*/ 1783837 w 1945275"/>
              <a:gd name="connsiteY356" fmla="*/ 119129 h 252039"/>
              <a:gd name="connsiteX357" fmla="*/ 1804627 w 1945275"/>
              <a:gd name="connsiteY357" fmla="*/ 101174 h 252039"/>
              <a:gd name="connsiteX358" fmla="*/ 1825260 w 1945275"/>
              <a:gd name="connsiteY358" fmla="*/ 117318 h 252039"/>
              <a:gd name="connsiteX359" fmla="*/ 1825417 w 1945275"/>
              <a:gd name="connsiteY359" fmla="*/ 119129 h 252039"/>
              <a:gd name="connsiteX360" fmla="*/ 1783837 w 1945275"/>
              <a:gd name="connsiteY360" fmla="*/ 119129 h 252039"/>
              <a:gd name="connsiteX361" fmla="*/ 1911728 w 1945275"/>
              <a:gd name="connsiteY361" fmla="*/ 81644 h 252039"/>
              <a:gd name="connsiteX362" fmla="*/ 1884874 w 1945275"/>
              <a:gd name="connsiteY362" fmla="*/ 95347 h 252039"/>
              <a:gd name="connsiteX363" fmla="*/ 1884874 w 1945275"/>
              <a:gd name="connsiteY363" fmla="*/ 84085 h 252039"/>
              <a:gd name="connsiteX364" fmla="*/ 1860461 w 1945275"/>
              <a:gd name="connsiteY364" fmla="*/ 84085 h 252039"/>
              <a:gd name="connsiteX365" fmla="*/ 1860461 w 1945275"/>
              <a:gd name="connsiteY365" fmla="*/ 175042 h 252039"/>
              <a:gd name="connsiteX366" fmla="*/ 1885583 w 1945275"/>
              <a:gd name="connsiteY366" fmla="*/ 175042 h 252039"/>
              <a:gd name="connsiteX367" fmla="*/ 1885583 w 1945275"/>
              <a:gd name="connsiteY367" fmla="*/ 122673 h 252039"/>
              <a:gd name="connsiteX368" fmla="*/ 1901175 w 1945275"/>
              <a:gd name="connsiteY368" fmla="*/ 103852 h 252039"/>
              <a:gd name="connsiteX369" fmla="*/ 1902908 w 1945275"/>
              <a:gd name="connsiteY369" fmla="*/ 103773 h 252039"/>
              <a:gd name="connsiteX370" fmla="*/ 1920233 w 1945275"/>
              <a:gd name="connsiteY370" fmla="*/ 118657 h 252039"/>
              <a:gd name="connsiteX371" fmla="*/ 1920154 w 1945275"/>
              <a:gd name="connsiteY371" fmla="*/ 121885 h 252039"/>
              <a:gd name="connsiteX372" fmla="*/ 1920154 w 1945275"/>
              <a:gd name="connsiteY372" fmla="*/ 174963 h 252039"/>
              <a:gd name="connsiteX373" fmla="*/ 1945275 w 1945275"/>
              <a:gd name="connsiteY373" fmla="*/ 174963 h 252039"/>
              <a:gd name="connsiteX374" fmla="*/ 1945275 w 1945275"/>
              <a:gd name="connsiteY374" fmla="*/ 117633 h 252039"/>
              <a:gd name="connsiteX375" fmla="*/ 1911728 w 1945275"/>
              <a:gd name="connsiteY375" fmla="*/ 81644 h 252039"/>
              <a:gd name="connsiteX376" fmla="*/ 1911728 w 1945275"/>
              <a:gd name="connsiteY376" fmla="*/ 81644 h 2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1945275" h="252039">
                <a:moveTo>
                  <a:pt x="202452" y="198194"/>
                </a:moveTo>
                <a:lnTo>
                  <a:pt x="202452" y="198194"/>
                </a:lnTo>
                <a:cubicBezTo>
                  <a:pt x="161423" y="238042"/>
                  <a:pt x="96060" y="238042"/>
                  <a:pt x="55031" y="198194"/>
                </a:cubicBezTo>
                <a:cubicBezTo>
                  <a:pt x="15105" y="159528"/>
                  <a:pt x="14160" y="95819"/>
                  <a:pt x="52826" y="55972"/>
                </a:cubicBezTo>
                <a:cubicBezTo>
                  <a:pt x="53535" y="55263"/>
                  <a:pt x="54244" y="54554"/>
                  <a:pt x="55031" y="53845"/>
                </a:cubicBezTo>
                <a:cubicBezTo>
                  <a:pt x="96060" y="13998"/>
                  <a:pt x="161423" y="13998"/>
                  <a:pt x="202452" y="53845"/>
                </a:cubicBezTo>
                <a:lnTo>
                  <a:pt x="202452" y="53845"/>
                </a:lnTo>
                <a:lnTo>
                  <a:pt x="217415" y="68493"/>
                </a:lnTo>
                <a:lnTo>
                  <a:pt x="205208" y="80384"/>
                </a:lnTo>
                <a:lnTo>
                  <a:pt x="190246" y="65737"/>
                </a:lnTo>
                <a:cubicBezTo>
                  <a:pt x="155989" y="32425"/>
                  <a:pt x="101415" y="32425"/>
                  <a:pt x="67159" y="65737"/>
                </a:cubicBezTo>
                <a:cubicBezTo>
                  <a:pt x="33848" y="98024"/>
                  <a:pt x="33060" y="151180"/>
                  <a:pt x="65348" y="184492"/>
                </a:cubicBezTo>
                <a:cubicBezTo>
                  <a:pt x="65899" y="185122"/>
                  <a:pt x="66529" y="185673"/>
                  <a:pt x="67080" y="186224"/>
                </a:cubicBezTo>
                <a:cubicBezTo>
                  <a:pt x="101415" y="219535"/>
                  <a:pt x="155911" y="219535"/>
                  <a:pt x="190167" y="186224"/>
                </a:cubicBezTo>
                <a:lnTo>
                  <a:pt x="190246" y="186303"/>
                </a:lnTo>
                <a:lnTo>
                  <a:pt x="281281" y="97237"/>
                </a:lnTo>
                <a:lnTo>
                  <a:pt x="263956" y="80305"/>
                </a:lnTo>
                <a:lnTo>
                  <a:pt x="173078" y="169450"/>
                </a:lnTo>
                <a:lnTo>
                  <a:pt x="173078" y="169450"/>
                </a:lnTo>
                <a:cubicBezTo>
                  <a:pt x="167251" y="175120"/>
                  <a:pt x="160321" y="179688"/>
                  <a:pt x="152682" y="182759"/>
                </a:cubicBezTo>
                <a:cubicBezTo>
                  <a:pt x="137325" y="188980"/>
                  <a:pt x="120079" y="188980"/>
                  <a:pt x="104723" y="182759"/>
                </a:cubicBezTo>
                <a:cubicBezTo>
                  <a:pt x="97163" y="179688"/>
                  <a:pt x="90233" y="175199"/>
                  <a:pt x="84405" y="169450"/>
                </a:cubicBezTo>
                <a:cubicBezTo>
                  <a:pt x="78578" y="163780"/>
                  <a:pt x="74010" y="157008"/>
                  <a:pt x="70781" y="149527"/>
                </a:cubicBezTo>
                <a:cubicBezTo>
                  <a:pt x="64403" y="134485"/>
                  <a:pt x="64403" y="117554"/>
                  <a:pt x="70781" y="102592"/>
                </a:cubicBezTo>
                <a:cubicBezTo>
                  <a:pt x="73931" y="95110"/>
                  <a:pt x="78578" y="88338"/>
                  <a:pt x="84405" y="82668"/>
                </a:cubicBezTo>
                <a:cubicBezTo>
                  <a:pt x="90233" y="76919"/>
                  <a:pt x="97163" y="72430"/>
                  <a:pt x="104723" y="69359"/>
                </a:cubicBezTo>
                <a:cubicBezTo>
                  <a:pt x="120079" y="63138"/>
                  <a:pt x="137325" y="63138"/>
                  <a:pt x="152682" y="69359"/>
                </a:cubicBezTo>
                <a:cubicBezTo>
                  <a:pt x="160242" y="72430"/>
                  <a:pt x="167172" y="76919"/>
                  <a:pt x="172999" y="82668"/>
                </a:cubicBezTo>
                <a:lnTo>
                  <a:pt x="172999" y="82668"/>
                </a:lnTo>
                <a:lnTo>
                  <a:pt x="187962" y="97315"/>
                </a:lnTo>
                <a:lnTo>
                  <a:pt x="175992" y="109049"/>
                </a:lnTo>
                <a:lnTo>
                  <a:pt x="161029" y="94402"/>
                </a:lnTo>
                <a:cubicBezTo>
                  <a:pt x="154572" y="88102"/>
                  <a:pt x="146460" y="83849"/>
                  <a:pt x="137562" y="82117"/>
                </a:cubicBezTo>
                <a:cubicBezTo>
                  <a:pt x="128663" y="80384"/>
                  <a:pt x="119528" y="81250"/>
                  <a:pt x="111102" y="84637"/>
                </a:cubicBezTo>
                <a:cubicBezTo>
                  <a:pt x="102754" y="88023"/>
                  <a:pt x="95667" y="93772"/>
                  <a:pt x="90548" y="101174"/>
                </a:cubicBezTo>
                <a:cubicBezTo>
                  <a:pt x="80231" y="116137"/>
                  <a:pt x="80231" y="135982"/>
                  <a:pt x="90548" y="150944"/>
                </a:cubicBezTo>
                <a:cubicBezTo>
                  <a:pt x="95588" y="158347"/>
                  <a:pt x="102754" y="164095"/>
                  <a:pt x="111102" y="167403"/>
                </a:cubicBezTo>
                <a:cubicBezTo>
                  <a:pt x="119449" y="170789"/>
                  <a:pt x="128663" y="171655"/>
                  <a:pt x="137562" y="169923"/>
                </a:cubicBezTo>
                <a:cubicBezTo>
                  <a:pt x="146382" y="168190"/>
                  <a:pt x="154572" y="163938"/>
                  <a:pt x="161029" y="157638"/>
                </a:cubicBezTo>
                <a:lnTo>
                  <a:pt x="252143" y="68572"/>
                </a:lnTo>
                <a:lnTo>
                  <a:pt x="219698" y="36914"/>
                </a:lnTo>
                <a:cubicBezTo>
                  <a:pt x="168983" y="-12305"/>
                  <a:pt x="88343" y="-12305"/>
                  <a:pt x="37706" y="36914"/>
                </a:cubicBezTo>
                <a:cubicBezTo>
                  <a:pt x="-11513" y="84637"/>
                  <a:pt x="-12694" y="163229"/>
                  <a:pt x="35029" y="212448"/>
                </a:cubicBezTo>
                <a:cubicBezTo>
                  <a:pt x="35895" y="213393"/>
                  <a:pt x="36840" y="214259"/>
                  <a:pt x="37706" y="215125"/>
                </a:cubicBezTo>
                <a:cubicBezTo>
                  <a:pt x="88421" y="264344"/>
                  <a:pt x="169062" y="264344"/>
                  <a:pt x="219777" y="215125"/>
                </a:cubicBezTo>
                <a:lnTo>
                  <a:pt x="310734" y="125980"/>
                </a:lnTo>
                <a:lnTo>
                  <a:pt x="293409" y="109049"/>
                </a:lnTo>
                <a:lnTo>
                  <a:pt x="202452" y="198194"/>
                </a:lnTo>
                <a:close/>
                <a:moveTo>
                  <a:pt x="143704" y="140707"/>
                </a:moveTo>
                <a:lnTo>
                  <a:pt x="143625" y="140628"/>
                </a:lnTo>
                <a:cubicBezTo>
                  <a:pt x="140633" y="143542"/>
                  <a:pt x="136932" y="145510"/>
                  <a:pt x="132837" y="146298"/>
                </a:cubicBezTo>
                <a:cubicBezTo>
                  <a:pt x="128742" y="147085"/>
                  <a:pt x="124489" y="146692"/>
                  <a:pt x="120709" y="145117"/>
                </a:cubicBezTo>
                <a:cubicBezTo>
                  <a:pt x="116850" y="143542"/>
                  <a:pt x="113622" y="140943"/>
                  <a:pt x="111259" y="137557"/>
                </a:cubicBezTo>
                <a:cubicBezTo>
                  <a:pt x="106534" y="130627"/>
                  <a:pt x="106534" y="121570"/>
                  <a:pt x="111259" y="114640"/>
                </a:cubicBezTo>
                <a:cubicBezTo>
                  <a:pt x="113622" y="111254"/>
                  <a:pt x="116850" y="108577"/>
                  <a:pt x="120709" y="107080"/>
                </a:cubicBezTo>
                <a:cubicBezTo>
                  <a:pt x="124568" y="105505"/>
                  <a:pt x="128820" y="105112"/>
                  <a:pt x="132837" y="105899"/>
                </a:cubicBezTo>
                <a:cubicBezTo>
                  <a:pt x="136932" y="106687"/>
                  <a:pt x="140633" y="108655"/>
                  <a:pt x="143625" y="111569"/>
                </a:cubicBezTo>
                <a:lnTo>
                  <a:pt x="143704" y="111490"/>
                </a:lnTo>
                <a:lnTo>
                  <a:pt x="158667" y="126138"/>
                </a:lnTo>
                <a:lnTo>
                  <a:pt x="143704" y="140707"/>
                </a:lnTo>
                <a:close/>
                <a:moveTo>
                  <a:pt x="405234" y="81250"/>
                </a:moveTo>
                <a:cubicBezTo>
                  <a:pt x="379719" y="81487"/>
                  <a:pt x="359244" y="102277"/>
                  <a:pt x="359480" y="127713"/>
                </a:cubicBezTo>
                <a:cubicBezTo>
                  <a:pt x="359480" y="128185"/>
                  <a:pt x="359480" y="128658"/>
                  <a:pt x="359480" y="129130"/>
                </a:cubicBezTo>
                <a:cubicBezTo>
                  <a:pt x="358299" y="154803"/>
                  <a:pt x="378223" y="176617"/>
                  <a:pt x="403974" y="177719"/>
                </a:cubicBezTo>
                <a:cubicBezTo>
                  <a:pt x="405155" y="177798"/>
                  <a:pt x="406337" y="177798"/>
                  <a:pt x="407518" y="177719"/>
                </a:cubicBezTo>
                <a:cubicBezTo>
                  <a:pt x="426575" y="178900"/>
                  <a:pt x="443979" y="167009"/>
                  <a:pt x="449807" y="148897"/>
                </a:cubicBezTo>
                <a:lnTo>
                  <a:pt x="428859" y="142754"/>
                </a:lnTo>
                <a:cubicBezTo>
                  <a:pt x="425867" y="151732"/>
                  <a:pt x="417125" y="157480"/>
                  <a:pt x="407675" y="156614"/>
                </a:cubicBezTo>
                <a:cubicBezTo>
                  <a:pt x="395548" y="157165"/>
                  <a:pt x="385153" y="148030"/>
                  <a:pt x="384286" y="135903"/>
                </a:cubicBezTo>
                <a:lnTo>
                  <a:pt x="450752" y="135903"/>
                </a:lnTo>
                <a:cubicBezTo>
                  <a:pt x="450752" y="135509"/>
                  <a:pt x="451145" y="131808"/>
                  <a:pt x="451145" y="128343"/>
                </a:cubicBezTo>
                <a:cubicBezTo>
                  <a:pt x="451145" y="99205"/>
                  <a:pt x="433899" y="81250"/>
                  <a:pt x="405234" y="81250"/>
                </a:cubicBezTo>
                <a:lnTo>
                  <a:pt x="405234" y="81250"/>
                </a:lnTo>
                <a:close/>
                <a:moveTo>
                  <a:pt x="384838" y="119129"/>
                </a:moveTo>
                <a:cubicBezTo>
                  <a:pt x="385861" y="108577"/>
                  <a:pt x="394997" y="100702"/>
                  <a:pt x="405549" y="101174"/>
                </a:cubicBezTo>
                <a:cubicBezTo>
                  <a:pt x="415708" y="99914"/>
                  <a:pt x="424922" y="107159"/>
                  <a:pt x="426182" y="117318"/>
                </a:cubicBezTo>
                <a:cubicBezTo>
                  <a:pt x="426260" y="117948"/>
                  <a:pt x="426260" y="118499"/>
                  <a:pt x="426339" y="119129"/>
                </a:cubicBezTo>
                <a:lnTo>
                  <a:pt x="384838" y="119129"/>
                </a:lnTo>
                <a:lnTo>
                  <a:pt x="384838" y="119129"/>
                </a:lnTo>
                <a:close/>
                <a:moveTo>
                  <a:pt x="546985" y="96607"/>
                </a:moveTo>
                <a:lnTo>
                  <a:pt x="488631" y="96607"/>
                </a:lnTo>
                <a:lnTo>
                  <a:pt x="488631" y="43844"/>
                </a:lnTo>
                <a:lnTo>
                  <a:pt x="462564" y="43844"/>
                </a:lnTo>
                <a:lnTo>
                  <a:pt x="462564" y="174963"/>
                </a:lnTo>
                <a:lnTo>
                  <a:pt x="488631" y="174963"/>
                </a:lnTo>
                <a:lnTo>
                  <a:pt x="488631" y="120625"/>
                </a:lnTo>
                <a:lnTo>
                  <a:pt x="546985" y="120625"/>
                </a:lnTo>
                <a:lnTo>
                  <a:pt x="546985" y="174963"/>
                </a:lnTo>
                <a:lnTo>
                  <a:pt x="573287" y="174963"/>
                </a:lnTo>
                <a:lnTo>
                  <a:pt x="573287" y="43844"/>
                </a:lnTo>
                <a:lnTo>
                  <a:pt x="546985" y="43844"/>
                </a:lnTo>
                <a:lnTo>
                  <a:pt x="546985" y="96607"/>
                </a:lnTo>
                <a:lnTo>
                  <a:pt x="546985" y="96607"/>
                </a:lnTo>
                <a:close/>
                <a:moveTo>
                  <a:pt x="647076" y="71800"/>
                </a:moveTo>
                <a:cubicBezTo>
                  <a:pt x="654243" y="72037"/>
                  <a:pt x="660228" y="66524"/>
                  <a:pt x="660464" y="59358"/>
                </a:cubicBezTo>
                <a:cubicBezTo>
                  <a:pt x="660621" y="55657"/>
                  <a:pt x="659204" y="52113"/>
                  <a:pt x="656526" y="49593"/>
                </a:cubicBezTo>
                <a:cubicBezTo>
                  <a:pt x="654006" y="47152"/>
                  <a:pt x="650620" y="45734"/>
                  <a:pt x="647076" y="45734"/>
                </a:cubicBezTo>
                <a:cubicBezTo>
                  <a:pt x="639910" y="45655"/>
                  <a:pt x="633925" y="51404"/>
                  <a:pt x="633846" y="58570"/>
                </a:cubicBezTo>
                <a:cubicBezTo>
                  <a:pt x="633846" y="58649"/>
                  <a:pt x="633846" y="58728"/>
                  <a:pt x="633846" y="58885"/>
                </a:cubicBezTo>
                <a:cubicBezTo>
                  <a:pt x="633846" y="65973"/>
                  <a:pt x="639516" y="71800"/>
                  <a:pt x="646683" y="71800"/>
                </a:cubicBezTo>
                <a:cubicBezTo>
                  <a:pt x="646761" y="71800"/>
                  <a:pt x="646919" y="71800"/>
                  <a:pt x="647076" y="71800"/>
                </a:cubicBezTo>
                <a:lnTo>
                  <a:pt x="647076" y="71800"/>
                </a:lnTo>
                <a:close/>
                <a:moveTo>
                  <a:pt x="607386" y="71800"/>
                </a:moveTo>
                <a:cubicBezTo>
                  <a:pt x="614552" y="72037"/>
                  <a:pt x="620537" y="66524"/>
                  <a:pt x="620774" y="59358"/>
                </a:cubicBezTo>
                <a:cubicBezTo>
                  <a:pt x="620931" y="55657"/>
                  <a:pt x="619514" y="52113"/>
                  <a:pt x="616836" y="49593"/>
                </a:cubicBezTo>
                <a:cubicBezTo>
                  <a:pt x="614316" y="47152"/>
                  <a:pt x="610930" y="45734"/>
                  <a:pt x="607386" y="45734"/>
                </a:cubicBezTo>
                <a:cubicBezTo>
                  <a:pt x="600141" y="45734"/>
                  <a:pt x="594235" y="51562"/>
                  <a:pt x="594156" y="58807"/>
                </a:cubicBezTo>
                <a:cubicBezTo>
                  <a:pt x="594156" y="58807"/>
                  <a:pt x="594156" y="58807"/>
                  <a:pt x="594156" y="58807"/>
                </a:cubicBezTo>
                <a:cubicBezTo>
                  <a:pt x="594156" y="60539"/>
                  <a:pt x="594471" y="62193"/>
                  <a:pt x="595101" y="63768"/>
                </a:cubicBezTo>
                <a:cubicBezTo>
                  <a:pt x="595731" y="65343"/>
                  <a:pt x="596755" y="66760"/>
                  <a:pt x="597936" y="67942"/>
                </a:cubicBezTo>
                <a:cubicBezTo>
                  <a:pt x="599275" y="69280"/>
                  <a:pt x="600692" y="70225"/>
                  <a:pt x="602346" y="70855"/>
                </a:cubicBezTo>
                <a:cubicBezTo>
                  <a:pt x="603921" y="71485"/>
                  <a:pt x="605654" y="71800"/>
                  <a:pt x="607386" y="71800"/>
                </a:cubicBezTo>
                <a:close/>
                <a:moveTo>
                  <a:pt x="666921" y="115822"/>
                </a:moveTo>
                <a:cubicBezTo>
                  <a:pt x="666921" y="97552"/>
                  <a:pt x="655975" y="81250"/>
                  <a:pt x="626522" y="81250"/>
                </a:cubicBezTo>
                <a:cubicBezTo>
                  <a:pt x="601559" y="81250"/>
                  <a:pt x="588171" y="97000"/>
                  <a:pt x="586675" y="111175"/>
                </a:cubicBezTo>
                <a:lnTo>
                  <a:pt x="608961" y="115822"/>
                </a:lnTo>
                <a:cubicBezTo>
                  <a:pt x="609827" y="106844"/>
                  <a:pt x="617702" y="100229"/>
                  <a:pt x="626680" y="101017"/>
                </a:cubicBezTo>
                <a:cubicBezTo>
                  <a:pt x="637233" y="101017"/>
                  <a:pt x="642351" y="106372"/>
                  <a:pt x="642351" y="112829"/>
                </a:cubicBezTo>
                <a:cubicBezTo>
                  <a:pt x="642351" y="115979"/>
                  <a:pt x="640619" y="118578"/>
                  <a:pt x="635343" y="119287"/>
                </a:cubicBezTo>
                <a:lnTo>
                  <a:pt x="612505" y="122594"/>
                </a:lnTo>
                <a:cubicBezTo>
                  <a:pt x="596991" y="124799"/>
                  <a:pt x="584706" y="133855"/>
                  <a:pt x="584706" y="150157"/>
                </a:cubicBezTo>
                <a:cubicBezTo>
                  <a:pt x="584706" y="164410"/>
                  <a:pt x="596834" y="177562"/>
                  <a:pt x="616679" y="177562"/>
                </a:cubicBezTo>
                <a:cubicBezTo>
                  <a:pt x="627546" y="178113"/>
                  <a:pt x="637941" y="172994"/>
                  <a:pt x="644084" y="164095"/>
                </a:cubicBezTo>
                <a:cubicBezTo>
                  <a:pt x="644084" y="167718"/>
                  <a:pt x="644399" y="171419"/>
                  <a:pt x="645029" y="175042"/>
                </a:cubicBezTo>
                <a:lnTo>
                  <a:pt x="668103" y="175042"/>
                </a:lnTo>
                <a:cubicBezTo>
                  <a:pt x="667394" y="170238"/>
                  <a:pt x="667000" y="165434"/>
                  <a:pt x="667000" y="160630"/>
                </a:cubicBezTo>
                <a:lnTo>
                  <a:pt x="666921" y="115822"/>
                </a:lnTo>
                <a:close/>
                <a:moveTo>
                  <a:pt x="642351" y="138187"/>
                </a:moveTo>
                <a:cubicBezTo>
                  <a:pt x="643690" y="148424"/>
                  <a:pt x="636524" y="157795"/>
                  <a:pt x="626286" y="159213"/>
                </a:cubicBezTo>
                <a:cubicBezTo>
                  <a:pt x="624869" y="159370"/>
                  <a:pt x="623372" y="159449"/>
                  <a:pt x="621876" y="159292"/>
                </a:cubicBezTo>
                <a:cubicBezTo>
                  <a:pt x="615970" y="160000"/>
                  <a:pt x="610536" y="155748"/>
                  <a:pt x="609827" y="149842"/>
                </a:cubicBezTo>
                <a:cubicBezTo>
                  <a:pt x="609749" y="149448"/>
                  <a:pt x="609749" y="149133"/>
                  <a:pt x="609749" y="148739"/>
                </a:cubicBezTo>
                <a:cubicBezTo>
                  <a:pt x="609749" y="141730"/>
                  <a:pt x="614867" y="138187"/>
                  <a:pt x="621246" y="137242"/>
                </a:cubicBezTo>
                <a:lnTo>
                  <a:pt x="642194" y="134092"/>
                </a:lnTo>
                <a:lnTo>
                  <a:pt x="642351" y="138187"/>
                </a:lnTo>
                <a:close/>
                <a:moveTo>
                  <a:pt x="681411" y="41088"/>
                </a:moveTo>
                <a:lnTo>
                  <a:pt x="706533" y="41088"/>
                </a:lnTo>
                <a:lnTo>
                  <a:pt x="706533" y="174963"/>
                </a:lnTo>
                <a:lnTo>
                  <a:pt x="681411" y="174963"/>
                </a:lnTo>
                <a:lnTo>
                  <a:pt x="681411" y="41088"/>
                </a:lnTo>
                <a:close/>
                <a:moveTo>
                  <a:pt x="763233" y="119838"/>
                </a:moveTo>
                <a:lnTo>
                  <a:pt x="750003" y="117082"/>
                </a:lnTo>
                <a:cubicBezTo>
                  <a:pt x="744884" y="116137"/>
                  <a:pt x="741498" y="113380"/>
                  <a:pt x="741498" y="108970"/>
                </a:cubicBezTo>
                <a:cubicBezTo>
                  <a:pt x="741498" y="103773"/>
                  <a:pt x="746774" y="99914"/>
                  <a:pt x="753389" y="99914"/>
                </a:cubicBezTo>
                <a:cubicBezTo>
                  <a:pt x="760949" y="99205"/>
                  <a:pt x="767722" y="104560"/>
                  <a:pt x="768667" y="112120"/>
                </a:cubicBezTo>
                <a:lnTo>
                  <a:pt x="789614" y="107474"/>
                </a:lnTo>
                <a:cubicBezTo>
                  <a:pt x="788512" y="97709"/>
                  <a:pt x="779613" y="81250"/>
                  <a:pt x="753153" y="81250"/>
                </a:cubicBezTo>
                <a:cubicBezTo>
                  <a:pt x="733150" y="81250"/>
                  <a:pt x="718424" y="94717"/>
                  <a:pt x="718424" y="111018"/>
                </a:cubicBezTo>
                <a:cubicBezTo>
                  <a:pt x="718424" y="123775"/>
                  <a:pt x="726535" y="134328"/>
                  <a:pt x="744490" y="138187"/>
                </a:cubicBezTo>
                <a:lnTo>
                  <a:pt x="756775" y="140943"/>
                </a:lnTo>
                <a:cubicBezTo>
                  <a:pt x="763942" y="142439"/>
                  <a:pt x="766777" y="145747"/>
                  <a:pt x="766777" y="149842"/>
                </a:cubicBezTo>
                <a:cubicBezTo>
                  <a:pt x="766777" y="154645"/>
                  <a:pt x="762839" y="158898"/>
                  <a:pt x="754492" y="158898"/>
                </a:cubicBezTo>
                <a:cubicBezTo>
                  <a:pt x="746065" y="159843"/>
                  <a:pt x="738505" y="153779"/>
                  <a:pt x="737482" y="145353"/>
                </a:cubicBezTo>
                <a:cubicBezTo>
                  <a:pt x="737482" y="145274"/>
                  <a:pt x="737482" y="145117"/>
                  <a:pt x="737482" y="145038"/>
                </a:cubicBezTo>
                <a:lnTo>
                  <a:pt x="715983" y="149605"/>
                </a:lnTo>
                <a:cubicBezTo>
                  <a:pt x="717085" y="160000"/>
                  <a:pt x="726772" y="177719"/>
                  <a:pt x="754728" y="177719"/>
                </a:cubicBezTo>
                <a:cubicBezTo>
                  <a:pt x="779062" y="177719"/>
                  <a:pt x="790796" y="162599"/>
                  <a:pt x="790796" y="147794"/>
                </a:cubicBezTo>
                <a:cubicBezTo>
                  <a:pt x="790796" y="134485"/>
                  <a:pt x="781582" y="123618"/>
                  <a:pt x="763233" y="119838"/>
                </a:cubicBezTo>
                <a:lnTo>
                  <a:pt x="763233" y="119838"/>
                </a:lnTo>
                <a:close/>
                <a:moveTo>
                  <a:pt x="845133" y="81172"/>
                </a:moveTo>
                <a:cubicBezTo>
                  <a:pt x="819146" y="80227"/>
                  <a:pt x="797332" y="100623"/>
                  <a:pt x="796387" y="126610"/>
                </a:cubicBezTo>
                <a:cubicBezTo>
                  <a:pt x="796387" y="127555"/>
                  <a:pt x="796387" y="128500"/>
                  <a:pt x="796387" y="129445"/>
                </a:cubicBezTo>
                <a:cubicBezTo>
                  <a:pt x="796387" y="156378"/>
                  <a:pt x="818201" y="178192"/>
                  <a:pt x="845133" y="178192"/>
                </a:cubicBezTo>
                <a:cubicBezTo>
                  <a:pt x="872066" y="178192"/>
                  <a:pt x="893801" y="156378"/>
                  <a:pt x="893880" y="129445"/>
                </a:cubicBezTo>
                <a:cubicBezTo>
                  <a:pt x="894510" y="103458"/>
                  <a:pt x="874035" y="81802"/>
                  <a:pt x="847968" y="81172"/>
                </a:cubicBezTo>
                <a:cubicBezTo>
                  <a:pt x="847023" y="81172"/>
                  <a:pt x="846078" y="81172"/>
                  <a:pt x="845133" y="81172"/>
                </a:cubicBezTo>
                <a:lnTo>
                  <a:pt x="845133" y="81172"/>
                </a:lnTo>
                <a:close/>
                <a:moveTo>
                  <a:pt x="845133" y="155354"/>
                </a:moveTo>
                <a:cubicBezTo>
                  <a:pt x="832061" y="155354"/>
                  <a:pt x="821430" y="144802"/>
                  <a:pt x="821430" y="131729"/>
                </a:cubicBezTo>
                <a:cubicBezTo>
                  <a:pt x="821430" y="130942"/>
                  <a:pt x="821430" y="130233"/>
                  <a:pt x="821508" y="129445"/>
                </a:cubicBezTo>
                <a:cubicBezTo>
                  <a:pt x="820406" y="116373"/>
                  <a:pt x="830092" y="104875"/>
                  <a:pt x="843086" y="103773"/>
                </a:cubicBezTo>
                <a:cubicBezTo>
                  <a:pt x="856158" y="102670"/>
                  <a:pt x="867656" y="112357"/>
                  <a:pt x="868758" y="125350"/>
                </a:cubicBezTo>
                <a:cubicBezTo>
                  <a:pt x="868837" y="126689"/>
                  <a:pt x="868837" y="128028"/>
                  <a:pt x="868758" y="129367"/>
                </a:cubicBezTo>
                <a:cubicBezTo>
                  <a:pt x="870019" y="142282"/>
                  <a:pt x="860568" y="153858"/>
                  <a:pt x="847653" y="155118"/>
                </a:cubicBezTo>
                <a:cubicBezTo>
                  <a:pt x="846787" y="155354"/>
                  <a:pt x="846000" y="155354"/>
                  <a:pt x="845133" y="155354"/>
                </a:cubicBezTo>
                <a:lnTo>
                  <a:pt x="845133" y="155354"/>
                </a:lnTo>
                <a:close/>
                <a:moveTo>
                  <a:pt x="1011218" y="81408"/>
                </a:moveTo>
                <a:cubicBezTo>
                  <a:pt x="999327" y="80699"/>
                  <a:pt x="988065" y="86527"/>
                  <a:pt x="981765" y="96607"/>
                </a:cubicBezTo>
                <a:cubicBezTo>
                  <a:pt x="976410" y="86527"/>
                  <a:pt x="965543" y="80620"/>
                  <a:pt x="954203" y="81408"/>
                </a:cubicBezTo>
                <a:cubicBezTo>
                  <a:pt x="943414" y="81093"/>
                  <a:pt x="933176" y="86290"/>
                  <a:pt x="926955" y="95110"/>
                </a:cubicBezTo>
                <a:lnTo>
                  <a:pt x="926955" y="84007"/>
                </a:lnTo>
                <a:lnTo>
                  <a:pt x="902936" y="84007"/>
                </a:lnTo>
                <a:lnTo>
                  <a:pt x="902936" y="174963"/>
                </a:lnTo>
                <a:lnTo>
                  <a:pt x="928057" y="174963"/>
                </a:lnTo>
                <a:lnTo>
                  <a:pt x="928057" y="121728"/>
                </a:lnTo>
                <a:cubicBezTo>
                  <a:pt x="927427" y="112435"/>
                  <a:pt x="934436" y="104482"/>
                  <a:pt x="943650" y="103852"/>
                </a:cubicBezTo>
                <a:cubicBezTo>
                  <a:pt x="944201" y="103773"/>
                  <a:pt x="944831" y="103773"/>
                  <a:pt x="945383" y="103852"/>
                </a:cubicBezTo>
                <a:cubicBezTo>
                  <a:pt x="953888" y="103222"/>
                  <a:pt x="961211" y="109600"/>
                  <a:pt x="961920" y="118027"/>
                </a:cubicBezTo>
                <a:cubicBezTo>
                  <a:pt x="961999" y="119050"/>
                  <a:pt x="961999" y="119995"/>
                  <a:pt x="961841" y="121019"/>
                </a:cubicBezTo>
                <a:lnTo>
                  <a:pt x="961841" y="175042"/>
                </a:lnTo>
                <a:lnTo>
                  <a:pt x="986805" y="175042"/>
                </a:lnTo>
                <a:lnTo>
                  <a:pt x="986805" y="121807"/>
                </a:lnTo>
                <a:cubicBezTo>
                  <a:pt x="986175" y="112514"/>
                  <a:pt x="993263" y="104482"/>
                  <a:pt x="1002555" y="103930"/>
                </a:cubicBezTo>
                <a:cubicBezTo>
                  <a:pt x="1003028" y="103930"/>
                  <a:pt x="1003500" y="103852"/>
                  <a:pt x="1003973" y="103930"/>
                </a:cubicBezTo>
                <a:cubicBezTo>
                  <a:pt x="1012399" y="103222"/>
                  <a:pt x="1019802" y="109522"/>
                  <a:pt x="1020510" y="117948"/>
                </a:cubicBezTo>
                <a:cubicBezTo>
                  <a:pt x="1020589" y="119050"/>
                  <a:pt x="1020589" y="120074"/>
                  <a:pt x="1020432" y="121177"/>
                </a:cubicBezTo>
                <a:lnTo>
                  <a:pt x="1020432" y="175199"/>
                </a:lnTo>
                <a:lnTo>
                  <a:pt x="1044844" y="175199"/>
                </a:lnTo>
                <a:lnTo>
                  <a:pt x="1044844" y="116215"/>
                </a:lnTo>
                <a:cubicBezTo>
                  <a:pt x="1046419" y="98733"/>
                  <a:pt x="1033504" y="83298"/>
                  <a:pt x="1016022" y="81723"/>
                </a:cubicBezTo>
                <a:cubicBezTo>
                  <a:pt x="1014447" y="81329"/>
                  <a:pt x="1012793" y="81329"/>
                  <a:pt x="1011218" y="81408"/>
                </a:cubicBezTo>
                <a:lnTo>
                  <a:pt x="1011218" y="81408"/>
                </a:lnTo>
                <a:close/>
                <a:moveTo>
                  <a:pt x="1098709" y="137242"/>
                </a:moveTo>
                <a:lnTo>
                  <a:pt x="1073982" y="84007"/>
                </a:lnTo>
                <a:lnTo>
                  <a:pt x="1045868" y="84007"/>
                </a:lnTo>
                <a:lnTo>
                  <a:pt x="1085322" y="163544"/>
                </a:lnTo>
                <a:lnTo>
                  <a:pt x="1063429" y="210873"/>
                </a:lnTo>
                <a:lnTo>
                  <a:pt x="1090047" y="210873"/>
                </a:lnTo>
                <a:lnTo>
                  <a:pt x="1148401" y="84007"/>
                </a:lnTo>
                <a:lnTo>
                  <a:pt x="1121547" y="84007"/>
                </a:lnTo>
                <a:lnTo>
                  <a:pt x="1098709" y="137242"/>
                </a:lnTo>
                <a:close/>
                <a:moveTo>
                  <a:pt x="1206755" y="81565"/>
                </a:moveTo>
                <a:cubicBezTo>
                  <a:pt x="1196045" y="81172"/>
                  <a:pt x="1185886" y="86369"/>
                  <a:pt x="1179901" y="95268"/>
                </a:cubicBezTo>
                <a:lnTo>
                  <a:pt x="1179901" y="84007"/>
                </a:lnTo>
                <a:lnTo>
                  <a:pt x="1155488" y="84007"/>
                </a:lnTo>
                <a:lnTo>
                  <a:pt x="1155488" y="174963"/>
                </a:lnTo>
                <a:lnTo>
                  <a:pt x="1180610" y="174963"/>
                </a:lnTo>
                <a:lnTo>
                  <a:pt x="1180610" y="122594"/>
                </a:lnTo>
                <a:cubicBezTo>
                  <a:pt x="1179744" y="113065"/>
                  <a:pt x="1186752" y="104718"/>
                  <a:pt x="1196202" y="103773"/>
                </a:cubicBezTo>
                <a:cubicBezTo>
                  <a:pt x="1196754" y="103694"/>
                  <a:pt x="1197384" y="103694"/>
                  <a:pt x="1198014" y="103694"/>
                </a:cubicBezTo>
                <a:cubicBezTo>
                  <a:pt x="1206912" y="103064"/>
                  <a:pt x="1214630" y="109758"/>
                  <a:pt x="1215260" y="118657"/>
                </a:cubicBezTo>
                <a:cubicBezTo>
                  <a:pt x="1215339" y="119680"/>
                  <a:pt x="1215339" y="120783"/>
                  <a:pt x="1215181" y="121807"/>
                </a:cubicBezTo>
                <a:lnTo>
                  <a:pt x="1215181" y="174884"/>
                </a:lnTo>
                <a:lnTo>
                  <a:pt x="1240303" y="174884"/>
                </a:lnTo>
                <a:lnTo>
                  <a:pt x="1240303" y="117554"/>
                </a:lnTo>
                <a:cubicBezTo>
                  <a:pt x="1240303" y="97709"/>
                  <a:pt x="1229750" y="81565"/>
                  <a:pt x="1206755" y="81565"/>
                </a:cubicBezTo>
                <a:lnTo>
                  <a:pt x="1206755" y="81565"/>
                </a:lnTo>
                <a:close/>
                <a:moveTo>
                  <a:pt x="1345040" y="41088"/>
                </a:moveTo>
                <a:lnTo>
                  <a:pt x="1320313" y="41088"/>
                </a:lnTo>
                <a:lnTo>
                  <a:pt x="1320313" y="93063"/>
                </a:lnTo>
                <a:cubicBezTo>
                  <a:pt x="1317635" y="88259"/>
                  <a:pt x="1310075" y="81802"/>
                  <a:pt x="1294010" y="81802"/>
                </a:cubicBezTo>
                <a:cubicBezTo>
                  <a:pt x="1267708" y="81802"/>
                  <a:pt x="1249438" y="102670"/>
                  <a:pt x="1249438" y="129367"/>
                </a:cubicBezTo>
                <a:cubicBezTo>
                  <a:pt x="1247941" y="154252"/>
                  <a:pt x="1266841" y="175672"/>
                  <a:pt x="1291726" y="177168"/>
                </a:cubicBezTo>
                <a:cubicBezTo>
                  <a:pt x="1292750" y="177247"/>
                  <a:pt x="1293774" y="177247"/>
                  <a:pt x="1294719" y="177247"/>
                </a:cubicBezTo>
                <a:cubicBezTo>
                  <a:pt x="1305035" y="177877"/>
                  <a:pt x="1314958" y="173073"/>
                  <a:pt x="1320785" y="164489"/>
                </a:cubicBezTo>
                <a:cubicBezTo>
                  <a:pt x="1320785" y="168033"/>
                  <a:pt x="1321100" y="171577"/>
                  <a:pt x="1321730" y="175042"/>
                </a:cubicBezTo>
                <a:lnTo>
                  <a:pt x="1345749" y="175042"/>
                </a:lnTo>
                <a:cubicBezTo>
                  <a:pt x="1345198" y="169529"/>
                  <a:pt x="1344962" y="164095"/>
                  <a:pt x="1344962" y="158583"/>
                </a:cubicBezTo>
                <a:lnTo>
                  <a:pt x="1345040" y="41088"/>
                </a:lnTo>
                <a:lnTo>
                  <a:pt x="1345040" y="41088"/>
                </a:lnTo>
                <a:close/>
                <a:moveTo>
                  <a:pt x="1297790" y="155197"/>
                </a:moveTo>
                <a:cubicBezTo>
                  <a:pt x="1284560" y="155197"/>
                  <a:pt x="1274716" y="145589"/>
                  <a:pt x="1274716" y="129288"/>
                </a:cubicBezTo>
                <a:cubicBezTo>
                  <a:pt x="1273378" y="116609"/>
                  <a:pt x="1282513" y="105269"/>
                  <a:pt x="1295192" y="103930"/>
                </a:cubicBezTo>
                <a:cubicBezTo>
                  <a:pt x="1296058" y="103852"/>
                  <a:pt x="1296924" y="103773"/>
                  <a:pt x="1297790" y="103773"/>
                </a:cubicBezTo>
                <a:cubicBezTo>
                  <a:pt x="1310390" y="103615"/>
                  <a:pt x="1320628" y="113695"/>
                  <a:pt x="1320785" y="126295"/>
                </a:cubicBezTo>
                <a:cubicBezTo>
                  <a:pt x="1320785" y="127240"/>
                  <a:pt x="1320785" y="128185"/>
                  <a:pt x="1320628" y="129130"/>
                </a:cubicBezTo>
                <a:cubicBezTo>
                  <a:pt x="1320628" y="145510"/>
                  <a:pt x="1310548" y="155118"/>
                  <a:pt x="1297790" y="155197"/>
                </a:cubicBezTo>
                <a:lnTo>
                  <a:pt x="1297790" y="155197"/>
                </a:lnTo>
                <a:close/>
                <a:moveTo>
                  <a:pt x="1361893" y="84007"/>
                </a:moveTo>
                <a:lnTo>
                  <a:pt x="1387014" y="84007"/>
                </a:lnTo>
                <a:lnTo>
                  <a:pt x="1387014" y="175042"/>
                </a:lnTo>
                <a:lnTo>
                  <a:pt x="1361893" y="175042"/>
                </a:lnTo>
                <a:lnTo>
                  <a:pt x="1361893" y="84007"/>
                </a:lnTo>
                <a:close/>
                <a:moveTo>
                  <a:pt x="1374336" y="38883"/>
                </a:moveTo>
                <a:cubicBezTo>
                  <a:pt x="1365988" y="38883"/>
                  <a:pt x="1359137" y="45655"/>
                  <a:pt x="1359137" y="54003"/>
                </a:cubicBezTo>
                <a:cubicBezTo>
                  <a:pt x="1359137" y="62350"/>
                  <a:pt x="1365909" y="69202"/>
                  <a:pt x="1374257" y="69202"/>
                </a:cubicBezTo>
                <a:cubicBezTo>
                  <a:pt x="1374257" y="69202"/>
                  <a:pt x="1374257" y="69202"/>
                  <a:pt x="1374257" y="69202"/>
                </a:cubicBezTo>
                <a:cubicBezTo>
                  <a:pt x="1376304" y="69202"/>
                  <a:pt x="1378273" y="68808"/>
                  <a:pt x="1380163" y="68099"/>
                </a:cubicBezTo>
                <a:cubicBezTo>
                  <a:pt x="1382053" y="67390"/>
                  <a:pt x="1383707" y="66288"/>
                  <a:pt x="1385203" y="64870"/>
                </a:cubicBezTo>
                <a:cubicBezTo>
                  <a:pt x="1386621" y="63453"/>
                  <a:pt x="1387802" y="61799"/>
                  <a:pt x="1388589" y="59988"/>
                </a:cubicBezTo>
                <a:cubicBezTo>
                  <a:pt x="1389377" y="58177"/>
                  <a:pt x="1389771" y="56208"/>
                  <a:pt x="1389771" y="54239"/>
                </a:cubicBezTo>
                <a:cubicBezTo>
                  <a:pt x="1389771" y="45813"/>
                  <a:pt x="1382919" y="38962"/>
                  <a:pt x="1374493" y="38962"/>
                </a:cubicBezTo>
                <a:cubicBezTo>
                  <a:pt x="1374414" y="38883"/>
                  <a:pt x="1374414" y="38883"/>
                  <a:pt x="1374336" y="38883"/>
                </a:cubicBezTo>
                <a:lnTo>
                  <a:pt x="1374336" y="38883"/>
                </a:lnTo>
                <a:close/>
                <a:moveTo>
                  <a:pt x="1467891" y="94717"/>
                </a:moveTo>
                <a:cubicBezTo>
                  <a:pt x="1462063" y="85975"/>
                  <a:pt x="1451905" y="81250"/>
                  <a:pt x="1441431" y="82353"/>
                </a:cubicBezTo>
                <a:cubicBezTo>
                  <a:pt x="1417648" y="82274"/>
                  <a:pt x="1398276" y="101489"/>
                  <a:pt x="1398118" y="125272"/>
                </a:cubicBezTo>
                <a:cubicBezTo>
                  <a:pt x="1398118" y="125744"/>
                  <a:pt x="1398118" y="126295"/>
                  <a:pt x="1398118" y="126768"/>
                </a:cubicBezTo>
                <a:cubicBezTo>
                  <a:pt x="1397173" y="150235"/>
                  <a:pt x="1415443" y="170002"/>
                  <a:pt x="1438911" y="170947"/>
                </a:cubicBezTo>
                <a:cubicBezTo>
                  <a:pt x="1439698" y="170947"/>
                  <a:pt x="1440565" y="171025"/>
                  <a:pt x="1441352" y="170947"/>
                </a:cubicBezTo>
                <a:cubicBezTo>
                  <a:pt x="1451432" y="171655"/>
                  <a:pt x="1461118" y="167324"/>
                  <a:pt x="1467261" y="159292"/>
                </a:cubicBezTo>
                <a:lnTo>
                  <a:pt x="1467261" y="165907"/>
                </a:lnTo>
                <a:cubicBezTo>
                  <a:pt x="1467261" y="183468"/>
                  <a:pt x="1458362" y="191264"/>
                  <a:pt x="1442533" y="191264"/>
                </a:cubicBezTo>
                <a:cubicBezTo>
                  <a:pt x="1431981" y="191894"/>
                  <a:pt x="1422609" y="184492"/>
                  <a:pt x="1420798" y="174097"/>
                </a:cubicBezTo>
                <a:lnTo>
                  <a:pt x="1398118" y="180003"/>
                </a:lnTo>
                <a:cubicBezTo>
                  <a:pt x="1400796" y="197407"/>
                  <a:pt x="1417806" y="212920"/>
                  <a:pt x="1443242" y="212920"/>
                </a:cubicBezTo>
                <a:cubicBezTo>
                  <a:pt x="1478207" y="212920"/>
                  <a:pt x="1491989" y="190162"/>
                  <a:pt x="1491989" y="165198"/>
                </a:cubicBezTo>
                <a:lnTo>
                  <a:pt x="1491989" y="84007"/>
                </a:lnTo>
                <a:lnTo>
                  <a:pt x="1467812" y="84007"/>
                </a:lnTo>
                <a:lnTo>
                  <a:pt x="1467812" y="94717"/>
                </a:lnTo>
                <a:close/>
                <a:moveTo>
                  <a:pt x="1445841" y="149842"/>
                </a:moveTo>
                <a:cubicBezTo>
                  <a:pt x="1434028" y="150314"/>
                  <a:pt x="1424027" y="141179"/>
                  <a:pt x="1423476" y="129288"/>
                </a:cubicBezTo>
                <a:cubicBezTo>
                  <a:pt x="1423476" y="128422"/>
                  <a:pt x="1423476" y="127555"/>
                  <a:pt x="1423555" y="126689"/>
                </a:cubicBezTo>
                <a:cubicBezTo>
                  <a:pt x="1423003" y="114483"/>
                  <a:pt x="1432532" y="104167"/>
                  <a:pt x="1444738" y="103694"/>
                </a:cubicBezTo>
                <a:cubicBezTo>
                  <a:pt x="1456945" y="103222"/>
                  <a:pt x="1467261" y="112672"/>
                  <a:pt x="1467734" y="124878"/>
                </a:cubicBezTo>
                <a:cubicBezTo>
                  <a:pt x="1467734" y="125508"/>
                  <a:pt x="1467734" y="126138"/>
                  <a:pt x="1467734" y="126768"/>
                </a:cubicBezTo>
                <a:cubicBezTo>
                  <a:pt x="1468678" y="138502"/>
                  <a:pt x="1459937" y="148818"/>
                  <a:pt x="1448203" y="149842"/>
                </a:cubicBezTo>
                <a:cubicBezTo>
                  <a:pt x="1447416" y="149842"/>
                  <a:pt x="1446550" y="149842"/>
                  <a:pt x="1445841" y="149842"/>
                </a:cubicBezTo>
                <a:lnTo>
                  <a:pt x="1445841" y="149842"/>
                </a:lnTo>
                <a:close/>
                <a:moveTo>
                  <a:pt x="1557115" y="81565"/>
                </a:moveTo>
                <a:cubicBezTo>
                  <a:pt x="1547744" y="81250"/>
                  <a:pt x="1538609" y="84873"/>
                  <a:pt x="1531994" y="91567"/>
                </a:cubicBezTo>
                <a:lnTo>
                  <a:pt x="1531994" y="41088"/>
                </a:lnTo>
                <a:lnTo>
                  <a:pt x="1506872" y="41088"/>
                </a:lnTo>
                <a:lnTo>
                  <a:pt x="1506872" y="174963"/>
                </a:lnTo>
                <a:lnTo>
                  <a:pt x="1531994" y="174963"/>
                </a:lnTo>
                <a:lnTo>
                  <a:pt x="1531994" y="121570"/>
                </a:lnTo>
                <a:cubicBezTo>
                  <a:pt x="1531679" y="112042"/>
                  <a:pt x="1539160" y="104167"/>
                  <a:pt x="1548610" y="103852"/>
                </a:cubicBezTo>
                <a:cubicBezTo>
                  <a:pt x="1548846" y="103852"/>
                  <a:pt x="1549083" y="103852"/>
                  <a:pt x="1549319" y="103852"/>
                </a:cubicBezTo>
                <a:cubicBezTo>
                  <a:pt x="1558218" y="103222"/>
                  <a:pt x="1565935" y="109837"/>
                  <a:pt x="1566644" y="118735"/>
                </a:cubicBezTo>
                <a:cubicBezTo>
                  <a:pt x="1566723" y="119838"/>
                  <a:pt x="1566723" y="120862"/>
                  <a:pt x="1566565" y="121964"/>
                </a:cubicBezTo>
                <a:lnTo>
                  <a:pt x="1566565" y="175042"/>
                </a:lnTo>
                <a:lnTo>
                  <a:pt x="1591686" y="175042"/>
                </a:lnTo>
                <a:lnTo>
                  <a:pt x="1591686" y="117712"/>
                </a:lnTo>
                <a:cubicBezTo>
                  <a:pt x="1591686" y="97709"/>
                  <a:pt x="1580740" y="81565"/>
                  <a:pt x="1557115" y="81565"/>
                </a:cubicBezTo>
                <a:lnTo>
                  <a:pt x="1557115" y="81565"/>
                </a:lnTo>
                <a:close/>
                <a:moveTo>
                  <a:pt x="1646418" y="81250"/>
                </a:moveTo>
                <a:cubicBezTo>
                  <a:pt x="1620982" y="81487"/>
                  <a:pt x="1600507" y="102277"/>
                  <a:pt x="1600664" y="127713"/>
                </a:cubicBezTo>
                <a:cubicBezTo>
                  <a:pt x="1600664" y="128185"/>
                  <a:pt x="1600664" y="128658"/>
                  <a:pt x="1600664" y="129130"/>
                </a:cubicBezTo>
                <a:cubicBezTo>
                  <a:pt x="1599483" y="154803"/>
                  <a:pt x="1619407" y="176617"/>
                  <a:pt x="1645079" y="177719"/>
                </a:cubicBezTo>
                <a:cubicBezTo>
                  <a:pt x="1646260" y="177798"/>
                  <a:pt x="1647442" y="177798"/>
                  <a:pt x="1648623" y="177719"/>
                </a:cubicBezTo>
                <a:cubicBezTo>
                  <a:pt x="1667681" y="178900"/>
                  <a:pt x="1685084" y="167009"/>
                  <a:pt x="1690912" y="148897"/>
                </a:cubicBezTo>
                <a:lnTo>
                  <a:pt x="1669964" y="142754"/>
                </a:lnTo>
                <a:cubicBezTo>
                  <a:pt x="1666972" y="151732"/>
                  <a:pt x="1658231" y="157402"/>
                  <a:pt x="1648780" y="156614"/>
                </a:cubicBezTo>
                <a:cubicBezTo>
                  <a:pt x="1636653" y="157165"/>
                  <a:pt x="1626258" y="148030"/>
                  <a:pt x="1625392" y="135903"/>
                </a:cubicBezTo>
                <a:lnTo>
                  <a:pt x="1691857" y="135903"/>
                </a:lnTo>
                <a:cubicBezTo>
                  <a:pt x="1691857" y="135509"/>
                  <a:pt x="1692251" y="131808"/>
                  <a:pt x="1692251" y="128343"/>
                </a:cubicBezTo>
                <a:cubicBezTo>
                  <a:pt x="1692329" y="99205"/>
                  <a:pt x="1675162" y="81250"/>
                  <a:pt x="1646418" y="81250"/>
                </a:cubicBezTo>
                <a:lnTo>
                  <a:pt x="1646418" y="81250"/>
                </a:lnTo>
                <a:close/>
                <a:moveTo>
                  <a:pt x="1626022" y="119129"/>
                </a:moveTo>
                <a:cubicBezTo>
                  <a:pt x="1627045" y="108577"/>
                  <a:pt x="1636180" y="100702"/>
                  <a:pt x="1646812" y="101174"/>
                </a:cubicBezTo>
                <a:cubicBezTo>
                  <a:pt x="1656971" y="99914"/>
                  <a:pt x="1666184" y="107159"/>
                  <a:pt x="1667444" y="117318"/>
                </a:cubicBezTo>
                <a:cubicBezTo>
                  <a:pt x="1667523" y="117948"/>
                  <a:pt x="1667523" y="118499"/>
                  <a:pt x="1667602" y="119129"/>
                </a:cubicBezTo>
                <a:lnTo>
                  <a:pt x="1626022" y="119129"/>
                </a:lnTo>
                <a:close/>
                <a:moveTo>
                  <a:pt x="1735406" y="56838"/>
                </a:moveTo>
                <a:lnTo>
                  <a:pt x="1712726" y="56838"/>
                </a:lnTo>
                <a:lnTo>
                  <a:pt x="1712726" y="69595"/>
                </a:lnTo>
                <a:cubicBezTo>
                  <a:pt x="1713434" y="76840"/>
                  <a:pt x="1708079" y="83298"/>
                  <a:pt x="1700756" y="84007"/>
                </a:cubicBezTo>
                <a:cubicBezTo>
                  <a:pt x="1699968" y="84085"/>
                  <a:pt x="1699181" y="84085"/>
                  <a:pt x="1698314" y="84007"/>
                </a:cubicBezTo>
                <a:lnTo>
                  <a:pt x="1693589" y="84007"/>
                </a:lnTo>
                <a:lnTo>
                  <a:pt x="1693589" y="105820"/>
                </a:lnTo>
                <a:lnTo>
                  <a:pt x="1710363" y="105820"/>
                </a:lnTo>
                <a:lnTo>
                  <a:pt x="1710363" y="148188"/>
                </a:lnTo>
                <a:cubicBezTo>
                  <a:pt x="1710363" y="165749"/>
                  <a:pt x="1721703" y="176302"/>
                  <a:pt x="1739816" y="176302"/>
                </a:cubicBezTo>
                <a:cubicBezTo>
                  <a:pt x="1744620" y="176459"/>
                  <a:pt x="1749423" y="175750"/>
                  <a:pt x="1753991" y="174097"/>
                </a:cubicBezTo>
                <a:lnTo>
                  <a:pt x="1753991" y="153779"/>
                </a:lnTo>
                <a:cubicBezTo>
                  <a:pt x="1751471" y="154252"/>
                  <a:pt x="1748872" y="154567"/>
                  <a:pt x="1746273" y="154488"/>
                </a:cubicBezTo>
                <a:cubicBezTo>
                  <a:pt x="1739107" y="154488"/>
                  <a:pt x="1735327" y="151889"/>
                  <a:pt x="1735327" y="143935"/>
                </a:cubicBezTo>
                <a:lnTo>
                  <a:pt x="1735327" y="105820"/>
                </a:lnTo>
                <a:lnTo>
                  <a:pt x="1754070" y="105820"/>
                </a:lnTo>
                <a:lnTo>
                  <a:pt x="1754070" y="84007"/>
                </a:lnTo>
                <a:lnTo>
                  <a:pt x="1735406" y="84007"/>
                </a:lnTo>
                <a:lnTo>
                  <a:pt x="1735406" y="56838"/>
                </a:lnTo>
                <a:lnTo>
                  <a:pt x="1735406" y="56838"/>
                </a:lnTo>
                <a:close/>
                <a:moveTo>
                  <a:pt x="1804234" y="81250"/>
                </a:moveTo>
                <a:cubicBezTo>
                  <a:pt x="1778718" y="81408"/>
                  <a:pt x="1758243" y="102277"/>
                  <a:pt x="1758480" y="127713"/>
                </a:cubicBezTo>
                <a:cubicBezTo>
                  <a:pt x="1758480" y="128185"/>
                  <a:pt x="1758480" y="128658"/>
                  <a:pt x="1758480" y="129130"/>
                </a:cubicBezTo>
                <a:cubicBezTo>
                  <a:pt x="1757298" y="154803"/>
                  <a:pt x="1777222" y="176617"/>
                  <a:pt x="1802974" y="177719"/>
                </a:cubicBezTo>
                <a:cubicBezTo>
                  <a:pt x="1804155" y="177798"/>
                  <a:pt x="1805336" y="177798"/>
                  <a:pt x="1806517" y="177719"/>
                </a:cubicBezTo>
                <a:cubicBezTo>
                  <a:pt x="1825575" y="178900"/>
                  <a:pt x="1842979" y="167009"/>
                  <a:pt x="1848806" y="148897"/>
                </a:cubicBezTo>
                <a:lnTo>
                  <a:pt x="1827859" y="142754"/>
                </a:lnTo>
                <a:cubicBezTo>
                  <a:pt x="1824866" y="151732"/>
                  <a:pt x="1816125" y="157402"/>
                  <a:pt x="1806675" y="156614"/>
                </a:cubicBezTo>
                <a:cubicBezTo>
                  <a:pt x="1794547" y="157165"/>
                  <a:pt x="1784152" y="148030"/>
                  <a:pt x="1783207" y="135903"/>
                </a:cubicBezTo>
                <a:lnTo>
                  <a:pt x="1849673" y="135903"/>
                </a:lnTo>
                <a:cubicBezTo>
                  <a:pt x="1849673" y="135509"/>
                  <a:pt x="1850066" y="131808"/>
                  <a:pt x="1850066" y="128343"/>
                </a:cubicBezTo>
                <a:cubicBezTo>
                  <a:pt x="1850145" y="99205"/>
                  <a:pt x="1832899" y="81250"/>
                  <a:pt x="1804234" y="81250"/>
                </a:cubicBezTo>
                <a:lnTo>
                  <a:pt x="1804234" y="81250"/>
                </a:lnTo>
                <a:close/>
                <a:moveTo>
                  <a:pt x="1783837" y="119129"/>
                </a:moveTo>
                <a:cubicBezTo>
                  <a:pt x="1784861" y="108577"/>
                  <a:pt x="1793996" y="100702"/>
                  <a:pt x="1804627" y="101174"/>
                </a:cubicBezTo>
                <a:cubicBezTo>
                  <a:pt x="1814786" y="99914"/>
                  <a:pt x="1824079" y="107159"/>
                  <a:pt x="1825260" y="117318"/>
                </a:cubicBezTo>
                <a:cubicBezTo>
                  <a:pt x="1825339" y="117869"/>
                  <a:pt x="1825339" y="118499"/>
                  <a:pt x="1825417" y="119129"/>
                </a:cubicBezTo>
                <a:lnTo>
                  <a:pt x="1783837" y="119129"/>
                </a:lnTo>
                <a:close/>
                <a:moveTo>
                  <a:pt x="1911728" y="81644"/>
                </a:moveTo>
                <a:cubicBezTo>
                  <a:pt x="1901018" y="81250"/>
                  <a:pt x="1890859" y="86448"/>
                  <a:pt x="1884874" y="95347"/>
                </a:cubicBezTo>
                <a:lnTo>
                  <a:pt x="1884874" y="84085"/>
                </a:lnTo>
                <a:lnTo>
                  <a:pt x="1860461" y="84085"/>
                </a:lnTo>
                <a:lnTo>
                  <a:pt x="1860461" y="175042"/>
                </a:lnTo>
                <a:lnTo>
                  <a:pt x="1885583" y="175042"/>
                </a:lnTo>
                <a:lnTo>
                  <a:pt x="1885583" y="122673"/>
                </a:lnTo>
                <a:cubicBezTo>
                  <a:pt x="1884716" y="113144"/>
                  <a:pt x="1891725" y="104797"/>
                  <a:pt x="1901175" y="103852"/>
                </a:cubicBezTo>
                <a:cubicBezTo>
                  <a:pt x="1901727" y="103773"/>
                  <a:pt x="1902357" y="103773"/>
                  <a:pt x="1902908" y="103773"/>
                </a:cubicBezTo>
                <a:cubicBezTo>
                  <a:pt x="1911807" y="103143"/>
                  <a:pt x="1919524" y="109758"/>
                  <a:pt x="1920233" y="118657"/>
                </a:cubicBezTo>
                <a:cubicBezTo>
                  <a:pt x="1920312" y="119759"/>
                  <a:pt x="1920312" y="120783"/>
                  <a:pt x="1920154" y="121885"/>
                </a:cubicBezTo>
                <a:lnTo>
                  <a:pt x="1920154" y="174963"/>
                </a:lnTo>
                <a:lnTo>
                  <a:pt x="1945275" y="174963"/>
                </a:lnTo>
                <a:lnTo>
                  <a:pt x="1945275" y="117633"/>
                </a:lnTo>
                <a:cubicBezTo>
                  <a:pt x="1945354" y="97709"/>
                  <a:pt x="1934723" y="81565"/>
                  <a:pt x="1911728" y="81644"/>
                </a:cubicBezTo>
                <a:lnTo>
                  <a:pt x="1911728" y="81644"/>
                </a:lnTo>
                <a:close/>
              </a:path>
            </a:pathLst>
          </a:custGeom>
          <a:solidFill>
            <a:schemeClr val="tx2"/>
          </a:solidFill>
          <a:ln w="7867" cap="flat">
            <a:noFill/>
            <a:prstDash val="solid"/>
            <a:miter/>
          </a:ln>
        </p:spPr>
        <p:txBody>
          <a:bodyPr rtlCol="0" anchor="ctr"/>
          <a:lstStyle/>
          <a:p>
            <a:endParaRPr lang="sv-SE" sz="2700"/>
          </a:p>
        </p:txBody>
      </p:sp>
    </p:spTree>
    <p:extLst>
      <p:ext uri="{BB962C8B-B14F-4D97-AF65-F5344CB8AC3E}">
        <p14:creationId xmlns:p14="http://schemas.microsoft.com/office/powerpoint/2010/main" val="21656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371600" rtl="0" eaLnBrk="1" latinLnBrk="0" hangingPunct="1">
        <a:lnSpc>
          <a:spcPct val="90000"/>
        </a:lnSpc>
        <a:spcBef>
          <a:spcPct val="0"/>
        </a:spcBef>
        <a:buNone/>
        <a:defRPr sz="6000" b="1" i="0" strike="noStrike" kern="1200">
          <a:solidFill>
            <a:srgbClr val="6E0E50"/>
          </a:solidFill>
          <a:effectLst/>
          <a:latin typeface="Public Sans" pitchFamily="2" charset="77"/>
          <a:ea typeface="+mj-ea"/>
          <a:cs typeface="+mj-cs"/>
        </a:defRPr>
      </a:lvl1pPr>
    </p:titleStyle>
    <p:bodyStyle>
      <a:lvl1pPr marL="342900" indent="-342900" algn="l" defTabSz="1371600" rtl="0" eaLnBrk="1" latinLnBrk="0" hangingPunct="1">
        <a:lnSpc>
          <a:spcPct val="120000"/>
        </a:lnSpc>
        <a:spcBef>
          <a:spcPts val="0"/>
        </a:spcBef>
        <a:spcAft>
          <a:spcPts val="45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0"/>
        </a:spcBef>
        <a:spcAft>
          <a:spcPts val="450"/>
        </a:spcAft>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0"/>
        </a:spcBef>
        <a:spcAft>
          <a:spcPts val="450"/>
        </a:spcAft>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0"/>
        </a:spcBef>
        <a:spcAft>
          <a:spcPts val="450"/>
        </a:spcAft>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20000"/>
        </a:lnSpc>
        <a:spcBef>
          <a:spcPts val="0"/>
        </a:spcBef>
        <a:spcAft>
          <a:spcPts val="450"/>
        </a:spcAft>
        <a:buFont typeface="Arial" panose="020B0604020202020204" pitchFamily="34" charset="0"/>
        <a:buChar char="•"/>
        <a:defRPr sz="21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Platshållare för rubrik 15">
            <a:extLst>
              <a:ext uri="{FF2B5EF4-FFF2-40B4-BE49-F238E27FC236}">
                <a16:creationId xmlns:a16="http://schemas.microsoft.com/office/drawing/2014/main" id="{45E54A0E-4631-41FE-A7B8-D830DAD1A7C0}"/>
              </a:ext>
            </a:extLst>
          </p:cNvPr>
          <p:cNvSpPr>
            <a:spLocks noGrp="1"/>
          </p:cNvSpPr>
          <p:nvPr>
            <p:ph type="title"/>
          </p:nvPr>
        </p:nvSpPr>
        <p:spPr>
          <a:xfrm>
            <a:off x="1773000" y="1603998"/>
            <a:ext cx="12069000" cy="830997"/>
          </a:xfrm>
          <a:prstGeom prst="rect">
            <a:avLst/>
          </a:prstGeom>
        </p:spPr>
        <p:txBody>
          <a:bodyPr vert="horz" wrap="square" lIns="0" tIns="0" rIns="0" bIns="0" rtlCol="0" anchor="t" anchorCtr="0">
            <a:spAutoFit/>
          </a:bodyPr>
          <a:lstStyle/>
          <a:p>
            <a:r>
              <a:rPr lang="sv-SE" dirty="0"/>
              <a:t>Klicka här för att ändra rubrik</a:t>
            </a:r>
            <a:endParaRPr lang="en-US" dirty="0"/>
          </a:p>
        </p:txBody>
      </p:sp>
      <p:sp>
        <p:nvSpPr>
          <p:cNvPr id="17" name="Platshållare för text 16">
            <a:extLst>
              <a:ext uri="{FF2B5EF4-FFF2-40B4-BE49-F238E27FC236}">
                <a16:creationId xmlns:a16="http://schemas.microsoft.com/office/drawing/2014/main" id="{FE840BB9-9B85-464C-B0D3-AF7B7F56E35C}"/>
              </a:ext>
            </a:extLst>
          </p:cNvPr>
          <p:cNvSpPr>
            <a:spLocks noGrp="1"/>
          </p:cNvSpPr>
          <p:nvPr>
            <p:ph type="body" idx="1"/>
          </p:nvPr>
        </p:nvSpPr>
        <p:spPr>
          <a:xfrm>
            <a:off x="1773000" y="2722521"/>
            <a:ext cx="14742000" cy="6495477"/>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Bild 3">
            <a:extLst>
              <a:ext uri="{FF2B5EF4-FFF2-40B4-BE49-F238E27FC236}">
                <a16:creationId xmlns:a16="http://schemas.microsoft.com/office/drawing/2014/main" id="{77174FE3-AB3A-F726-6205-ADE5F426C576}"/>
              </a:ext>
            </a:extLst>
          </p:cNvPr>
          <p:cNvSpPr/>
          <p:nvPr/>
        </p:nvSpPr>
        <p:spPr>
          <a:xfrm>
            <a:off x="477023" y="391529"/>
            <a:ext cx="2917913" cy="378059"/>
          </a:xfrm>
          <a:custGeom>
            <a:avLst/>
            <a:gdLst>
              <a:gd name="connsiteX0" fmla="*/ 202452 w 1945275"/>
              <a:gd name="connsiteY0" fmla="*/ 198194 h 252039"/>
              <a:gd name="connsiteX1" fmla="*/ 202452 w 1945275"/>
              <a:gd name="connsiteY1" fmla="*/ 198194 h 252039"/>
              <a:gd name="connsiteX2" fmla="*/ 55031 w 1945275"/>
              <a:gd name="connsiteY2" fmla="*/ 198194 h 252039"/>
              <a:gd name="connsiteX3" fmla="*/ 52826 w 1945275"/>
              <a:gd name="connsiteY3" fmla="*/ 55972 h 252039"/>
              <a:gd name="connsiteX4" fmla="*/ 55031 w 1945275"/>
              <a:gd name="connsiteY4" fmla="*/ 53845 h 252039"/>
              <a:gd name="connsiteX5" fmla="*/ 202452 w 1945275"/>
              <a:gd name="connsiteY5" fmla="*/ 53845 h 252039"/>
              <a:gd name="connsiteX6" fmla="*/ 202452 w 1945275"/>
              <a:gd name="connsiteY6" fmla="*/ 53845 h 252039"/>
              <a:gd name="connsiteX7" fmla="*/ 217415 w 1945275"/>
              <a:gd name="connsiteY7" fmla="*/ 68493 h 252039"/>
              <a:gd name="connsiteX8" fmla="*/ 205208 w 1945275"/>
              <a:gd name="connsiteY8" fmla="*/ 80384 h 252039"/>
              <a:gd name="connsiteX9" fmla="*/ 190246 w 1945275"/>
              <a:gd name="connsiteY9" fmla="*/ 65737 h 252039"/>
              <a:gd name="connsiteX10" fmla="*/ 67159 w 1945275"/>
              <a:gd name="connsiteY10" fmla="*/ 65737 h 252039"/>
              <a:gd name="connsiteX11" fmla="*/ 65348 w 1945275"/>
              <a:gd name="connsiteY11" fmla="*/ 184492 h 252039"/>
              <a:gd name="connsiteX12" fmla="*/ 67080 w 1945275"/>
              <a:gd name="connsiteY12" fmla="*/ 186224 h 252039"/>
              <a:gd name="connsiteX13" fmla="*/ 190167 w 1945275"/>
              <a:gd name="connsiteY13" fmla="*/ 186224 h 252039"/>
              <a:gd name="connsiteX14" fmla="*/ 190246 w 1945275"/>
              <a:gd name="connsiteY14" fmla="*/ 186303 h 252039"/>
              <a:gd name="connsiteX15" fmla="*/ 281281 w 1945275"/>
              <a:gd name="connsiteY15" fmla="*/ 97237 h 252039"/>
              <a:gd name="connsiteX16" fmla="*/ 263956 w 1945275"/>
              <a:gd name="connsiteY16" fmla="*/ 80305 h 252039"/>
              <a:gd name="connsiteX17" fmla="*/ 173078 w 1945275"/>
              <a:gd name="connsiteY17" fmla="*/ 169450 h 252039"/>
              <a:gd name="connsiteX18" fmla="*/ 173078 w 1945275"/>
              <a:gd name="connsiteY18" fmla="*/ 169450 h 252039"/>
              <a:gd name="connsiteX19" fmla="*/ 152682 w 1945275"/>
              <a:gd name="connsiteY19" fmla="*/ 182759 h 252039"/>
              <a:gd name="connsiteX20" fmla="*/ 104723 w 1945275"/>
              <a:gd name="connsiteY20" fmla="*/ 182759 h 252039"/>
              <a:gd name="connsiteX21" fmla="*/ 84405 w 1945275"/>
              <a:gd name="connsiteY21" fmla="*/ 169450 h 252039"/>
              <a:gd name="connsiteX22" fmla="*/ 70781 w 1945275"/>
              <a:gd name="connsiteY22" fmla="*/ 149527 h 252039"/>
              <a:gd name="connsiteX23" fmla="*/ 70781 w 1945275"/>
              <a:gd name="connsiteY23" fmla="*/ 102592 h 252039"/>
              <a:gd name="connsiteX24" fmla="*/ 84405 w 1945275"/>
              <a:gd name="connsiteY24" fmla="*/ 82668 h 252039"/>
              <a:gd name="connsiteX25" fmla="*/ 104723 w 1945275"/>
              <a:gd name="connsiteY25" fmla="*/ 69359 h 252039"/>
              <a:gd name="connsiteX26" fmla="*/ 152682 w 1945275"/>
              <a:gd name="connsiteY26" fmla="*/ 69359 h 252039"/>
              <a:gd name="connsiteX27" fmla="*/ 172999 w 1945275"/>
              <a:gd name="connsiteY27" fmla="*/ 82668 h 252039"/>
              <a:gd name="connsiteX28" fmla="*/ 172999 w 1945275"/>
              <a:gd name="connsiteY28" fmla="*/ 82668 h 252039"/>
              <a:gd name="connsiteX29" fmla="*/ 187962 w 1945275"/>
              <a:gd name="connsiteY29" fmla="*/ 97315 h 252039"/>
              <a:gd name="connsiteX30" fmla="*/ 175992 w 1945275"/>
              <a:gd name="connsiteY30" fmla="*/ 109049 h 252039"/>
              <a:gd name="connsiteX31" fmla="*/ 161029 w 1945275"/>
              <a:gd name="connsiteY31" fmla="*/ 94402 h 252039"/>
              <a:gd name="connsiteX32" fmla="*/ 137562 w 1945275"/>
              <a:gd name="connsiteY32" fmla="*/ 82117 h 252039"/>
              <a:gd name="connsiteX33" fmla="*/ 111102 w 1945275"/>
              <a:gd name="connsiteY33" fmla="*/ 84637 h 252039"/>
              <a:gd name="connsiteX34" fmla="*/ 90548 w 1945275"/>
              <a:gd name="connsiteY34" fmla="*/ 101174 h 252039"/>
              <a:gd name="connsiteX35" fmla="*/ 90548 w 1945275"/>
              <a:gd name="connsiteY35" fmla="*/ 150944 h 252039"/>
              <a:gd name="connsiteX36" fmla="*/ 111102 w 1945275"/>
              <a:gd name="connsiteY36" fmla="*/ 167403 h 252039"/>
              <a:gd name="connsiteX37" fmla="*/ 137562 w 1945275"/>
              <a:gd name="connsiteY37" fmla="*/ 169923 h 252039"/>
              <a:gd name="connsiteX38" fmla="*/ 161029 w 1945275"/>
              <a:gd name="connsiteY38" fmla="*/ 157638 h 252039"/>
              <a:gd name="connsiteX39" fmla="*/ 252143 w 1945275"/>
              <a:gd name="connsiteY39" fmla="*/ 68572 h 252039"/>
              <a:gd name="connsiteX40" fmla="*/ 219698 w 1945275"/>
              <a:gd name="connsiteY40" fmla="*/ 36914 h 252039"/>
              <a:gd name="connsiteX41" fmla="*/ 37706 w 1945275"/>
              <a:gd name="connsiteY41" fmla="*/ 36914 h 252039"/>
              <a:gd name="connsiteX42" fmla="*/ 35029 w 1945275"/>
              <a:gd name="connsiteY42" fmla="*/ 212448 h 252039"/>
              <a:gd name="connsiteX43" fmla="*/ 37706 w 1945275"/>
              <a:gd name="connsiteY43" fmla="*/ 215125 h 252039"/>
              <a:gd name="connsiteX44" fmla="*/ 219777 w 1945275"/>
              <a:gd name="connsiteY44" fmla="*/ 215125 h 252039"/>
              <a:gd name="connsiteX45" fmla="*/ 310734 w 1945275"/>
              <a:gd name="connsiteY45" fmla="*/ 125980 h 252039"/>
              <a:gd name="connsiteX46" fmla="*/ 293409 w 1945275"/>
              <a:gd name="connsiteY46" fmla="*/ 109049 h 252039"/>
              <a:gd name="connsiteX47" fmla="*/ 202452 w 1945275"/>
              <a:gd name="connsiteY47" fmla="*/ 198194 h 252039"/>
              <a:gd name="connsiteX48" fmla="*/ 143704 w 1945275"/>
              <a:gd name="connsiteY48" fmla="*/ 140707 h 252039"/>
              <a:gd name="connsiteX49" fmla="*/ 143625 w 1945275"/>
              <a:gd name="connsiteY49" fmla="*/ 140628 h 252039"/>
              <a:gd name="connsiteX50" fmla="*/ 132837 w 1945275"/>
              <a:gd name="connsiteY50" fmla="*/ 146298 h 252039"/>
              <a:gd name="connsiteX51" fmla="*/ 120709 w 1945275"/>
              <a:gd name="connsiteY51" fmla="*/ 145117 h 252039"/>
              <a:gd name="connsiteX52" fmla="*/ 111259 w 1945275"/>
              <a:gd name="connsiteY52" fmla="*/ 137557 h 252039"/>
              <a:gd name="connsiteX53" fmla="*/ 111259 w 1945275"/>
              <a:gd name="connsiteY53" fmla="*/ 114640 h 252039"/>
              <a:gd name="connsiteX54" fmla="*/ 120709 w 1945275"/>
              <a:gd name="connsiteY54" fmla="*/ 107080 h 252039"/>
              <a:gd name="connsiteX55" fmla="*/ 132837 w 1945275"/>
              <a:gd name="connsiteY55" fmla="*/ 105899 h 252039"/>
              <a:gd name="connsiteX56" fmla="*/ 143625 w 1945275"/>
              <a:gd name="connsiteY56" fmla="*/ 111569 h 252039"/>
              <a:gd name="connsiteX57" fmla="*/ 143704 w 1945275"/>
              <a:gd name="connsiteY57" fmla="*/ 111490 h 252039"/>
              <a:gd name="connsiteX58" fmla="*/ 158667 w 1945275"/>
              <a:gd name="connsiteY58" fmla="*/ 126138 h 252039"/>
              <a:gd name="connsiteX59" fmla="*/ 143704 w 1945275"/>
              <a:gd name="connsiteY59" fmla="*/ 140707 h 252039"/>
              <a:gd name="connsiteX60" fmla="*/ 405234 w 1945275"/>
              <a:gd name="connsiteY60" fmla="*/ 81250 h 252039"/>
              <a:gd name="connsiteX61" fmla="*/ 359480 w 1945275"/>
              <a:gd name="connsiteY61" fmla="*/ 127713 h 252039"/>
              <a:gd name="connsiteX62" fmla="*/ 359480 w 1945275"/>
              <a:gd name="connsiteY62" fmla="*/ 129130 h 252039"/>
              <a:gd name="connsiteX63" fmla="*/ 403974 w 1945275"/>
              <a:gd name="connsiteY63" fmla="*/ 177719 h 252039"/>
              <a:gd name="connsiteX64" fmla="*/ 407518 w 1945275"/>
              <a:gd name="connsiteY64" fmla="*/ 177719 h 252039"/>
              <a:gd name="connsiteX65" fmla="*/ 449807 w 1945275"/>
              <a:gd name="connsiteY65" fmla="*/ 148897 h 252039"/>
              <a:gd name="connsiteX66" fmla="*/ 428859 w 1945275"/>
              <a:gd name="connsiteY66" fmla="*/ 142754 h 252039"/>
              <a:gd name="connsiteX67" fmla="*/ 407675 w 1945275"/>
              <a:gd name="connsiteY67" fmla="*/ 156614 h 252039"/>
              <a:gd name="connsiteX68" fmla="*/ 384286 w 1945275"/>
              <a:gd name="connsiteY68" fmla="*/ 135903 h 252039"/>
              <a:gd name="connsiteX69" fmla="*/ 450752 w 1945275"/>
              <a:gd name="connsiteY69" fmla="*/ 135903 h 252039"/>
              <a:gd name="connsiteX70" fmla="*/ 451145 w 1945275"/>
              <a:gd name="connsiteY70" fmla="*/ 128343 h 252039"/>
              <a:gd name="connsiteX71" fmla="*/ 405234 w 1945275"/>
              <a:gd name="connsiteY71" fmla="*/ 81250 h 252039"/>
              <a:gd name="connsiteX72" fmla="*/ 405234 w 1945275"/>
              <a:gd name="connsiteY72" fmla="*/ 81250 h 252039"/>
              <a:gd name="connsiteX73" fmla="*/ 384838 w 1945275"/>
              <a:gd name="connsiteY73" fmla="*/ 119129 h 252039"/>
              <a:gd name="connsiteX74" fmla="*/ 405549 w 1945275"/>
              <a:gd name="connsiteY74" fmla="*/ 101174 h 252039"/>
              <a:gd name="connsiteX75" fmla="*/ 426182 w 1945275"/>
              <a:gd name="connsiteY75" fmla="*/ 117318 h 252039"/>
              <a:gd name="connsiteX76" fmla="*/ 426339 w 1945275"/>
              <a:gd name="connsiteY76" fmla="*/ 119129 h 252039"/>
              <a:gd name="connsiteX77" fmla="*/ 384838 w 1945275"/>
              <a:gd name="connsiteY77" fmla="*/ 119129 h 252039"/>
              <a:gd name="connsiteX78" fmla="*/ 384838 w 1945275"/>
              <a:gd name="connsiteY78" fmla="*/ 119129 h 252039"/>
              <a:gd name="connsiteX79" fmla="*/ 546985 w 1945275"/>
              <a:gd name="connsiteY79" fmla="*/ 96607 h 252039"/>
              <a:gd name="connsiteX80" fmla="*/ 488631 w 1945275"/>
              <a:gd name="connsiteY80" fmla="*/ 96607 h 252039"/>
              <a:gd name="connsiteX81" fmla="*/ 488631 w 1945275"/>
              <a:gd name="connsiteY81" fmla="*/ 43844 h 252039"/>
              <a:gd name="connsiteX82" fmla="*/ 462564 w 1945275"/>
              <a:gd name="connsiteY82" fmla="*/ 43844 h 252039"/>
              <a:gd name="connsiteX83" fmla="*/ 462564 w 1945275"/>
              <a:gd name="connsiteY83" fmla="*/ 174963 h 252039"/>
              <a:gd name="connsiteX84" fmla="*/ 488631 w 1945275"/>
              <a:gd name="connsiteY84" fmla="*/ 174963 h 252039"/>
              <a:gd name="connsiteX85" fmla="*/ 488631 w 1945275"/>
              <a:gd name="connsiteY85" fmla="*/ 120625 h 252039"/>
              <a:gd name="connsiteX86" fmla="*/ 546985 w 1945275"/>
              <a:gd name="connsiteY86" fmla="*/ 120625 h 252039"/>
              <a:gd name="connsiteX87" fmla="*/ 546985 w 1945275"/>
              <a:gd name="connsiteY87" fmla="*/ 174963 h 252039"/>
              <a:gd name="connsiteX88" fmla="*/ 573287 w 1945275"/>
              <a:gd name="connsiteY88" fmla="*/ 174963 h 252039"/>
              <a:gd name="connsiteX89" fmla="*/ 573287 w 1945275"/>
              <a:gd name="connsiteY89" fmla="*/ 43844 h 252039"/>
              <a:gd name="connsiteX90" fmla="*/ 546985 w 1945275"/>
              <a:gd name="connsiteY90" fmla="*/ 43844 h 252039"/>
              <a:gd name="connsiteX91" fmla="*/ 546985 w 1945275"/>
              <a:gd name="connsiteY91" fmla="*/ 96607 h 252039"/>
              <a:gd name="connsiteX92" fmla="*/ 546985 w 1945275"/>
              <a:gd name="connsiteY92" fmla="*/ 96607 h 252039"/>
              <a:gd name="connsiteX93" fmla="*/ 647076 w 1945275"/>
              <a:gd name="connsiteY93" fmla="*/ 71800 h 252039"/>
              <a:gd name="connsiteX94" fmla="*/ 660464 w 1945275"/>
              <a:gd name="connsiteY94" fmla="*/ 59358 h 252039"/>
              <a:gd name="connsiteX95" fmla="*/ 656526 w 1945275"/>
              <a:gd name="connsiteY95" fmla="*/ 49593 h 252039"/>
              <a:gd name="connsiteX96" fmla="*/ 647076 w 1945275"/>
              <a:gd name="connsiteY96" fmla="*/ 45734 h 252039"/>
              <a:gd name="connsiteX97" fmla="*/ 633846 w 1945275"/>
              <a:gd name="connsiteY97" fmla="*/ 58570 h 252039"/>
              <a:gd name="connsiteX98" fmla="*/ 633846 w 1945275"/>
              <a:gd name="connsiteY98" fmla="*/ 58885 h 252039"/>
              <a:gd name="connsiteX99" fmla="*/ 646683 w 1945275"/>
              <a:gd name="connsiteY99" fmla="*/ 71800 h 252039"/>
              <a:gd name="connsiteX100" fmla="*/ 647076 w 1945275"/>
              <a:gd name="connsiteY100" fmla="*/ 71800 h 252039"/>
              <a:gd name="connsiteX101" fmla="*/ 647076 w 1945275"/>
              <a:gd name="connsiteY101" fmla="*/ 71800 h 252039"/>
              <a:gd name="connsiteX102" fmla="*/ 607386 w 1945275"/>
              <a:gd name="connsiteY102" fmla="*/ 71800 h 252039"/>
              <a:gd name="connsiteX103" fmla="*/ 620774 w 1945275"/>
              <a:gd name="connsiteY103" fmla="*/ 59358 h 252039"/>
              <a:gd name="connsiteX104" fmla="*/ 616836 w 1945275"/>
              <a:gd name="connsiteY104" fmla="*/ 49593 h 252039"/>
              <a:gd name="connsiteX105" fmla="*/ 607386 w 1945275"/>
              <a:gd name="connsiteY105" fmla="*/ 45734 h 252039"/>
              <a:gd name="connsiteX106" fmla="*/ 594156 w 1945275"/>
              <a:gd name="connsiteY106" fmla="*/ 58807 h 252039"/>
              <a:gd name="connsiteX107" fmla="*/ 594156 w 1945275"/>
              <a:gd name="connsiteY107" fmla="*/ 58807 h 252039"/>
              <a:gd name="connsiteX108" fmla="*/ 595101 w 1945275"/>
              <a:gd name="connsiteY108" fmla="*/ 63768 h 252039"/>
              <a:gd name="connsiteX109" fmla="*/ 597936 w 1945275"/>
              <a:gd name="connsiteY109" fmla="*/ 67942 h 252039"/>
              <a:gd name="connsiteX110" fmla="*/ 602346 w 1945275"/>
              <a:gd name="connsiteY110" fmla="*/ 70855 h 252039"/>
              <a:gd name="connsiteX111" fmla="*/ 607386 w 1945275"/>
              <a:gd name="connsiteY111" fmla="*/ 71800 h 252039"/>
              <a:gd name="connsiteX112" fmla="*/ 666921 w 1945275"/>
              <a:gd name="connsiteY112" fmla="*/ 115822 h 252039"/>
              <a:gd name="connsiteX113" fmla="*/ 626522 w 1945275"/>
              <a:gd name="connsiteY113" fmla="*/ 81250 h 252039"/>
              <a:gd name="connsiteX114" fmla="*/ 586675 w 1945275"/>
              <a:gd name="connsiteY114" fmla="*/ 111175 h 252039"/>
              <a:gd name="connsiteX115" fmla="*/ 608961 w 1945275"/>
              <a:gd name="connsiteY115" fmla="*/ 115822 h 252039"/>
              <a:gd name="connsiteX116" fmla="*/ 626680 w 1945275"/>
              <a:gd name="connsiteY116" fmla="*/ 101017 h 252039"/>
              <a:gd name="connsiteX117" fmla="*/ 642351 w 1945275"/>
              <a:gd name="connsiteY117" fmla="*/ 112829 h 252039"/>
              <a:gd name="connsiteX118" fmla="*/ 635343 w 1945275"/>
              <a:gd name="connsiteY118" fmla="*/ 119287 h 252039"/>
              <a:gd name="connsiteX119" fmla="*/ 612505 w 1945275"/>
              <a:gd name="connsiteY119" fmla="*/ 122594 h 252039"/>
              <a:gd name="connsiteX120" fmla="*/ 584706 w 1945275"/>
              <a:gd name="connsiteY120" fmla="*/ 150157 h 252039"/>
              <a:gd name="connsiteX121" fmla="*/ 616679 w 1945275"/>
              <a:gd name="connsiteY121" fmla="*/ 177562 h 252039"/>
              <a:gd name="connsiteX122" fmla="*/ 644084 w 1945275"/>
              <a:gd name="connsiteY122" fmla="*/ 164095 h 252039"/>
              <a:gd name="connsiteX123" fmla="*/ 645029 w 1945275"/>
              <a:gd name="connsiteY123" fmla="*/ 175042 h 252039"/>
              <a:gd name="connsiteX124" fmla="*/ 668103 w 1945275"/>
              <a:gd name="connsiteY124" fmla="*/ 175042 h 252039"/>
              <a:gd name="connsiteX125" fmla="*/ 667000 w 1945275"/>
              <a:gd name="connsiteY125" fmla="*/ 160630 h 252039"/>
              <a:gd name="connsiteX126" fmla="*/ 666921 w 1945275"/>
              <a:gd name="connsiteY126" fmla="*/ 115822 h 252039"/>
              <a:gd name="connsiteX127" fmla="*/ 642351 w 1945275"/>
              <a:gd name="connsiteY127" fmla="*/ 138187 h 252039"/>
              <a:gd name="connsiteX128" fmla="*/ 626286 w 1945275"/>
              <a:gd name="connsiteY128" fmla="*/ 159213 h 252039"/>
              <a:gd name="connsiteX129" fmla="*/ 621876 w 1945275"/>
              <a:gd name="connsiteY129" fmla="*/ 159292 h 252039"/>
              <a:gd name="connsiteX130" fmla="*/ 609827 w 1945275"/>
              <a:gd name="connsiteY130" fmla="*/ 149842 h 252039"/>
              <a:gd name="connsiteX131" fmla="*/ 609749 w 1945275"/>
              <a:gd name="connsiteY131" fmla="*/ 148739 h 252039"/>
              <a:gd name="connsiteX132" fmla="*/ 621246 w 1945275"/>
              <a:gd name="connsiteY132" fmla="*/ 137242 h 252039"/>
              <a:gd name="connsiteX133" fmla="*/ 642194 w 1945275"/>
              <a:gd name="connsiteY133" fmla="*/ 134092 h 252039"/>
              <a:gd name="connsiteX134" fmla="*/ 642351 w 1945275"/>
              <a:gd name="connsiteY134" fmla="*/ 138187 h 252039"/>
              <a:gd name="connsiteX135" fmla="*/ 681411 w 1945275"/>
              <a:gd name="connsiteY135" fmla="*/ 41088 h 252039"/>
              <a:gd name="connsiteX136" fmla="*/ 706533 w 1945275"/>
              <a:gd name="connsiteY136" fmla="*/ 41088 h 252039"/>
              <a:gd name="connsiteX137" fmla="*/ 706533 w 1945275"/>
              <a:gd name="connsiteY137" fmla="*/ 174963 h 252039"/>
              <a:gd name="connsiteX138" fmla="*/ 681411 w 1945275"/>
              <a:gd name="connsiteY138" fmla="*/ 174963 h 252039"/>
              <a:gd name="connsiteX139" fmla="*/ 681411 w 1945275"/>
              <a:gd name="connsiteY139" fmla="*/ 41088 h 252039"/>
              <a:gd name="connsiteX140" fmla="*/ 763233 w 1945275"/>
              <a:gd name="connsiteY140" fmla="*/ 119838 h 252039"/>
              <a:gd name="connsiteX141" fmla="*/ 750003 w 1945275"/>
              <a:gd name="connsiteY141" fmla="*/ 117082 h 252039"/>
              <a:gd name="connsiteX142" fmla="*/ 741498 w 1945275"/>
              <a:gd name="connsiteY142" fmla="*/ 108970 h 252039"/>
              <a:gd name="connsiteX143" fmla="*/ 753389 w 1945275"/>
              <a:gd name="connsiteY143" fmla="*/ 99914 h 252039"/>
              <a:gd name="connsiteX144" fmla="*/ 768667 w 1945275"/>
              <a:gd name="connsiteY144" fmla="*/ 112120 h 252039"/>
              <a:gd name="connsiteX145" fmla="*/ 789614 w 1945275"/>
              <a:gd name="connsiteY145" fmla="*/ 107474 h 252039"/>
              <a:gd name="connsiteX146" fmla="*/ 753153 w 1945275"/>
              <a:gd name="connsiteY146" fmla="*/ 81250 h 252039"/>
              <a:gd name="connsiteX147" fmla="*/ 718424 w 1945275"/>
              <a:gd name="connsiteY147" fmla="*/ 111018 h 252039"/>
              <a:gd name="connsiteX148" fmla="*/ 744490 w 1945275"/>
              <a:gd name="connsiteY148" fmla="*/ 138187 h 252039"/>
              <a:gd name="connsiteX149" fmla="*/ 756775 w 1945275"/>
              <a:gd name="connsiteY149" fmla="*/ 140943 h 252039"/>
              <a:gd name="connsiteX150" fmla="*/ 766777 w 1945275"/>
              <a:gd name="connsiteY150" fmla="*/ 149842 h 252039"/>
              <a:gd name="connsiteX151" fmla="*/ 754492 w 1945275"/>
              <a:gd name="connsiteY151" fmla="*/ 158898 h 252039"/>
              <a:gd name="connsiteX152" fmla="*/ 737482 w 1945275"/>
              <a:gd name="connsiteY152" fmla="*/ 145353 h 252039"/>
              <a:gd name="connsiteX153" fmla="*/ 737482 w 1945275"/>
              <a:gd name="connsiteY153" fmla="*/ 145038 h 252039"/>
              <a:gd name="connsiteX154" fmla="*/ 715983 w 1945275"/>
              <a:gd name="connsiteY154" fmla="*/ 149605 h 252039"/>
              <a:gd name="connsiteX155" fmla="*/ 754728 w 1945275"/>
              <a:gd name="connsiteY155" fmla="*/ 177719 h 252039"/>
              <a:gd name="connsiteX156" fmla="*/ 790796 w 1945275"/>
              <a:gd name="connsiteY156" fmla="*/ 147794 h 252039"/>
              <a:gd name="connsiteX157" fmla="*/ 763233 w 1945275"/>
              <a:gd name="connsiteY157" fmla="*/ 119838 h 252039"/>
              <a:gd name="connsiteX158" fmla="*/ 763233 w 1945275"/>
              <a:gd name="connsiteY158" fmla="*/ 119838 h 252039"/>
              <a:gd name="connsiteX159" fmla="*/ 845133 w 1945275"/>
              <a:gd name="connsiteY159" fmla="*/ 81172 h 252039"/>
              <a:gd name="connsiteX160" fmla="*/ 796387 w 1945275"/>
              <a:gd name="connsiteY160" fmla="*/ 126610 h 252039"/>
              <a:gd name="connsiteX161" fmla="*/ 796387 w 1945275"/>
              <a:gd name="connsiteY161" fmla="*/ 129445 h 252039"/>
              <a:gd name="connsiteX162" fmla="*/ 845133 w 1945275"/>
              <a:gd name="connsiteY162" fmla="*/ 178192 h 252039"/>
              <a:gd name="connsiteX163" fmla="*/ 893880 w 1945275"/>
              <a:gd name="connsiteY163" fmla="*/ 129445 h 252039"/>
              <a:gd name="connsiteX164" fmla="*/ 847968 w 1945275"/>
              <a:gd name="connsiteY164" fmla="*/ 81172 h 252039"/>
              <a:gd name="connsiteX165" fmla="*/ 845133 w 1945275"/>
              <a:gd name="connsiteY165" fmla="*/ 81172 h 252039"/>
              <a:gd name="connsiteX166" fmla="*/ 845133 w 1945275"/>
              <a:gd name="connsiteY166" fmla="*/ 81172 h 252039"/>
              <a:gd name="connsiteX167" fmla="*/ 845133 w 1945275"/>
              <a:gd name="connsiteY167" fmla="*/ 155354 h 252039"/>
              <a:gd name="connsiteX168" fmla="*/ 821430 w 1945275"/>
              <a:gd name="connsiteY168" fmla="*/ 131729 h 252039"/>
              <a:gd name="connsiteX169" fmla="*/ 821508 w 1945275"/>
              <a:gd name="connsiteY169" fmla="*/ 129445 h 252039"/>
              <a:gd name="connsiteX170" fmla="*/ 843086 w 1945275"/>
              <a:gd name="connsiteY170" fmla="*/ 103773 h 252039"/>
              <a:gd name="connsiteX171" fmla="*/ 868758 w 1945275"/>
              <a:gd name="connsiteY171" fmla="*/ 125350 h 252039"/>
              <a:gd name="connsiteX172" fmla="*/ 868758 w 1945275"/>
              <a:gd name="connsiteY172" fmla="*/ 129367 h 252039"/>
              <a:gd name="connsiteX173" fmla="*/ 847653 w 1945275"/>
              <a:gd name="connsiteY173" fmla="*/ 155118 h 252039"/>
              <a:gd name="connsiteX174" fmla="*/ 845133 w 1945275"/>
              <a:gd name="connsiteY174" fmla="*/ 155354 h 252039"/>
              <a:gd name="connsiteX175" fmla="*/ 845133 w 1945275"/>
              <a:gd name="connsiteY175" fmla="*/ 155354 h 252039"/>
              <a:gd name="connsiteX176" fmla="*/ 1011218 w 1945275"/>
              <a:gd name="connsiteY176" fmla="*/ 81408 h 252039"/>
              <a:gd name="connsiteX177" fmla="*/ 981765 w 1945275"/>
              <a:gd name="connsiteY177" fmla="*/ 96607 h 252039"/>
              <a:gd name="connsiteX178" fmla="*/ 954203 w 1945275"/>
              <a:gd name="connsiteY178" fmla="*/ 81408 h 252039"/>
              <a:gd name="connsiteX179" fmla="*/ 926955 w 1945275"/>
              <a:gd name="connsiteY179" fmla="*/ 95110 h 252039"/>
              <a:gd name="connsiteX180" fmla="*/ 926955 w 1945275"/>
              <a:gd name="connsiteY180" fmla="*/ 84007 h 252039"/>
              <a:gd name="connsiteX181" fmla="*/ 902936 w 1945275"/>
              <a:gd name="connsiteY181" fmla="*/ 84007 h 252039"/>
              <a:gd name="connsiteX182" fmla="*/ 902936 w 1945275"/>
              <a:gd name="connsiteY182" fmla="*/ 174963 h 252039"/>
              <a:gd name="connsiteX183" fmla="*/ 928057 w 1945275"/>
              <a:gd name="connsiteY183" fmla="*/ 174963 h 252039"/>
              <a:gd name="connsiteX184" fmla="*/ 928057 w 1945275"/>
              <a:gd name="connsiteY184" fmla="*/ 121728 h 252039"/>
              <a:gd name="connsiteX185" fmla="*/ 943650 w 1945275"/>
              <a:gd name="connsiteY185" fmla="*/ 103852 h 252039"/>
              <a:gd name="connsiteX186" fmla="*/ 945383 w 1945275"/>
              <a:gd name="connsiteY186" fmla="*/ 103852 h 252039"/>
              <a:gd name="connsiteX187" fmla="*/ 961920 w 1945275"/>
              <a:gd name="connsiteY187" fmla="*/ 118027 h 252039"/>
              <a:gd name="connsiteX188" fmla="*/ 961841 w 1945275"/>
              <a:gd name="connsiteY188" fmla="*/ 121019 h 252039"/>
              <a:gd name="connsiteX189" fmla="*/ 961841 w 1945275"/>
              <a:gd name="connsiteY189" fmla="*/ 175042 h 252039"/>
              <a:gd name="connsiteX190" fmla="*/ 986805 w 1945275"/>
              <a:gd name="connsiteY190" fmla="*/ 175042 h 252039"/>
              <a:gd name="connsiteX191" fmla="*/ 986805 w 1945275"/>
              <a:gd name="connsiteY191" fmla="*/ 121807 h 252039"/>
              <a:gd name="connsiteX192" fmla="*/ 1002555 w 1945275"/>
              <a:gd name="connsiteY192" fmla="*/ 103930 h 252039"/>
              <a:gd name="connsiteX193" fmla="*/ 1003973 w 1945275"/>
              <a:gd name="connsiteY193" fmla="*/ 103930 h 252039"/>
              <a:gd name="connsiteX194" fmla="*/ 1020510 w 1945275"/>
              <a:gd name="connsiteY194" fmla="*/ 117948 h 252039"/>
              <a:gd name="connsiteX195" fmla="*/ 1020432 w 1945275"/>
              <a:gd name="connsiteY195" fmla="*/ 121177 h 252039"/>
              <a:gd name="connsiteX196" fmla="*/ 1020432 w 1945275"/>
              <a:gd name="connsiteY196" fmla="*/ 175199 h 252039"/>
              <a:gd name="connsiteX197" fmla="*/ 1044844 w 1945275"/>
              <a:gd name="connsiteY197" fmla="*/ 175199 h 252039"/>
              <a:gd name="connsiteX198" fmla="*/ 1044844 w 1945275"/>
              <a:gd name="connsiteY198" fmla="*/ 116215 h 252039"/>
              <a:gd name="connsiteX199" fmla="*/ 1016022 w 1945275"/>
              <a:gd name="connsiteY199" fmla="*/ 81723 h 252039"/>
              <a:gd name="connsiteX200" fmla="*/ 1011218 w 1945275"/>
              <a:gd name="connsiteY200" fmla="*/ 81408 h 252039"/>
              <a:gd name="connsiteX201" fmla="*/ 1011218 w 1945275"/>
              <a:gd name="connsiteY201" fmla="*/ 81408 h 252039"/>
              <a:gd name="connsiteX202" fmla="*/ 1098709 w 1945275"/>
              <a:gd name="connsiteY202" fmla="*/ 137242 h 252039"/>
              <a:gd name="connsiteX203" fmla="*/ 1073982 w 1945275"/>
              <a:gd name="connsiteY203" fmla="*/ 84007 h 252039"/>
              <a:gd name="connsiteX204" fmla="*/ 1045868 w 1945275"/>
              <a:gd name="connsiteY204" fmla="*/ 84007 h 252039"/>
              <a:gd name="connsiteX205" fmla="*/ 1085322 w 1945275"/>
              <a:gd name="connsiteY205" fmla="*/ 163544 h 252039"/>
              <a:gd name="connsiteX206" fmla="*/ 1063429 w 1945275"/>
              <a:gd name="connsiteY206" fmla="*/ 210873 h 252039"/>
              <a:gd name="connsiteX207" fmla="*/ 1090047 w 1945275"/>
              <a:gd name="connsiteY207" fmla="*/ 210873 h 252039"/>
              <a:gd name="connsiteX208" fmla="*/ 1148401 w 1945275"/>
              <a:gd name="connsiteY208" fmla="*/ 84007 h 252039"/>
              <a:gd name="connsiteX209" fmla="*/ 1121547 w 1945275"/>
              <a:gd name="connsiteY209" fmla="*/ 84007 h 252039"/>
              <a:gd name="connsiteX210" fmla="*/ 1098709 w 1945275"/>
              <a:gd name="connsiteY210" fmla="*/ 137242 h 252039"/>
              <a:gd name="connsiteX211" fmla="*/ 1206755 w 1945275"/>
              <a:gd name="connsiteY211" fmla="*/ 81565 h 252039"/>
              <a:gd name="connsiteX212" fmla="*/ 1179901 w 1945275"/>
              <a:gd name="connsiteY212" fmla="*/ 95268 h 252039"/>
              <a:gd name="connsiteX213" fmla="*/ 1179901 w 1945275"/>
              <a:gd name="connsiteY213" fmla="*/ 84007 h 252039"/>
              <a:gd name="connsiteX214" fmla="*/ 1155488 w 1945275"/>
              <a:gd name="connsiteY214" fmla="*/ 84007 h 252039"/>
              <a:gd name="connsiteX215" fmla="*/ 1155488 w 1945275"/>
              <a:gd name="connsiteY215" fmla="*/ 174963 h 252039"/>
              <a:gd name="connsiteX216" fmla="*/ 1180610 w 1945275"/>
              <a:gd name="connsiteY216" fmla="*/ 174963 h 252039"/>
              <a:gd name="connsiteX217" fmla="*/ 1180610 w 1945275"/>
              <a:gd name="connsiteY217" fmla="*/ 122594 h 252039"/>
              <a:gd name="connsiteX218" fmla="*/ 1196202 w 1945275"/>
              <a:gd name="connsiteY218" fmla="*/ 103773 h 252039"/>
              <a:gd name="connsiteX219" fmla="*/ 1198014 w 1945275"/>
              <a:gd name="connsiteY219" fmla="*/ 103694 h 252039"/>
              <a:gd name="connsiteX220" fmla="*/ 1215260 w 1945275"/>
              <a:gd name="connsiteY220" fmla="*/ 118657 h 252039"/>
              <a:gd name="connsiteX221" fmla="*/ 1215181 w 1945275"/>
              <a:gd name="connsiteY221" fmla="*/ 121807 h 252039"/>
              <a:gd name="connsiteX222" fmla="*/ 1215181 w 1945275"/>
              <a:gd name="connsiteY222" fmla="*/ 174884 h 252039"/>
              <a:gd name="connsiteX223" fmla="*/ 1240303 w 1945275"/>
              <a:gd name="connsiteY223" fmla="*/ 174884 h 252039"/>
              <a:gd name="connsiteX224" fmla="*/ 1240303 w 1945275"/>
              <a:gd name="connsiteY224" fmla="*/ 117554 h 252039"/>
              <a:gd name="connsiteX225" fmla="*/ 1206755 w 1945275"/>
              <a:gd name="connsiteY225" fmla="*/ 81565 h 252039"/>
              <a:gd name="connsiteX226" fmla="*/ 1206755 w 1945275"/>
              <a:gd name="connsiteY226" fmla="*/ 81565 h 252039"/>
              <a:gd name="connsiteX227" fmla="*/ 1345040 w 1945275"/>
              <a:gd name="connsiteY227" fmla="*/ 41088 h 252039"/>
              <a:gd name="connsiteX228" fmla="*/ 1320313 w 1945275"/>
              <a:gd name="connsiteY228" fmla="*/ 41088 h 252039"/>
              <a:gd name="connsiteX229" fmla="*/ 1320313 w 1945275"/>
              <a:gd name="connsiteY229" fmla="*/ 93063 h 252039"/>
              <a:gd name="connsiteX230" fmla="*/ 1294010 w 1945275"/>
              <a:gd name="connsiteY230" fmla="*/ 81802 h 252039"/>
              <a:gd name="connsiteX231" fmla="*/ 1249438 w 1945275"/>
              <a:gd name="connsiteY231" fmla="*/ 129367 h 252039"/>
              <a:gd name="connsiteX232" fmla="*/ 1291726 w 1945275"/>
              <a:gd name="connsiteY232" fmla="*/ 177168 h 252039"/>
              <a:gd name="connsiteX233" fmla="*/ 1294719 w 1945275"/>
              <a:gd name="connsiteY233" fmla="*/ 177247 h 252039"/>
              <a:gd name="connsiteX234" fmla="*/ 1320785 w 1945275"/>
              <a:gd name="connsiteY234" fmla="*/ 164489 h 252039"/>
              <a:gd name="connsiteX235" fmla="*/ 1321730 w 1945275"/>
              <a:gd name="connsiteY235" fmla="*/ 175042 h 252039"/>
              <a:gd name="connsiteX236" fmla="*/ 1345749 w 1945275"/>
              <a:gd name="connsiteY236" fmla="*/ 175042 h 252039"/>
              <a:gd name="connsiteX237" fmla="*/ 1344962 w 1945275"/>
              <a:gd name="connsiteY237" fmla="*/ 158583 h 252039"/>
              <a:gd name="connsiteX238" fmla="*/ 1345040 w 1945275"/>
              <a:gd name="connsiteY238" fmla="*/ 41088 h 252039"/>
              <a:gd name="connsiteX239" fmla="*/ 1345040 w 1945275"/>
              <a:gd name="connsiteY239" fmla="*/ 41088 h 252039"/>
              <a:gd name="connsiteX240" fmla="*/ 1297790 w 1945275"/>
              <a:gd name="connsiteY240" fmla="*/ 155197 h 252039"/>
              <a:gd name="connsiteX241" fmla="*/ 1274716 w 1945275"/>
              <a:gd name="connsiteY241" fmla="*/ 129288 h 252039"/>
              <a:gd name="connsiteX242" fmla="*/ 1295192 w 1945275"/>
              <a:gd name="connsiteY242" fmla="*/ 103930 h 252039"/>
              <a:gd name="connsiteX243" fmla="*/ 1297790 w 1945275"/>
              <a:gd name="connsiteY243" fmla="*/ 103773 h 252039"/>
              <a:gd name="connsiteX244" fmla="*/ 1320785 w 1945275"/>
              <a:gd name="connsiteY244" fmla="*/ 126295 h 252039"/>
              <a:gd name="connsiteX245" fmla="*/ 1320628 w 1945275"/>
              <a:gd name="connsiteY245" fmla="*/ 129130 h 252039"/>
              <a:gd name="connsiteX246" fmla="*/ 1297790 w 1945275"/>
              <a:gd name="connsiteY246" fmla="*/ 155197 h 252039"/>
              <a:gd name="connsiteX247" fmla="*/ 1297790 w 1945275"/>
              <a:gd name="connsiteY247" fmla="*/ 155197 h 252039"/>
              <a:gd name="connsiteX248" fmla="*/ 1361893 w 1945275"/>
              <a:gd name="connsiteY248" fmla="*/ 84007 h 252039"/>
              <a:gd name="connsiteX249" fmla="*/ 1387014 w 1945275"/>
              <a:gd name="connsiteY249" fmla="*/ 84007 h 252039"/>
              <a:gd name="connsiteX250" fmla="*/ 1387014 w 1945275"/>
              <a:gd name="connsiteY250" fmla="*/ 175042 h 252039"/>
              <a:gd name="connsiteX251" fmla="*/ 1361893 w 1945275"/>
              <a:gd name="connsiteY251" fmla="*/ 175042 h 252039"/>
              <a:gd name="connsiteX252" fmla="*/ 1361893 w 1945275"/>
              <a:gd name="connsiteY252" fmla="*/ 84007 h 252039"/>
              <a:gd name="connsiteX253" fmla="*/ 1374336 w 1945275"/>
              <a:gd name="connsiteY253" fmla="*/ 38883 h 252039"/>
              <a:gd name="connsiteX254" fmla="*/ 1359137 w 1945275"/>
              <a:gd name="connsiteY254" fmla="*/ 54003 h 252039"/>
              <a:gd name="connsiteX255" fmla="*/ 1374257 w 1945275"/>
              <a:gd name="connsiteY255" fmla="*/ 69202 h 252039"/>
              <a:gd name="connsiteX256" fmla="*/ 1374257 w 1945275"/>
              <a:gd name="connsiteY256" fmla="*/ 69202 h 252039"/>
              <a:gd name="connsiteX257" fmla="*/ 1380163 w 1945275"/>
              <a:gd name="connsiteY257" fmla="*/ 68099 h 252039"/>
              <a:gd name="connsiteX258" fmla="*/ 1385203 w 1945275"/>
              <a:gd name="connsiteY258" fmla="*/ 64870 h 252039"/>
              <a:gd name="connsiteX259" fmla="*/ 1388589 w 1945275"/>
              <a:gd name="connsiteY259" fmla="*/ 59988 h 252039"/>
              <a:gd name="connsiteX260" fmla="*/ 1389771 w 1945275"/>
              <a:gd name="connsiteY260" fmla="*/ 54239 h 252039"/>
              <a:gd name="connsiteX261" fmla="*/ 1374493 w 1945275"/>
              <a:gd name="connsiteY261" fmla="*/ 38962 h 252039"/>
              <a:gd name="connsiteX262" fmla="*/ 1374336 w 1945275"/>
              <a:gd name="connsiteY262" fmla="*/ 38883 h 252039"/>
              <a:gd name="connsiteX263" fmla="*/ 1374336 w 1945275"/>
              <a:gd name="connsiteY263" fmla="*/ 38883 h 252039"/>
              <a:gd name="connsiteX264" fmla="*/ 1467891 w 1945275"/>
              <a:gd name="connsiteY264" fmla="*/ 94717 h 252039"/>
              <a:gd name="connsiteX265" fmla="*/ 1441431 w 1945275"/>
              <a:gd name="connsiteY265" fmla="*/ 82353 h 252039"/>
              <a:gd name="connsiteX266" fmla="*/ 1398118 w 1945275"/>
              <a:gd name="connsiteY266" fmla="*/ 125272 h 252039"/>
              <a:gd name="connsiteX267" fmla="*/ 1398118 w 1945275"/>
              <a:gd name="connsiteY267" fmla="*/ 126768 h 252039"/>
              <a:gd name="connsiteX268" fmla="*/ 1438911 w 1945275"/>
              <a:gd name="connsiteY268" fmla="*/ 170947 h 252039"/>
              <a:gd name="connsiteX269" fmla="*/ 1441352 w 1945275"/>
              <a:gd name="connsiteY269" fmla="*/ 170947 h 252039"/>
              <a:gd name="connsiteX270" fmla="*/ 1467261 w 1945275"/>
              <a:gd name="connsiteY270" fmla="*/ 159292 h 252039"/>
              <a:gd name="connsiteX271" fmla="*/ 1467261 w 1945275"/>
              <a:gd name="connsiteY271" fmla="*/ 165907 h 252039"/>
              <a:gd name="connsiteX272" fmla="*/ 1442533 w 1945275"/>
              <a:gd name="connsiteY272" fmla="*/ 191264 h 252039"/>
              <a:gd name="connsiteX273" fmla="*/ 1420798 w 1945275"/>
              <a:gd name="connsiteY273" fmla="*/ 174097 h 252039"/>
              <a:gd name="connsiteX274" fmla="*/ 1398118 w 1945275"/>
              <a:gd name="connsiteY274" fmla="*/ 180003 h 252039"/>
              <a:gd name="connsiteX275" fmla="*/ 1443242 w 1945275"/>
              <a:gd name="connsiteY275" fmla="*/ 212920 h 252039"/>
              <a:gd name="connsiteX276" fmla="*/ 1491989 w 1945275"/>
              <a:gd name="connsiteY276" fmla="*/ 165198 h 252039"/>
              <a:gd name="connsiteX277" fmla="*/ 1491989 w 1945275"/>
              <a:gd name="connsiteY277" fmla="*/ 84007 h 252039"/>
              <a:gd name="connsiteX278" fmla="*/ 1467812 w 1945275"/>
              <a:gd name="connsiteY278" fmla="*/ 84007 h 252039"/>
              <a:gd name="connsiteX279" fmla="*/ 1467812 w 1945275"/>
              <a:gd name="connsiteY279" fmla="*/ 94717 h 252039"/>
              <a:gd name="connsiteX280" fmla="*/ 1445841 w 1945275"/>
              <a:gd name="connsiteY280" fmla="*/ 149842 h 252039"/>
              <a:gd name="connsiteX281" fmla="*/ 1423476 w 1945275"/>
              <a:gd name="connsiteY281" fmla="*/ 129288 h 252039"/>
              <a:gd name="connsiteX282" fmla="*/ 1423555 w 1945275"/>
              <a:gd name="connsiteY282" fmla="*/ 126689 h 252039"/>
              <a:gd name="connsiteX283" fmla="*/ 1444738 w 1945275"/>
              <a:gd name="connsiteY283" fmla="*/ 103694 h 252039"/>
              <a:gd name="connsiteX284" fmla="*/ 1467734 w 1945275"/>
              <a:gd name="connsiteY284" fmla="*/ 124878 h 252039"/>
              <a:gd name="connsiteX285" fmla="*/ 1467734 w 1945275"/>
              <a:gd name="connsiteY285" fmla="*/ 126768 h 252039"/>
              <a:gd name="connsiteX286" fmla="*/ 1448203 w 1945275"/>
              <a:gd name="connsiteY286" fmla="*/ 149842 h 252039"/>
              <a:gd name="connsiteX287" fmla="*/ 1445841 w 1945275"/>
              <a:gd name="connsiteY287" fmla="*/ 149842 h 252039"/>
              <a:gd name="connsiteX288" fmla="*/ 1445841 w 1945275"/>
              <a:gd name="connsiteY288" fmla="*/ 149842 h 252039"/>
              <a:gd name="connsiteX289" fmla="*/ 1557115 w 1945275"/>
              <a:gd name="connsiteY289" fmla="*/ 81565 h 252039"/>
              <a:gd name="connsiteX290" fmla="*/ 1531994 w 1945275"/>
              <a:gd name="connsiteY290" fmla="*/ 91567 h 252039"/>
              <a:gd name="connsiteX291" fmla="*/ 1531994 w 1945275"/>
              <a:gd name="connsiteY291" fmla="*/ 41088 h 252039"/>
              <a:gd name="connsiteX292" fmla="*/ 1506872 w 1945275"/>
              <a:gd name="connsiteY292" fmla="*/ 41088 h 252039"/>
              <a:gd name="connsiteX293" fmla="*/ 1506872 w 1945275"/>
              <a:gd name="connsiteY293" fmla="*/ 174963 h 252039"/>
              <a:gd name="connsiteX294" fmla="*/ 1531994 w 1945275"/>
              <a:gd name="connsiteY294" fmla="*/ 174963 h 252039"/>
              <a:gd name="connsiteX295" fmla="*/ 1531994 w 1945275"/>
              <a:gd name="connsiteY295" fmla="*/ 121570 h 252039"/>
              <a:gd name="connsiteX296" fmla="*/ 1548610 w 1945275"/>
              <a:gd name="connsiteY296" fmla="*/ 103852 h 252039"/>
              <a:gd name="connsiteX297" fmla="*/ 1549319 w 1945275"/>
              <a:gd name="connsiteY297" fmla="*/ 103852 h 252039"/>
              <a:gd name="connsiteX298" fmla="*/ 1566644 w 1945275"/>
              <a:gd name="connsiteY298" fmla="*/ 118735 h 252039"/>
              <a:gd name="connsiteX299" fmla="*/ 1566565 w 1945275"/>
              <a:gd name="connsiteY299" fmla="*/ 121964 h 252039"/>
              <a:gd name="connsiteX300" fmla="*/ 1566565 w 1945275"/>
              <a:gd name="connsiteY300" fmla="*/ 175042 h 252039"/>
              <a:gd name="connsiteX301" fmla="*/ 1591686 w 1945275"/>
              <a:gd name="connsiteY301" fmla="*/ 175042 h 252039"/>
              <a:gd name="connsiteX302" fmla="*/ 1591686 w 1945275"/>
              <a:gd name="connsiteY302" fmla="*/ 117712 h 252039"/>
              <a:gd name="connsiteX303" fmla="*/ 1557115 w 1945275"/>
              <a:gd name="connsiteY303" fmla="*/ 81565 h 252039"/>
              <a:gd name="connsiteX304" fmla="*/ 1557115 w 1945275"/>
              <a:gd name="connsiteY304" fmla="*/ 81565 h 252039"/>
              <a:gd name="connsiteX305" fmla="*/ 1646418 w 1945275"/>
              <a:gd name="connsiteY305" fmla="*/ 81250 h 252039"/>
              <a:gd name="connsiteX306" fmla="*/ 1600664 w 1945275"/>
              <a:gd name="connsiteY306" fmla="*/ 127713 h 252039"/>
              <a:gd name="connsiteX307" fmla="*/ 1600664 w 1945275"/>
              <a:gd name="connsiteY307" fmla="*/ 129130 h 252039"/>
              <a:gd name="connsiteX308" fmla="*/ 1645079 w 1945275"/>
              <a:gd name="connsiteY308" fmla="*/ 177719 h 252039"/>
              <a:gd name="connsiteX309" fmla="*/ 1648623 w 1945275"/>
              <a:gd name="connsiteY309" fmla="*/ 177719 h 252039"/>
              <a:gd name="connsiteX310" fmla="*/ 1690912 w 1945275"/>
              <a:gd name="connsiteY310" fmla="*/ 148897 h 252039"/>
              <a:gd name="connsiteX311" fmla="*/ 1669964 w 1945275"/>
              <a:gd name="connsiteY311" fmla="*/ 142754 h 252039"/>
              <a:gd name="connsiteX312" fmla="*/ 1648780 w 1945275"/>
              <a:gd name="connsiteY312" fmla="*/ 156614 h 252039"/>
              <a:gd name="connsiteX313" fmla="*/ 1625392 w 1945275"/>
              <a:gd name="connsiteY313" fmla="*/ 135903 h 252039"/>
              <a:gd name="connsiteX314" fmla="*/ 1691857 w 1945275"/>
              <a:gd name="connsiteY314" fmla="*/ 135903 h 252039"/>
              <a:gd name="connsiteX315" fmla="*/ 1692251 w 1945275"/>
              <a:gd name="connsiteY315" fmla="*/ 128343 h 252039"/>
              <a:gd name="connsiteX316" fmla="*/ 1646418 w 1945275"/>
              <a:gd name="connsiteY316" fmla="*/ 81250 h 252039"/>
              <a:gd name="connsiteX317" fmla="*/ 1646418 w 1945275"/>
              <a:gd name="connsiteY317" fmla="*/ 81250 h 252039"/>
              <a:gd name="connsiteX318" fmla="*/ 1626022 w 1945275"/>
              <a:gd name="connsiteY318" fmla="*/ 119129 h 252039"/>
              <a:gd name="connsiteX319" fmla="*/ 1646812 w 1945275"/>
              <a:gd name="connsiteY319" fmla="*/ 101174 h 252039"/>
              <a:gd name="connsiteX320" fmla="*/ 1667444 w 1945275"/>
              <a:gd name="connsiteY320" fmla="*/ 117318 h 252039"/>
              <a:gd name="connsiteX321" fmla="*/ 1667602 w 1945275"/>
              <a:gd name="connsiteY321" fmla="*/ 119129 h 252039"/>
              <a:gd name="connsiteX322" fmla="*/ 1626022 w 1945275"/>
              <a:gd name="connsiteY322" fmla="*/ 119129 h 252039"/>
              <a:gd name="connsiteX323" fmla="*/ 1735406 w 1945275"/>
              <a:gd name="connsiteY323" fmla="*/ 56838 h 252039"/>
              <a:gd name="connsiteX324" fmla="*/ 1712726 w 1945275"/>
              <a:gd name="connsiteY324" fmla="*/ 56838 h 252039"/>
              <a:gd name="connsiteX325" fmla="*/ 1712726 w 1945275"/>
              <a:gd name="connsiteY325" fmla="*/ 69595 h 252039"/>
              <a:gd name="connsiteX326" fmla="*/ 1700756 w 1945275"/>
              <a:gd name="connsiteY326" fmla="*/ 84007 h 252039"/>
              <a:gd name="connsiteX327" fmla="*/ 1698314 w 1945275"/>
              <a:gd name="connsiteY327" fmla="*/ 84007 h 252039"/>
              <a:gd name="connsiteX328" fmla="*/ 1693589 w 1945275"/>
              <a:gd name="connsiteY328" fmla="*/ 84007 h 252039"/>
              <a:gd name="connsiteX329" fmla="*/ 1693589 w 1945275"/>
              <a:gd name="connsiteY329" fmla="*/ 105820 h 252039"/>
              <a:gd name="connsiteX330" fmla="*/ 1710363 w 1945275"/>
              <a:gd name="connsiteY330" fmla="*/ 105820 h 252039"/>
              <a:gd name="connsiteX331" fmla="*/ 1710363 w 1945275"/>
              <a:gd name="connsiteY331" fmla="*/ 148188 h 252039"/>
              <a:gd name="connsiteX332" fmla="*/ 1739816 w 1945275"/>
              <a:gd name="connsiteY332" fmla="*/ 176302 h 252039"/>
              <a:gd name="connsiteX333" fmla="*/ 1753991 w 1945275"/>
              <a:gd name="connsiteY333" fmla="*/ 174097 h 252039"/>
              <a:gd name="connsiteX334" fmla="*/ 1753991 w 1945275"/>
              <a:gd name="connsiteY334" fmla="*/ 153779 h 252039"/>
              <a:gd name="connsiteX335" fmla="*/ 1746273 w 1945275"/>
              <a:gd name="connsiteY335" fmla="*/ 154488 h 252039"/>
              <a:gd name="connsiteX336" fmla="*/ 1735327 w 1945275"/>
              <a:gd name="connsiteY336" fmla="*/ 143935 h 252039"/>
              <a:gd name="connsiteX337" fmla="*/ 1735327 w 1945275"/>
              <a:gd name="connsiteY337" fmla="*/ 105820 h 252039"/>
              <a:gd name="connsiteX338" fmla="*/ 1754070 w 1945275"/>
              <a:gd name="connsiteY338" fmla="*/ 105820 h 252039"/>
              <a:gd name="connsiteX339" fmla="*/ 1754070 w 1945275"/>
              <a:gd name="connsiteY339" fmla="*/ 84007 h 252039"/>
              <a:gd name="connsiteX340" fmla="*/ 1735406 w 1945275"/>
              <a:gd name="connsiteY340" fmla="*/ 84007 h 252039"/>
              <a:gd name="connsiteX341" fmla="*/ 1735406 w 1945275"/>
              <a:gd name="connsiteY341" fmla="*/ 56838 h 252039"/>
              <a:gd name="connsiteX342" fmla="*/ 1735406 w 1945275"/>
              <a:gd name="connsiteY342" fmla="*/ 56838 h 252039"/>
              <a:gd name="connsiteX343" fmla="*/ 1804234 w 1945275"/>
              <a:gd name="connsiteY343" fmla="*/ 81250 h 252039"/>
              <a:gd name="connsiteX344" fmla="*/ 1758480 w 1945275"/>
              <a:gd name="connsiteY344" fmla="*/ 127713 h 252039"/>
              <a:gd name="connsiteX345" fmla="*/ 1758480 w 1945275"/>
              <a:gd name="connsiteY345" fmla="*/ 129130 h 252039"/>
              <a:gd name="connsiteX346" fmla="*/ 1802974 w 1945275"/>
              <a:gd name="connsiteY346" fmla="*/ 177719 h 252039"/>
              <a:gd name="connsiteX347" fmla="*/ 1806517 w 1945275"/>
              <a:gd name="connsiteY347" fmla="*/ 177719 h 252039"/>
              <a:gd name="connsiteX348" fmla="*/ 1848806 w 1945275"/>
              <a:gd name="connsiteY348" fmla="*/ 148897 h 252039"/>
              <a:gd name="connsiteX349" fmla="*/ 1827859 w 1945275"/>
              <a:gd name="connsiteY349" fmla="*/ 142754 h 252039"/>
              <a:gd name="connsiteX350" fmla="*/ 1806675 w 1945275"/>
              <a:gd name="connsiteY350" fmla="*/ 156614 h 252039"/>
              <a:gd name="connsiteX351" fmla="*/ 1783207 w 1945275"/>
              <a:gd name="connsiteY351" fmla="*/ 135903 h 252039"/>
              <a:gd name="connsiteX352" fmla="*/ 1849673 w 1945275"/>
              <a:gd name="connsiteY352" fmla="*/ 135903 h 252039"/>
              <a:gd name="connsiteX353" fmla="*/ 1850066 w 1945275"/>
              <a:gd name="connsiteY353" fmla="*/ 128343 h 252039"/>
              <a:gd name="connsiteX354" fmla="*/ 1804234 w 1945275"/>
              <a:gd name="connsiteY354" fmla="*/ 81250 h 252039"/>
              <a:gd name="connsiteX355" fmla="*/ 1804234 w 1945275"/>
              <a:gd name="connsiteY355" fmla="*/ 81250 h 252039"/>
              <a:gd name="connsiteX356" fmla="*/ 1783837 w 1945275"/>
              <a:gd name="connsiteY356" fmla="*/ 119129 h 252039"/>
              <a:gd name="connsiteX357" fmla="*/ 1804627 w 1945275"/>
              <a:gd name="connsiteY357" fmla="*/ 101174 h 252039"/>
              <a:gd name="connsiteX358" fmla="*/ 1825260 w 1945275"/>
              <a:gd name="connsiteY358" fmla="*/ 117318 h 252039"/>
              <a:gd name="connsiteX359" fmla="*/ 1825417 w 1945275"/>
              <a:gd name="connsiteY359" fmla="*/ 119129 h 252039"/>
              <a:gd name="connsiteX360" fmla="*/ 1783837 w 1945275"/>
              <a:gd name="connsiteY360" fmla="*/ 119129 h 252039"/>
              <a:gd name="connsiteX361" fmla="*/ 1911728 w 1945275"/>
              <a:gd name="connsiteY361" fmla="*/ 81644 h 252039"/>
              <a:gd name="connsiteX362" fmla="*/ 1884874 w 1945275"/>
              <a:gd name="connsiteY362" fmla="*/ 95347 h 252039"/>
              <a:gd name="connsiteX363" fmla="*/ 1884874 w 1945275"/>
              <a:gd name="connsiteY363" fmla="*/ 84085 h 252039"/>
              <a:gd name="connsiteX364" fmla="*/ 1860461 w 1945275"/>
              <a:gd name="connsiteY364" fmla="*/ 84085 h 252039"/>
              <a:gd name="connsiteX365" fmla="*/ 1860461 w 1945275"/>
              <a:gd name="connsiteY365" fmla="*/ 175042 h 252039"/>
              <a:gd name="connsiteX366" fmla="*/ 1885583 w 1945275"/>
              <a:gd name="connsiteY366" fmla="*/ 175042 h 252039"/>
              <a:gd name="connsiteX367" fmla="*/ 1885583 w 1945275"/>
              <a:gd name="connsiteY367" fmla="*/ 122673 h 252039"/>
              <a:gd name="connsiteX368" fmla="*/ 1901175 w 1945275"/>
              <a:gd name="connsiteY368" fmla="*/ 103852 h 252039"/>
              <a:gd name="connsiteX369" fmla="*/ 1902908 w 1945275"/>
              <a:gd name="connsiteY369" fmla="*/ 103773 h 252039"/>
              <a:gd name="connsiteX370" fmla="*/ 1920233 w 1945275"/>
              <a:gd name="connsiteY370" fmla="*/ 118657 h 252039"/>
              <a:gd name="connsiteX371" fmla="*/ 1920154 w 1945275"/>
              <a:gd name="connsiteY371" fmla="*/ 121885 h 252039"/>
              <a:gd name="connsiteX372" fmla="*/ 1920154 w 1945275"/>
              <a:gd name="connsiteY372" fmla="*/ 174963 h 252039"/>
              <a:gd name="connsiteX373" fmla="*/ 1945275 w 1945275"/>
              <a:gd name="connsiteY373" fmla="*/ 174963 h 252039"/>
              <a:gd name="connsiteX374" fmla="*/ 1945275 w 1945275"/>
              <a:gd name="connsiteY374" fmla="*/ 117633 h 252039"/>
              <a:gd name="connsiteX375" fmla="*/ 1911728 w 1945275"/>
              <a:gd name="connsiteY375" fmla="*/ 81644 h 252039"/>
              <a:gd name="connsiteX376" fmla="*/ 1911728 w 1945275"/>
              <a:gd name="connsiteY376" fmla="*/ 81644 h 2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1945275" h="252039">
                <a:moveTo>
                  <a:pt x="202452" y="198194"/>
                </a:moveTo>
                <a:lnTo>
                  <a:pt x="202452" y="198194"/>
                </a:lnTo>
                <a:cubicBezTo>
                  <a:pt x="161423" y="238042"/>
                  <a:pt x="96060" y="238042"/>
                  <a:pt x="55031" y="198194"/>
                </a:cubicBezTo>
                <a:cubicBezTo>
                  <a:pt x="15105" y="159528"/>
                  <a:pt x="14160" y="95819"/>
                  <a:pt x="52826" y="55972"/>
                </a:cubicBezTo>
                <a:cubicBezTo>
                  <a:pt x="53535" y="55263"/>
                  <a:pt x="54244" y="54554"/>
                  <a:pt x="55031" y="53845"/>
                </a:cubicBezTo>
                <a:cubicBezTo>
                  <a:pt x="96060" y="13998"/>
                  <a:pt x="161423" y="13998"/>
                  <a:pt x="202452" y="53845"/>
                </a:cubicBezTo>
                <a:lnTo>
                  <a:pt x="202452" y="53845"/>
                </a:lnTo>
                <a:lnTo>
                  <a:pt x="217415" y="68493"/>
                </a:lnTo>
                <a:lnTo>
                  <a:pt x="205208" y="80384"/>
                </a:lnTo>
                <a:lnTo>
                  <a:pt x="190246" y="65737"/>
                </a:lnTo>
                <a:cubicBezTo>
                  <a:pt x="155989" y="32425"/>
                  <a:pt x="101415" y="32425"/>
                  <a:pt x="67159" y="65737"/>
                </a:cubicBezTo>
                <a:cubicBezTo>
                  <a:pt x="33848" y="98024"/>
                  <a:pt x="33060" y="151180"/>
                  <a:pt x="65348" y="184492"/>
                </a:cubicBezTo>
                <a:cubicBezTo>
                  <a:pt x="65899" y="185122"/>
                  <a:pt x="66529" y="185673"/>
                  <a:pt x="67080" y="186224"/>
                </a:cubicBezTo>
                <a:cubicBezTo>
                  <a:pt x="101415" y="219535"/>
                  <a:pt x="155911" y="219535"/>
                  <a:pt x="190167" y="186224"/>
                </a:cubicBezTo>
                <a:lnTo>
                  <a:pt x="190246" y="186303"/>
                </a:lnTo>
                <a:lnTo>
                  <a:pt x="281281" y="97237"/>
                </a:lnTo>
                <a:lnTo>
                  <a:pt x="263956" y="80305"/>
                </a:lnTo>
                <a:lnTo>
                  <a:pt x="173078" y="169450"/>
                </a:lnTo>
                <a:lnTo>
                  <a:pt x="173078" y="169450"/>
                </a:lnTo>
                <a:cubicBezTo>
                  <a:pt x="167251" y="175120"/>
                  <a:pt x="160321" y="179688"/>
                  <a:pt x="152682" y="182759"/>
                </a:cubicBezTo>
                <a:cubicBezTo>
                  <a:pt x="137325" y="188980"/>
                  <a:pt x="120079" y="188980"/>
                  <a:pt x="104723" y="182759"/>
                </a:cubicBezTo>
                <a:cubicBezTo>
                  <a:pt x="97163" y="179688"/>
                  <a:pt x="90233" y="175199"/>
                  <a:pt x="84405" y="169450"/>
                </a:cubicBezTo>
                <a:cubicBezTo>
                  <a:pt x="78578" y="163780"/>
                  <a:pt x="74010" y="157008"/>
                  <a:pt x="70781" y="149527"/>
                </a:cubicBezTo>
                <a:cubicBezTo>
                  <a:pt x="64403" y="134485"/>
                  <a:pt x="64403" y="117554"/>
                  <a:pt x="70781" y="102592"/>
                </a:cubicBezTo>
                <a:cubicBezTo>
                  <a:pt x="73931" y="95110"/>
                  <a:pt x="78578" y="88338"/>
                  <a:pt x="84405" y="82668"/>
                </a:cubicBezTo>
                <a:cubicBezTo>
                  <a:pt x="90233" y="76919"/>
                  <a:pt x="97163" y="72430"/>
                  <a:pt x="104723" y="69359"/>
                </a:cubicBezTo>
                <a:cubicBezTo>
                  <a:pt x="120079" y="63138"/>
                  <a:pt x="137325" y="63138"/>
                  <a:pt x="152682" y="69359"/>
                </a:cubicBezTo>
                <a:cubicBezTo>
                  <a:pt x="160242" y="72430"/>
                  <a:pt x="167172" y="76919"/>
                  <a:pt x="172999" y="82668"/>
                </a:cubicBezTo>
                <a:lnTo>
                  <a:pt x="172999" y="82668"/>
                </a:lnTo>
                <a:lnTo>
                  <a:pt x="187962" y="97315"/>
                </a:lnTo>
                <a:lnTo>
                  <a:pt x="175992" y="109049"/>
                </a:lnTo>
                <a:lnTo>
                  <a:pt x="161029" y="94402"/>
                </a:lnTo>
                <a:cubicBezTo>
                  <a:pt x="154572" y="88102"/>
                  <a:pt x="146460" y="83849"/>
                  <a:pt x="137562" y="82117"/>
                </a:cubicBezTo>
                <a:cubicBezTo>
                  <a:pt x="128663" y="80384"/>
                  <a:pt x="119528" y="81250"/>
                  <a:pt x="111102" y="84637"/>
                </a:cubicBezTo>
                <a:cubicBezTo>
                  <a:pt x="102754" y="88023"/>
                  <a:pt x="95667" y="93772"/>
                  <a:pt x="90548" y="101174"/>
                </a:cubicBezTo>
                <a:cubicBezTo>
                  <a:pt x="80231" y="116137"/>
                  <a:pt x="80231" y="135982"/>
                  <a:pt x="90548" y="150944"/>
                </a:cubicBezTo>
                <a:cubicBezTo>
                  <a:pt x="95588" y="158347"/>
                  <a:pt x="102754" y="164095"/>
                  <a:pt x="111102" y="167403"/>
                </a:cubicBezTo>
                <a:cubicBezTo>
                  <a:pt x="119449" y="170789"/>
                  <a:pt x="128663" y="171655"/>
                  <a:pt x="137562" y="169923"/>
                </a:cubicBezTo>
                <a:cubicBezTo>
                  <a:pt x="146382" y="168190"/>
                  <a:pt x="154572" y="163938"/>
                  <a:pt x="161029" y="157638"/>
                </a:cubicBezTo>
                <a:lnTo>
                  <a:pt x="252143" y="68572"/>
                </a:lnTo>
                <a:lnTo>
                  <a:pt x="219698" y="36914"/>
                </a:lnTo>
                <a:cubicBezTo>
                  <a:pt x="168983" y="-12305"/>
                  <a:pt x="88343" y="-12305"/>
                  <a:pt x="37706" y="36914"/>
                </a:cubicBezTo>
                <a:cubicBezTo>
                  <a:pt x="-11513" y="84637"/>
                  <a:pt x="-12694" y="163229"/>
                  <a:pt x="35029" y="212448"/>
                </a:cubicBezTo>
                <a:cubicBezTo>
                  <a:pt x="35895" y="213393"/>
                  <a:pt x="36840" y="214259"/>
                  <a:pt x="37706" y="215125"/>
                </a:cubicBezTo>
                <a:cubicBezTo>
                  <a:pt x="88421" y="264344"/>
                  <a:pt x="169062" y="264344"/>
                  <a:pt x="219777" y="215125"/>
                </a:cubicBezTo>
                <a:lnTo>
                  <a:pt x="310734" y="125980"/>
                </a:lnTo>
                <a:lnTo>
                  <a:pt x="293409" y="109049"/>
                </a:lnTo>
                <a:lnTo>
                  <a:pt x="202452" y="198194"/>
                </a:lnTo>
                <a:close/>
                <a:moveTo>
                  <a:pt x="143704" y="140707"/>
                </a:moveTo>
                <a:lnTo>
                  <a:pt x="143625" y="140628"/>
                </a:lnTo>
                <a:cubicBezTo>
                  <a:pt x="140633" y="143542"/>
                  <a:pt x="136932" y="145510"/>
                  <a:pt x="132837" y="146298"/>
                </a:cubicBezTo>
                <a:cubicBezTo>
                  <a:pt x="128742" y="147085"/>
                  <a:pt x="124489" y="146692"/>
                  <a:pt x="120709" y="145117"/>
                </a:cubicBezTo>
                <a:cubicBezTo>
                  <a:pt x="116850" y="143542"/>
                  <a:pt x="113622" y="140943"/>
                  <a:pt x="111259" y="137557"/>
                </a:cubicBezTo>
                <a:cubicBezTo>
                  <a:pt x="106534" y="130627"/>
                  <a:pt x="106534" y="121570"/>
                  <a:pt x="111259" y="114640"/>
                </a:cubicBezTo>
                <a:cubicBezTo>
                  <a:pt x="113622" y="111254"/>
                  <a:pt x="116850" y="108577"/>
                  <a:pt x="120709" y="107080"/>
                </a:cubicBezTo>
                <a:cubicBezTo>
                  <a:pt x="124568" y="105505"/>
                  <a:pt x="128820" y="105112"/>
                  <a:pt x="132837" y="105899"/>
                </a:cubicBezTo>
                <a:cubicBezTo>
                  <a:pt x="136932" y="106687"/>
                  <a:pt x="140633" y="108655"/>
                  <a:pt x="143625" y="111569"/>
                </a:cubicBezTo>
                <a:lnTo>
                  <a:pt x="143704" y="111490"/>
                </a:lnTo>
                <a:lnTo>
                  <a:pt x="158667" y="126138"/>
                </a:lnTo>
                <a:lnTo>
                  <a:pt x="143704" y="140707"/>
                </a:lnTo>
                <a:close/>
                <a:moveTo>
                  <a:pt x="405234" y="81250"/>
                </a:moveTo>
                <a:cubicBezTo>
                  <a:pt x="379719" y="81487"/>
                  <a:pt x="359244" y="102277"/>
                  <a:pt x="359480" y="127713"/>
                </a:cubicBezTo>
                <a:cubicBezTo>
                  <a:pt x="359480" y="128185"/>
                  <a:pt x="359480" y="128658"/>
                  <a:pt x="359480" y="129130"/>
                </a:cubicBezTo>
                <a:cubicBezTo>
                  <a:pt x="358299" y="154803"/>
                  <a:pt x="378223" y="176617"/>
                  <a:pt x="403974" y="177719"/>
                </a:cubicBezTo>
                <a:cubicBezTo>
                  <a:pt x="405155" y="177798"/>
                  <a:pt x="406337" y="177798"/>
                  <a:pt x="407518" y="177719"/>
                </a:cubicBezTo>
                <a:cubicBezTo>
                  <a:pt x="426575" y="178900"/>
                  <a:pt x="443979" y="167009"/>
                  <a:pt x="449807" y="148897"/>
                </a:cubicBezTo>
                <a:lnTo>
                  <a:pt x="428859" y="142754"/>
                </a:lnTo>
                <a:cubicBezTo>
                  <a:pt x="425867" y="151732"/>
                  <a:pt x="417125" y="157480"/>
                  <a:pt x="407675" y="156614"/>
                </a:cubicBezTo>
                <a:cubicBezTo>
                  <a:pt x="395548" y="157165"/>
                  <a:pt x="385153" y="148030"/>
                  <a:pt x="384286" y="135903"/>
                </a:cubicBezTo>
                <a:lnTo>
                  <a:pt x="450752" y="135903"/>
                </a:lnTo>
                <a:cubicBezTo>
                  <a:pt x="450752" y="135509"/>
                  <a:pt x="451145" y="131808"/>
                  <a:pt x="451145" y="128343"/>
                </a:cubicBezTo>
                <a:cubicBezTo>
                  <a:pt x="451145" y="99205"/>
                  <a:pt x="433899" y="81250"/>
                  <a:pt x="405234" y="81250"/>
                </a:cubicBezTo>
                <a:lnTo>
                  <a:pt x="405234" y="81250"/>
                </a:lnTo>
                <a:close/>
                <a:moveTo>
                  <a:pt x="384838" y="119129"/>
                </a:moveTo>
                <a:cubicBezTo>
                  <a:pt x="385861" y="108577"/>
                  <a:pt x="394997" y="100702"/>
                  <a:pt x="405549" y="101174"/>
                </a:cubicBezTo>
                <a:cubicBezTo>
                  <a:pt x="415708" y="99914"/>
                  <a:pt x="424922" y="107159"/>
                  <a:pt x="426182" y="117318"/>
                </a:cubicBezTo>
                <a:cubicBezTo>
                  <a:pt x="426260" y="117948"/>
                  <a:pt x="426260" y="118499"/>
                  <a:pt x="426339" y="119129"/>
                </a:cubicBezTo>
                <a:lnTo>
                  <a:pt x="384838" y="119129"/>
                </a:lnTo>
                <a:lnTo>
                  <a:pt x="384838" y="119129"/>
                </a:lnTo>
                <a:close/>
                <a:moveTo>
                  <a:pt x="546985" y="96607"/>
                </a:moveTo>
                <a:lnTo>
                  <a:pt x="488631" y="96607"/>
                </a:lnTo>
                <a:lnTo>
                  <a:pt x="488631" y="43844"/>
                </a:lnTo>
                <a:lnTo>
                  <a:pt x="462564" y="43844"/>
                </a:lnTo>
                <a:lnTo>
                  <a:pt x="462564" y="174963"/>
                </a:lnTo>
                <a:lnTo>
                  <a:pt x="488631" y="174963"/>
                </a:lnTo>
                <a:lnTo>
                  <a:pt x="488631" y="120625"/>
                </a:lnTo>
                <a:lnTo>
                  <a:pt x="546985" y="120625"/>
                </a:lnTo>
                <a:lnTo>
                  <a:pt x="546985" y="174963"/>
                </a:lnTo>
                <a:lnTo>
                  <a:pt x="573287" y="174963"/>
                </a:lnTo>
                <a:lnTo>
                  <a:pt x="573287" y="43844"/>
                </a:lnTo>
                <a:lnTo>
                  <a:pt x="546985" y="43844"/>
                </a:lnTo>
                <a:lnTo>
                  <a:pt x="546985" y="96607"/>
                </a:lnTo>
                <a:lnTo>
                  <a:pt x="546985" y="96607"/>
                </a:lnTo>
                <a:close/>
                <a:moveTo>
                  <a:pt x="647076" y="71800"/>
                </a:moveTo>
                <a:cubicBezTo>
                  <a:pt x="654243" y="72037"/>
                  <a:pt x="660228" y="66524"/>
                  <a:pt x="660464" y="59358"/>
                </a:cubicBezTo>
                <a:cubicBezTo>
                  <a:pt x="660621" y="55657"/>
                  <a:pt x="659204" y="52113"/>
                  <a:pt x="656526" y="49593"/>
                </a:cubicBezTo>
                <a:cubicBezTo>
                  <a:pt x="654006" y="47152"/>
                  <a:pt x="650620" y="45734"/>
                  <a:pt x="647076" y="45734"/>
                </a:cubicBezTo>
                <a:cubicBezTo>
                  <a:pt x="639910" y="45655"/>
                  <a:pt x="633925" y="51404"/>
                  <a:pt x="633846" y="58570"/>
                </a:cubicBezTo>
                <a:cubicBezTo>
                  <a:pt x="633846" y="58649"/>
                  <a:pt x="633846" y="58728"/>
                  <a:pt x="633846" y="58885"/>
                </a:cubicBezTo>
                <a:cubicBezTo>
                  <a:pt x="633846" y="65973"/>
                  <a:pt x="639516" y="71800"/>
                  <a:pt x="646683" y="71800"/>
                </a:cubicBezTo>
                <a:cubicBezTo>
                  <a:pt x="646761" y="71800"/>
                  <a:pt x="646919" y="71800"/>
                  <a:pt x="647076" y="71800"/>
                </a:cubicBezTo>
                <a:lnTo>
                  <a:pt x="647076" y="71800"/>
                </a:lnTo>
                <a:close/>
                <a:moveTo>
                  <a:pt x="607386" y="71800"/>
                </a:moveTo>
                <a:cubicBezTo>
                  <a:pt x="614552" y="72037"/>
                  <a:pt x="620537" y="66524"/>
                  <a:pt x="620774" y="59358"/>
                </a:cubicBezTo>
                <a:cubicBezTo>
                  <a:pt x="620931" y="55657"/>
                  <a:pt x="619514" y="52113"/>
                  <a:pt x="616836" y="49593"/>
                </a:cubicBezTo>
                <a:cubicBezTo>
                  <a:pt x="614316" y="47152"/>
                  <a:pt x="610930" y="45734"/>
                  <a:pt x="607386" y="45734"/>
                </a:cubicBezTo>
                <a:cubicBezTo>
                  <a:pt x="600141" y="45734"/>
                  <a:pt x="594235" y="51562"/>
                  <a:pt x="594156" y="58807"/>
                </a:cubicBezTo>
                <a:cubicBezTo>
                  <a:pt x="594156" y="58807"/>
                  <a:pt x="594156" y="58807"/>
                  <a:pt x="594156" y="58807"/>
                </a:cubicBezTo>
                <a:cubicBezTo>
                  <a:pt x="594156" y="60539"/>
                  <a:pt x="594471" y="62193"/>
                  <a:pt x="595101" y="63768"/>
                </a:cubicBezTo>
                <a:cubicBezTo>
                  <a:pt x="595731" y="65343"/>
                  <a:pt x="596755" y="66760"/>
                  <a:pt x="597936" y="67942"/>
                </a:cubicBezTo>
                <a:cubicBezTo>
                  <a:pt x="599275" y="69280"/>
                  <a:pt x="600692" y="70225"/>
                  <a:pt x="602346" y="70855"/>
                </a:cubicBezTo>
                <a:cubicBezTo>
                  <a:pt x="603921" y="71485"/>
                  <a:pt x="605654" y="71800"/>
                  <a:pt x="607386" y="71800"/>
                </a:cubicBezTo>
                <a:close/>
                <a:moveTo>
                  <a:pt x="666921" y="115822"/>
                </a:moveTo>
                <a:cubicBezTo>
                  <a:pt x="666921" y="97552"/>
                  <a:pt x="655975" y="81250"/>
                  <a:pt x="626522" y="81250"/>
                </a:cubicBezTo>
                <a:cubicBezTo>
                  <a:pt x="601559" y="81250"/>
                  <a:pt x="588171" y="97000"/>
                  <a:pt x="586675" y="111175"/>
                </a:cubicBezTo>
                <a:lnTo>
                  <a:pt x="608961" y="115822"/>
                </a:lnTo>
                <a:cubicBezTo>
                  <a:pt x="609827" y="106844"/>
                  <a:pt x="617702" y="100229"/>
                  <a:pt x="626680" y="101017"/>
                </a:cubicBezTo>
                <a:cubicBezTo>
                  <a:pt x="637233" y="101017"/>
                  <a:pt x="642351" y="106372"/>
                  <a:pt x="642351" y="112829"/>
                </a:cubicBezTo>
                <a:cubicBezTo>
                  <a:pt x="642351" y="115979"/>
                  <a:pt x="640619" y="118578"/>
                  <a:pt x="635343" y="119287"/>
                </a:cubicBezTo>
                <a:lnTo>
                  <a:pt x="612505" y="122594"/>
                </a:lnTo>
                <a:cubicBezTo>
                  <a:pt x="596991" y="124799"/>
                  <a:pt x="584706" y="133855"/>
                  <a:pt x="584706" y="150157"/>
                </a:cubicBezTo>
                <a:cubicBezTo>
                  <a:pt x="584706" y="164410"/>
                  <a:pt x="596834" y="177562"/>
                  <a:pt x="616679" y="177562"/>
                </a:cubicBezTo>
                <a:cubicBezTo>
                  <a:pt x="627546" y="178113"/>
                  <a:pt x="637941" y="172994"/>
                  <a:pt x="644084" y="164095"/>
                </a:cubicBezTo>
                <a:cubicBezTo>
                  <a:pt x="644084" y="167718"/>
                  <a:pt x="644399" y="171419"/>
                  <a:pt x="645029" y="175042"/>
                </a:cubicBezTo>
                <a:lnTo>
                  <a:pt x="668103" y="175042"/>
                </a:lnTo>
                <a:cubicBezTo>
                  <a:pt x="667394" y="170238"/>
                  <a:pt x="667000" y="165434"/>
                  <a:pt x="667000" y="160630"/>
                </a:cubicBezTo>
                <a:lnTo>
                  <a:pt x="666921" y="115822"/>
                </a:lnTo>
                <a:close/>
                <a:moveTo>
                  <a:pt x="642351" y="138187"/>
                </a:moveTo>
                <a:cubicBezTo>
                  <a:pt x="643690" y="148424"/>
                  <a:pt x="636524" y="157795"/>
                  <a:pt x="626286" y="159213"/>
                </a:cubicBezTo>
                <a:cubicBezTo>
                  <a:pt x="624869" y="159370"/>
                  <a:pt x="623372" y="159449"/>
                  <a:pt x="621876" y="159292"/>
                </a:cubicBezTo>
                <a:cubicBezTo>
                  <a:pt x="615970" y="160000"/>
                  <a:pt x="610536" y="155748"/>
                  <a:pt x="609827" y="149842"/>
                </a:cubicBezTo>
                <a:cubicBezTo>
                  <a:pt x="609749" y="149448"/>
                  <a:pt x="609749" y="149133"/>
                  <a:pt x="609749" y="148739"/>
                </a:cubicBezTo>
                <a:cubicBezTo>
                  <a:pt x="609749" y="141730"/>
                  <a:pt x="614867" y="138187"/>
                  <a:pt x="621246" y="137242"/>
                </a:cubicBezTo>
                <a:lnTo>
                  <a:pt x="642194" y="134092"/>
                </a:lnTo>
                <a:lnTo>
                  <a:pt x="642351" y="138187"/>
                </a:lnTo>
                <a:close/>
                <a:moveTo>
                  <a:pt x="681411" y="41088"/>
                </a:moveTo>
                <a:lnTo>
                  <a:pt x="706533" y="41088"/>
                </a:lnTo>
                <a:lnTo>
                  <a:pt x="706533" y="174963"/>
                </a:lnTo>
                <a:lnTo>
                  <a:pt x="681411" y="174963"/>
                </a:lnTo>
                <a:lnTo>
                  <a:pt x="681411" y="41088"/>
                </a:lnTo>
                <a:close/>
                <a:moveTo>
                  <a:pt x="763233" y="119838"/>
                </a:moveTo>
                <a:lnTo>
                  <a:pt x="750003" y="117082"/>
                </a:lnTo>
                <a:cubicBezTo>
                  <a:pt x="744884" y="116137"/>
                  <a:pt x="741498" y="113380"/>
                  <a:pt x="741498" y="108970"/>
                </a:cubicBezTo>
                <a:cubicBezTo>
                  <a:pt x="741498" y="103773"/>
                  <a:pt x="746774" y="99914"/>
                  <a:pt x="753389" y="99914"/>
                </a:cubicBezTo>
                <a:cubicBezTo>
                  <a:pt x="760949" y="99205"/>
                  <a:pt x="767722" y="104560"/>
                  <a:pt x="768667" y="112120"/>
                </a:cubicBezTo>
                <a:lnTo>
                  <a:pt x="789614" y="107474"/>
                </a:lnTo>
                <a:cubicBezTo>
                  <a:pt x="788512" y="97709"/>
                  <a:pt x="779613" y="81250"/>
                  <a:pt x="753153" y="81250"/>
                </a:cubicBezTo>
                <a:cubicBezTo>
                  <a:pt x="733150" y="81250"/>
                  <a:pt x="718424" y="94717"/>
                  <a:pt x="718424" y="111018"/>
                </a:cubicBezTo>
                <a:cubicBezTo>
                  <a:pt x="718424" y="123775"/>
                  <a:pt x="726535" y="134328"/>
                  <a:pt x="744490" y="138187"/>
                </a:cubicBezTo>
                <a:lnTo>
                  <a:pt x="756775" y="140943"/>
                </a:lnTo>
                <a:cubicBezTo>
                  <a:pt x="763942" y="142439"/>
                  <a:pt x="766777" y="145747"/>
                  <a:pt x="766777" y="149842"/>
                </a:cubicBezTo>
                <a:cubicBezTo>
                  <a:pt x="766777" y="154645"/>
                  <a:pt x="762839" y="158898"/>
                  <a:pt x="754492" y="158898"/>
                </a:cubicBezTo>
                <a:cubicBezTo>
                  <a:pt x="746065" y="159843"/>
                  <a:pt x="738505" y="153779"/>
                  <a:pt x="737482" y="145353"/>
                </a:cubicBezTo>
                <a:cubicBezTo>
                  <a:pt x="737482" y="145274"/>
                  <a:pt x="737482" y="145117"/>
                  <a:pt x="737482" y="145038"/>
                </a:cubicBezTo>
                <a:lnTo>
                  <a:pt x="715983" y="149605"/>
                </a:lnTo>
                <a:cubicBezTo>
                  <a:pt x="717085" y="160000"/>
                  <a:pt x="726772" y="177719"/>
                  <a:pt x="754728" y="177719"/>
                </a:cubicBezTo>
                <a:cubicBezTo>
                  <a:pt x="779062" y="177719"/>
                  <a:pt x="790796" y="162599"/>
                  <a:pt x="790796" y="147794"/>
                </a:cubicBezTo>
                <a:cubicBezTo>
                  <a:pt x="790796" y="134485"/>
                  <a:pt x="781582" y="123618"/>
                  <a:pt x="763233" y="119838"/>
                </a:cubicBezTo>
                <a:lnTo>
                  <a:pt x="763233" y="119838"/>
                </a:lnTo>
                <a:close/>
                <a:moveTo>
                  <a:pt x="845133" y="81172"/>
                </a:moveTo>
                <a:cubicBezTo>
                  <a:pt x="819146" y="80227"/>
                  <a:pt x="797332" y="100623"/>
                  <a:pt x="796387" y="126610"/>
                </a:cubicBezTo>
                <a:cubicBezTo>
                  <a:pt x="796387" y="127555"/>
                  <a:pt x="796387" y="128500"/>
                  <a:pt x="796387" y="129445"/>
                </a:cubicBezTo>
                <a:cubicBezTo>
                  <a:pt x="796387" y="156378"/>
                  <a:pt x="818201" y="178192"/>
                  <a:pt x="845133" y="178192"/>
                </a:cubicBezTo>
                <a:cubicBezTo>
                  <a:pt x="872066" y="178192"/>
                  <a:pt x="893801" y="156378"/>
                  <a:pt x="893880" y="129445"/>
                </a:cubicBezTo>
                <a:cubicBezTo>
                  <a:pt x="894510" y="103458"/>
                  <a:pt x="874035" y="81802"/>
                  <a:pt x="847968" y="81172"/>
                </a:cubicBezTo>
                <a:cubicBezTo>
                  <a:pt x="847023" y="81172"/>
                  <a:pt x="846078" y="81172"/>
                  <a:pt x="845133" y="81172"/>
                </a:cubicBezTo>
                <a:lnTo>
                  <a:pt x="845133" y="81172"/>
                </a:lnTo>
                <a:close/>
                <a:moveTo>
                  <a:pt x="845133" y="155354"/>
                </a:moveTo>
                <a:cubicBezTo>
                  <a:pt x="832061" y="155354"/>
                  <a:pt x="821430" y="144802"/>
                  <a:pt x="821430" y="131729"/>
                </a:cubicBezTo>
                <a:cubicBezTo>
                  <a:pt x="821430" y="130942"/>
                  <a:pt x="821430" y="130233"/>
                  <a:pt x="821508" y="129445"/>
                </a:cubicBezTo>
                <a:cubicBezTo>
                  <a:pt x="820406" y="116373"/>
                  <a:pt x="830092" y="104875"/>
                  <a:pt x="843086" y="103773"/>
                </a:cubicBezTo>
                <a:cubicBezTo>
                  <a:pt x="856158" y="102670"/>
                  <a:pt x="867656" y="112357"/>
                  <a:pt x="868758" y="125350"/>
                </a:cubicBezTo>
                <a:cubicBezTo>
                  <a:pt x="868837" y="126689"/>
                  <a:pt x="868837" y="128028"/>
                  <a:pt x="868758" y="129367"/>
                </a:cubicBezTo>
                <a:cubicBezTo>
                  <a:pt x="870019" y="142282"/>
                  <a:pt x="860568" y="153858"/>
                  <a:pt x="847653" y="155118"/>
                </a:cubicBezTo>
                <a:cubicBezTo>
                  <a:pt x="846787" y="155354"/>
                  <a:pt x="846000" y="155354"/>
                  <a:pt x="845133" y="155354"/>
                </a:cubicBezTo>
                <a:lnTo>
                  <a:pt x="845133" y="155354"/>
                </a:lnTo>
                <a:close/>
                <a:moveTo>
                  <a:pt x="1011218" y="81408"/>
                </a:moveTo>
                <a:cubicBezTo>
                  <a:pt x="999327" y="80699"/>
                  <a:pt x="988065" y="86527"/>
                  <a:pt x="981765" y="96607"/>
                </a:cubicBezTo>
                <a:cubicBezTo>
                  <a:pt x="976410" y="86527"/>
                  <a:pt x="965543" y="80620"/>
                  <a:pt x="954203" y="81408"/>
                </a:cubicBezTo>
                <a:cubicBezTo>
                  <a:pt x="943414" y="81093"/>
                  <a:pt x="933176" y="86290"/>
                  <a:pt x="926955" y="95110"/>
                </a:cubicBezTo>
                <a:lnTo>
                  <a:pt x="926955" y="84007"/>
                </a:lnTo>
                <a:lnTo>
                  <a:pt x="902936" y="84007"/>
                </a:lnTo>
                <a:lnTo>
                  <a:pt x="902936" y="174963"/>
                </a:lnTo>
                <a:lnTo>
                  <a:pt x="928057" y="174963"/>
                </a:lnTo>
                <a:lnTo>
                  <a:pt x="928057" y="121728"/>
                </a:lnTo>
                <a:cubicBezTo>
                  <a:pt x="927427" y="112435"/>
                  <a:pt x="934436" y="104482"/>
                  <a:pt x="943650" y="103852"/>
                </a:cubicBezTo>
                <a:cubicBezTo>
                  <a:pt x="944201" y="103773"/>
                  <a:pt x="944831" y="103773"/>
                  <a:pt x="945383" y="103852"/>
                </a:cubicBezTo>
                <a:cubicBezTo>
                  <a:pt x="953888" y="103222"/>
                  <a:pt x="961211" y="109600"/>
                  <a:pt x="961920" y="118027"/>
                </a:cubicBezTo>
                <a:cubicBezTo>
                  <a:pt x="961999" y="119050"/>
                  <a:pt x="961999" y="119995"/>
                  <a:pt x="961841" y="121019"/>
                </a:cubicBezTo>
                <a:lnTo>
                  <a:pt x="961841" y="175042"/>
                </a:lnTo>
                <a:lnTo>
                  <a:pt x="986805" y="175042"/>
                </a:lnTo>
                <a:lnTo>
                  <a:pt x="986805" y="121807"/>
                </a:lnTo>
                <a:cubicBezTo>
                  <a:pt x="986175" y="112514"/>
                  <a:pt x="993263" y="104482"/>
                  <a:pt x="1002555" y="103930"/>
                </a:cubicBezTo>
                <a:cubicBezTo>
                  <a:pt x="1003028" y="103930"/>
                  <a:pt x="1003500" y="103852"/>
                  <a:pt x="1003973" y="103930"/>
                </a:cubicBezTo>
                <a:cubicBezTo>
                  <a:pt x="1012399" y="103222"/>
                  <a:pt x="1019802" y="109522"/>
                  <a:pt x="1020510" y="117948"/>
                </a:cubicBezTo>
                <a:cubicBezTo>
                  <a:pt x="1020589" y="119050"/>
                  <a:pt x="1020589" y="120074"/>
                  <a:pt x="1020432" y="121177"/>
                </a:cubicBezTo>
                <a:lnTo>
                  <a:pt x="1020432" y="175199"/>
                </a:lnTo>
                <a:lnTo>
                  <a:pt x="1044844" y="175199"/>
                </a:lnTo>
                <a:lnTo>
                  <a:pt x="1044844" y="116215"/>
                </a:lnTo>
                <a:cubicBezTo>
                  <a:pt x="1046419" y="98733"/>
                  <a:pt x="1033504" y="83298"/>
                  <a:pt x="1016022" y="81723"/>
                </a:cubicBezTo>
                <a:cubicBezTo>
                  <a:pt x="1014447" y="81329"/>
                  <a:pt x="1012793" y="81329"/>
                  <a:pt x="1011218" y="81408"/>
                </a:cubicBezTo>
                <a:lnTo>
                  <a:pt x="1011218" y="81408"/>
                </a:lnTo>
                <a:close/>
                <a:moveTo>
                  <a:pt x="1098709" y="137242"/>
                </a:moveTo>
                <a:lnTo>
                  <a:pt x="1073982" y="84007"/>
                </a:lnTo>
                <a:lnTo>
                  <a:pt x="1045868" y="84007"/>
                </a:lnTo>
                <a:lnTo>
                  <a:pt x="1085322" y="163544"/>
                </a:lnTo>
                <a:lnTo>
                  <a:pt x="1063429" y="210873"/>
                </a:lnTo>
                <a:lnTo>
                  <a:pt x="1090047" y="210873"/>
                </a:lnTo>
                <a:lnTo>
                  <a:pt x="1148401" y="84007"/>
                </a:lnTo>
                <a:lnTo>
                  <a:pt x="1121547" y="84007"/>
                </a:lnTo>
                <a:lnTo>
                  <a:pt x="1098709" y="137242"/>
                </a:lnTo>
                <a:close/>
                <a:moveTo>
                  <a:pt x="1206755" y="81565"/>
                </a:moveTo>
                <a:cubicBezTo>
                  <a:pt x="1196045" y="81172"/>
                  <a:pt x="1185886" y="86369"/>
                  <a:pt x="1179901" y="95268"/>
                </a:cubicBezTo>
                <a:lnTo>
                  <a:pt x="1179901" y="84007"/>
                </a:lnTo>
                <a:lnTo>
                  <a:pt x="1155488" y="84007"/>
                </a:lnTo>
                <a:lnTo>
                  <a:pt x="1155488" y="174963"/>
                </a:lnTo>
                <a:lnTo>
                  <a:pt x="1180610" y="174963"/>
                </a:lnTo>
                <a:lnTo>
                  <a:pt x="1180610" y="122594"/>
                </a:lnTo>
                <a:cubicBezTo>
                  <a:pt x="1179744" y="113065"/>
                  <a:pt x="1186752" y="104718"/>
                  <a:pt x="1196202" y="103773"/>
                </a:cubicBezTo>
                <a:cubicBezTo>
                  <a:pt x="1196754" y="103694"/>
                  <a:pt x="1197384" y="103694"/>
                  <a:pt x="1198014" y="103694"/>
                </a:cubicBezTo>
                <a:cubicBezTo>
                  <a:pt x="1206912" y="103064"/>
                  <a:pt x="1214630" y="109758"/>
                  <a:pt x="1215260" y="118657"/>
                </a:cubicBezTo>
                <a:cubicBezTo>
                  <a:pt x="1215339" y="119680"/>
                  <a:pt x="1215339" y="120783"/>
                  <a:pt x="1215181" y="121807"/>
                </a:cubicBezTo>
                <a:lnTo>
                  <a:pt x="1215181" y="174884"/>
                </a:lnTo>
                <a:lnTo>
                  <a:pt x="1240303" y="174884"/>
                </a:lnTo>
                <a:lnTo>
                  <a:pt x="1240303" y="117554"/>
                </a:lnTo>
                <a:cubicBezTo>
                  <a:pt x="1240303" y="97709"/>
                  <a:pt x="1229750" y="81565"/>
                  <a:pt x="1206755" y="81565"/>
                </a:cubicBezTo>
                <a:lnTo>
                  <a:pt x="1206755" y="81565"/>
                </a:lnTo>
                <a:close/>
                <a:moveTo>
                  <a:pt x="1345040" y="41088"/>
                </a:moveTo>
                <a:lnTo>
                  <a:pt x="1320313" y="41088"/>
                </a:lnTo>
                <a:lnTo>
                  <a:pt x="1320313" y="93063"/>
                </a:lnTo>
                <a:cubicBezTo>
                  <a:pt x="1317635" y="88259"/>
                  <a:pt x="1310075" y="81802"/>
                  <a:pt x="1294010" y="81802"/>
                </a:cubicBezTo>
                <a:cubicBezTo>
                  <a:pt x="1267708" y="81802"/>
                  <a:pt x="1249438" y="102670"/>
                  <a:pt x="1249438" y="129367"/>
                </a:cubicBezTo>
                <a:cubicBezTo>
                  <a:pt x="1247941" y="154252"/>
                  <a:pt x="1266841" y="175672"/>
                  <a:pt x="1291726" y="177168"/>
                </a:cubicBezTo>
                <a:cubicBezTo>
                  <a:pt x="1292750" y="177247"/>
                  <a:pt x="1293774" y="177247"/>
                  <a:pt x="1294719" y="177247"/>
                </a:cubicBezTo>
                <a:cubicBezTo>
                  <a:pt x="1305035" y="177877"/>
                  <a:pt x="1314958" y="173073"/>
                  <a:pt x="1320785" y="164489"/>
                </a:cubicBezTo>
                <a:cubicBezTo>
                  <a:pt x="1320785" y="168033"/>
                  <a:pt x="1321100" y="171577"/>
                  <a:pt x="1321730" y="175042"/>
                </a:cubicBezTo>
                <a:lnTo>
                  <a:pt x="1345749" y="175042"/>
                </a:lnTo>
                <a:cubicBezTo>
                  <a:pt x="1345198" y="169529"/>
                  <a:pt x="1344962" y="164095"/>
                  <a:pt x="1344962" y="158583"/>
                </a:cubicBezTo>
                <a:lnTo>
                  <a:pt x="1345040" y="41088"/>
                </a:lnTo>
                <a:lnTo>
                  <a:pt x="1345040" y="41088"/>
                </a:lnTo>
                <a:close/>
                <a:moveTo>
                  <a:pt x="1297790" y="155197"/>
                </a:moveTo>
                <a:cubicBezTo>
                  <a:pt x="1284560" y="155197"/>
                  <a:pt x="1274716" y="145589"/>
                  <a:pt x="1274716" y="129288"/>
                </a:cubicBezTo>
                <a:cubicBezTo>
                  <a:pt x="1273378" y="116609"/>
                  <a:pt x="1282513" y="105269"/>
                  <a:pt x="1295192" y="103930"/>
                </a:cubicBezTo>
                <a:cubicBezTo>
                  <a:pt x="1296058" y="103852"/>
                  <a:pt x="1296924" y="103773"/>
                  <a:pt x="1297790" y="103773"/>
                </a:cubicBezTo>
                <a:cubicBezTo>
                  <a:pt x="1310390" y="103615"/>
                  <a:pt x="1320628" y="113695"/>
                  <a:pt x="1320785" y="126295"/>
                </a:cubicBezTo>
                <a:cubicBezTo>
                  <a:pt x="1320785" y="127240"/>
                  <a:pt x="1320785" y="128185"/>
                  <a:pt x="1320628" y="129130"/>
                </a:cubicBezTo>
                <a:cubicBezTo>
                  <a:pt x="1320628" y="145510"/>
                  <a:pt x="1310548" y="155118"/>
                  <a:pt x="1297790" y="155197"/>
                </a:cubicBezTo>
                <a:lnTo>
                  <a:pt x="1297790" y="155197"/>
                </a:lnTo>
                <a:close/>
                <a:moveTo>
                  <a:pt x="1361893" y="84007"/>
                </a:moveTo>
                <a:lnTo>
                  <a:pt x="1387014" y="84007"/>
                </a:lnTo>
                <a:lnTo>
                  <a:pt x="1387014" y="175042"/>
                </a:lnTo>
                <a:lnTo>
                  <a:pt x="1361893" y="175042"/>
                </a:lnTo>
                <a:lnTo>
                  <a:pt x="1361893" y="84007"/>
                </a:lnTo>
                <a:close/>
                <a:moveTo>
                  <a:pt x="1374336" y="38883"/>
                </a:moveTo>
                <a:cubicBezTo>
                  <a:pt x="1365988" y="38883"/>
                  <a:pt x="1359137" y="45655"/>
                  <a:pt x="1359137" y="54003"/>
                </a:cubicBezTo>
                <a:cubicBezTo>
                  <a:pt x="1359137" y="62350"/>
                  <a:pt x="1365909" y="69202"/>
                  <a:pt x="1374257" y="69202"/>
                </a:cubicBezTo>
                <a:cubicBezTo>
                  <a:pt x="1374257" y="69202"/>
                  <a:pt x="1374257" y="69202"/>
                  <a:pt x="1374257" y="69202"/>
                </a:cubicBezTo>
                <a:cubicBezTo>
                  <a:pt x="1376304" y="69202"/>
                  <a:pt x="1378273" y="68808"/>
                  <a:pt x="1380163" y="68099"/>
                </a:cubicBezTo>
                <a:cubicBezTo>
                  <a:pt x="1382053" y="67390"/>
                  <a:pt x="1383707" y="66288"/>
                  <a:pt x="1385203" y="64870"/>
                </a:cubicBezTo>
                <a:cubicBezTo>
                  <a:pt x="1386621" y="63453"/>
                  <a:pt x="1387802" y="61799"/>
                  <a:pt x="1388589" y="59988"/>
                </a:cubicBezTo>
                <a:cubicBezTo>
                  <a:pt x="1389377" y="58177"/>
                  <a:pt x="1389771" y="56208"/>
                  <a:pt x="1389771" y="54239"/>
                </a:cubicBezTo>
                <a:cubicBezTo>
                  <a:pt x="1389771" y="45813"/>
                  <a:pt x="1382919" y="38962"/>
                  <a:pt x="1374493" y="38962"/>
                </a:cubicBezTo>
                <a:cubicBezTo>
                  <a:pt x="1374414" y="38883"/>
                  <a:pt x="1374414" y="38883"/>
                  <a:pt x="1374336" y="38883"/>
                </a:cubicBezTo>
                <a:lnTo>
                  <a:pt x="1374336" y="38883"/>
                </a:lnTo>
                <a:close/>
                <a:moveTo>
                  <a:pt x="1467891" y="94717"/>
                </a:moveTo>
                <a:cubicBezTo>
                  <a:pt x="1462063" y="85975"/>
                  <a:pt x="1451905" y="81250"/>
                  <a:pt x="1441431" y="82353"/>
                </a:cubicBezTo>
                <a:cubicBezTo>
                  <a:pt x="1417648" y="82274"/>
                  <a:pt x="1398276" y="101489"/>
                  <a:pt x="1398118" y="125272"/>
                </a:cubicBezTo>
                <a:cubicBezTo>
                  <a:pt x="1398118" y="125744"/>
                  <a:pt x="1398118" y="126295"/>
                  <a:pt x="1398118" y="126768"/>
                </a:cubicBezTo>
                <a:cubicBezTo>
                  <a:pt x="1397173" y="150235"/>
                  <a:pt x="1415443" y="170002"/>
                  <a:pt x="1438911" y="170947"/>
                </a:cubicBezTo>
                <a:cubicBezTo>
                  <a:pt x="1439698" y="170947"/>
                  <a:pt x="1440565" y="171025"/>
                  <a:pt x="1441352" y="170947"/>
                </a:cubicBezTo>
                <a:cubicBezTo>
                  <a:pt x="1451432" y="171655"/>
                  <a:pt x="1461118" y="167324"/>
                  <a:pt x="1467261" y="159292"/>
                </a:cubicBezTo>
                <a:lnTo>
                  <a:pt x="1467261" y="165907"/>
                </a:lnTo>
                <a:cubicBezTo>
                  <a:pt x="1467261" y="183468"/>
                  <a:pt x="1458362" y="191264"/>
                  <a:pt x="1442533" y="191264"/>
                </a:cubicBezTo>
                <a:cubicBezTo>
                  <a:pt x="1431981" y="191894"/>
                  <a:pt x="1422609" y="184492"/>
                  <a:pt x="1420798" y="174097"/>
                </a:cubicBezTo>
                <a:lnTo>
                  <a:pt x="1398118" y="180003"/>
                </a:lnTo>
                <a:cubicBezTo>
                  <a:pt x="1400796" y="197407"/>
                  <a:pt x="1417806" y="212920"/>
                  <a:pt x="1443242" y="212920"/>
                </a:cubicBezTo>
                <a:cubicBezTo>
                  <a:pt x="1478207" y="212920"/>
                  <a:pt x="1491989" y="190162"/>
                  <a:pt x="1491989" y="165198"/>
                </a:cubicBezTo>
                <a:lnTo>
                  <a:pt x="1491989" y="84007"/>
                </a:lnTo>
                <a:lnTo>
                  <a:pt x="1467812" y="84007"/>
                </a:lnTo>
                <a:lnTo>
                  <a:pt x="1467812" y="94717"/>
                </a:lnTo>
                <a:close/>
                <a:moveTo>
                  <a:pt x="1445841" y="149842"/>
                </a:moveTo>
                <a:cubicBezTo>
                  <a:pt x="1434028" y="150314"/>
                  <a:pt x="1424027" y="141179"/>
                  <a:pt x="1423476" y="129288"/>
                </a:cubicBezTo>
                <a:cubicBezTo>
                  <a:pt x="1423476" y="128422"/>
                  <a:pt x="1423476" y="127555"/>
                  <a:pt x="1423555" y="126689"/>
                </a:cubicBezTo>
                <a:cubicBezTo>
                  <a:pt x="1423003" y="114483"/>
                  <a:pt x="1432532" y="104167"/>
                  <a:pt x="1444738" y="103694"/>
                </a:cubicBezTo>
                <a:cubicBezTo>
                  <a:pt x="1456945" y="103222"/>
                  <a:pt x="1467261" y="112672"/>
                  <a:pt x="1467734" y="124878"/>
                </a:cubicBezTo>
                <a:cubicBezTo>
                  <a:pt x="1467734" y="125508"/>
                  <a:pt x="1467734" y="126138"/>
                  <a:pt x="1467734" y="126768"/>
                </a:cubicBezTo>
                <a:cubicBezTo>
                  <a:pt x="1468678" y="138502"/>
                  <a:pt x="1459937" y="148818"/>
                  <a:pt x="1448203" y="149842"/>
                </a:cubicBezTo>
                <a:cubicBezTo>
                  <a:pt x="1447416" y="149842"/>
                  <a:pt x="1446550" y="149842"/>
                  <a:pt x="1445841" y="149842"/>
                </a:cubicBezTo>
                <a:lnTo>
                  <a:pt x="1445841" y="149842"/>
                </a:lnTo>
                <a:close/>
                <a:moveTo>
                  <a:pt x="1557115" y="81565"/>
                </a:moveTo>
                <a:cubicBezTo>
                  <a:pt x="1547744" y="81250"/>
                  <a:pt x="1538609" y="84873"/>
                  <a:pt x="1531994" y="91567"/>
                </a:cubicBezTo>
                <a:lnTo>
                  <a:pt x="1531994" y="41088"/>
                </a:lnTo>
                <a:lnTo>
                  <a:pt x="1506872" y="41088"/>
                </a:lnTo>
                <a:lnTo>
                  <a:pt x="1506872" y="174963"/>
                </a:lnTo>
                <a:lnTo>
                  <a:pt x="1531994" y="174963"/>
                </a:lnTo>
                <a:lnTo>
                  <a:pt x="1531994" y="121570"/>
                </a:lnTo>
                <a:cubicBezTo>
                  <a:pt x="1531679" y="112042"/>
                  <a:pt x="1539160" y="104167"/>
                  <a:pt x="1548610" y="103852"/>
                </a:cubicBezTo>
                <a:cubicBezTo>
                  <a:pt x="1548846" y="103852"/>
                  <a:pt x="1549083" y="103852"/>
                  <a:pt x="1549319" y="103852"/>
                </a:cubicBezTo>
                <a:cubicBezTo>
                  <a:pt x="1558218" y="103222"/>
                  <a:pt x="1565935" y="109837"/>
                  <a:pt x="1566644" y="118735"/>
                </a:cubicBezTo>
                <a:cubicBezTo>
                  <a:pt x="1566723" y="119838"/>
                  <a:pt x="1566723" y="120862"/>
                  <a:pt x="1566565" y="121964"/>
                </a:cubicBezTo>
                <a:lnTo>
                  <a:pt x="1566565" y="175042"/>
                </a:lnTo>
                <a:lnTo>
                  <a:pt x="1591686" y="175042"/>
                </a:lnTo>
                <a:lnTo>
                  <a:pt x="1591686" y="117712"/>
                </a:lnTo>
                <a:cubicBezTo>
                  <a:pt x="1591686" y="97709"/>
                  <a:pt x="1580740" y="81565"/>
                  <a:pt x="1557115" y="81565"/>
                </a:cubicBezTo>
                <a:lnTo>
                  <a:pt x="1557115" y="81565"/>
                </a:lnTo>
                <a:close/>
                <a:moveTo>
                  <a:pt x="1646418" y="81250"/>
                </a:moveTo>
                <a:cubicBezTo>
                  <a:pt x="1620982" y="81487"/>
                  <a:pt x="1600507" y="102277"/>
                  <a:pt x="1600664" y="127713"/>
                </a:cubicBezTo>
                <a:cubicBezTo>
                  <a:pt x="1600664" y="128185"/>
                  <a:pt x="1600664" y="128658"/>
                  <a:pt x="1600664" y="129130"/>
                </a:cubicBezTo>
                <a:cubicBezTo>
                  <a:pt x="1599483" y="154803"/>
                  <a:pt x="1619407" y="176617"/>
                  <a:pt x="1645079" y="177719"/>
                </a:cubicBezTo>
                <a:cubicBezTo>
                  <a:pt x="1646260" y="177798"/>
                  <a:pt x="1647442" y="177798"/>
                  <a:pt x="1648623" y="177719"/>
                </a:cubicBezTo>
                <a:cubicBezTo>
                  <a:pt x="1667681" y="178900"/>
                  <a:pt x="1685084" y="167009"/>
                  <a:pt x="1690912" y="148897"/>
                </a:cubicBezTo>
                <a:lnTo>
                  <a:pt x="1669964" y="142754"/>
                </a:lnTo>
                <a:cubicBezTo>
                  <a:pt x="1666972" y="151732"/>
                  <a:pt x="1658231" y="157402"/>
                  <a:pt x="1648780" y="156614"/>
                </a:cubicBezTo>
                <a:cubicBezTo>
                  <a:pt x="1636653" y="157165"/>
                  <a:pt x="1626258" y="148030"/>
                  <a:pt x="1625392" y="135903"/>
                </a:cubicBezTo>
                <a:lnTo>
                  <a:pt x="1691857" y="135903"/>
                </a:lnTo>
                <a:cubicBezTo>
                  <a:pt x="1691857" y="135509"/>
                  <a:pt x="1692251" y="131808"/>
                  <a:pt x="1692251" y="128343"/>
                </a:cubicBezTo>
                <a:cubicBezTo>
                  <a:pt x="1692329" y="99205"/>
                  <a:pt x="1675162" y="81250"/>
                  <a:pt x="1646418" y="81250"/>
                </a:cubicBezTo>
                <a:lnTo>
                  <a:pt x="1646418" y="81250"/>
                </a:lnTo>
                <a:close/>
                <a:moveTo>
                  <a:pt x="1626022" y="119129"/>
                </a:moveTo>
                <a:cubicBezTo>
                  <a:pt x="1627045" y="108577"/>
                  <a:pt x="1636180" y="100702"/>
                  <a:pt x="1646812" y="101174"/>
                </a:cubicBezTo>
                <a:cubicBezTo>
                  <a:pt x="1656971" y="99914"/>
                  <a:pt x="1666184" y="107159"/>
                  <a:pt x="1667444" y="117318"/>
                </a:cubicBezTo>
                <a:cubicBezTo>
                  <a:pt x="1667523" y="117948"/>
                  <a:pt x="1667523" y="118499"/>
                  <a:pt x="1667602" y="119129"/>
                </a:cubicBezTo>
                <a:lnTo>
                  <a:pt x="1626022" y="119129"/>
                </a:lnTo>
                <a:close/>
                <a:moveTo>
                  <a:pt x="1735406" y="56838"/>
                </a:moveTo>
                <a:lnTo>
                  <a:pt x="1712726" y="56838"/>
                </a:lnTo>
                <a:lnTo>
                  <a:pt x="1712726" y="69595"/>
                </a:lnTo>
                <a:cubicBezTo>
                  <a:pt x="1713434" y="76840"/>
                  <a:pt x="1708079" y="83298"/>
                  <a:pt x="1700756" y="84007"/>
                </a:cubicBezTo>
                <a:cubicBezTo>
                  <a:pt x="1699968" y="84085"/>
                  <a:pt x="1699181" y="84085"/>
                  <a:pt x="1698314" y="84007"/>
                </a:cubicBezTo>
                <a:lnTo>
                  <a:pt x="1693589" y="84007"/>
                </a:lnTo>
                <a:lnTo>
                  <a:pt x="1693589" y="105820"/>
                </a:lnTo>
                <a:lnTo>
                  <a:pt x="1710363" y="105820"/>
                </a:lnTo>
                <a:lnTo>
                  <a:pt x="1710363" y="148188"/>
                </a:lnTo>
                <a:cubicBezTo>
                  <a:pt x="1710363" y="165749"/>
                  <a:pt x="1721703" y="176302"/>
                  <a:pt x="1739816" y="176302"/>
                </a:cubicBezTo>
                <a:cubicBezTo>
                  <a:pt x="1744620" y="176459"/>
                  <a:pt x="1749423" y="175750"/>
                  <a:pt x="1753991" y="174097"/>
                </a:cubicBezTo>
                <a:lnTo>
                  <a:pt x="1753991" y="153779"/>
                </a:lnTo>
                <a:cubicBezTo>
                  <a:pt x="1751471" y="154252"/>
                  <a:pt x="1748872" y="154567"/>
                  <a:pt x="1746273" y="154488"/>
                </a:cubicBezTo>
                <a:cubicBezTo>
                  <a:pt x="1739107" y="154488"/>
                  <a:pt x="1735327" y="151889"/>
                  <a:pt x="1735327" y="143935"/>
                </a:cubicBezTo>
                <a:lnTo>
                  <a:pt x="1735327" y="105820"/>
                </a:lnTo>
                <a:lnTo>
                  <a:pt x="1754070" y="105820"/>
                </a:lnTo>
                <a:lnTo>
                  <a:pt x="1754070" y="84007"/>
                </a:lnTo>
                <a:lnTo>
                  <a:pt x="1735406" y="84007"/>
                </a:lnTo>
                <a:lnTo>
                  <a:pt x="1735406" y="56838"/>
                </a:lnTo>
                <a:lnTo>
                  <a:pt x="1735406" y="56838"/>
                </a:lnTo>
                <a:close/>
                <a:moveTo>
                  <a:pt x="1804234" y="81250"/>
                </a:moveTo>
                <a:cubicBezTo>
                  <a:pt x="1778718" y="81408"/>
                  <a:pt x="1758243" y="102277"/>
                  <a:pt x="1758480" y="127713"/>
                </a:cubicBezTo>
                <a:cubicBezTo>
                  <a:pt x="1758480" y="128185"/>
                  <a:pt x="1758480" y="128658"/>
                  <a:pt x="1758480" y="129130"/>
                </a:cubicBezTo>
                <a:cubicBezTo>
                  <a:pt x="1757298" y="154803"/>
                  <a:pt x="1777222" y="176617"/>
                  <a:pt x="1802974" y="177719"/>
                </a:cubicBezTo>
                <a:cubicBezTo>
                  <a:pt x="1804155" y="177798"/>
                  <a:pt x="1805336" y="177798"/>
                  <a:pt x="1806517" y="177719"/>
                </a:cubicBezTo>
                <a:cubicBezTo>
                  <a:pt x="1825575" y="178900"/>
                  <a:pt x="1842979" y="167009"/>
                  <a:pt x="1848806" y="148897"/>
                </a:cubicBezTo>
                <a:lnTo>
                  <a:pt x="1827859" y="142754"/>
                </a:lnTo>
                <a:cubicBezTo>
                  <a:pt x="1824866" y="151732"/>
                  <a:pt x="1816125" y="157402"/>
                  <a:pt x="1806675" y="156614"/>
                </a:cubicBezTo>
                <a:cubicBezTo>
                  <a:pt x="1794547" y="157165"/>
                  <a:pt x="1784152" y="148030"/>
                  <a:pt x="1783207" y="135903"/>
                </a:cubicBezTo>
                <a:lnTo>
                  <a:pt x="1849673" y="135903"/>
                </a:lnTo>
                <a:cubicBezTo>
                  <a:pt x="1849673" y="135509"/>
                  <a:pt x="1850066" y="131808"/>
                  <a:pt x="1850066" y="128343"/>
                </a:cubicBezTo>
                <a:cubicBezTo>
                  <a:pt x="1850145" y="99205"/>
                  <a:pt x="1832899" y="81250"/>
                  <a:pt x="1804234" y="81250"/>
                </a:cubicBezTo>
                <a:lnTo>
                  <a:pt x="1804234" y="81250"/>
                </a:lnTo>
                <a:close/>
                <a:moveTo>
                  <a:pt x="1783837" y="119129"/>
                </a:moveTo>
                <a:cubicBezTo>
                  <a:pt x="1784861" y="108577"/>
                  <a:pt x="1793996" y="100702"/>
                  <a:pt x="1804627" y="101174"/>
                </a:cubicBezTo>
                <a:cubicBezTo>
                  <a:pt x="1814786" y="99914"/>
                  <a:pt x="1824079" y="107159"/>
                  <a:pt x="1825260" y="117318"/>
                </a:cubicBezTo>
                <a:cubicBezTo>
                  <a:pt x="1825339" y="117869"/>
                  <a:pt x="1825339" y="118499"/>
                  <a:pt x="1825417" y="119129"/>
                </a:cubicBezTo>
                <a:lnTo>
                  <a:pt x="1783837" y="119129"/>
                </a:lnTo>
                <a:close/>
                <a:moveTo>
                  <a:pt x="1911728" y="81644"/>
                </a:moveTo>
                <a:cubicBezTo>
                  <a:pt x="1901018" y="81250"/>
                  <a:pt x="1890859" y="86448"/>
                  <a:pt x="1884874" y="95347"/>
                </a:cubicBezTo>
                <a:lnTo>
                  <a:pt x="1884874" y="84085"/>
                </a:lnTo>
                <a:lnTo>
                  <a:pt x="1860461" y="84085"/>
                </a:lnTo>
                <a:lnTo>
                  <a:pt x="1860461" y="175042"/>
                </a:lnTo>
                <a:lnTo>
                  <a:pt x="1885583" y="175042"/>
                </a:lnTo>
                <a:lnTo>
                  <a:pt x="1885583" y="122673"/>
                </a:lnTo>
                <a:cubicBezTo>
                  <a:pt x="1884716" y="113144"/>
                  <a:pt x="1891725" y="104797"/>
                  <a:pt x="1901175" y="103852"/>
                </a:cubicBezTo>
                <a:cubicBezTo>
                  <a:pt x="1901727" y="103773"/>
                  <a:pt x="1902357" y="103773"/>
                  <a:pt x="1902908" y="103773"/>
                </a:cubicBezTo>
                <a:cubicBezTo>
                  <a:pt x="1911807" y="103143"/>
                  <a:pt x="1919524" y="109758"/>
                  <a:pt x="1920233" y="118657"/>
                </a:cubicBezTo>
                <a:cubicBezTo>
                  <a:pt x="1920312" y="119759"/>
                  <a:pt x="1920312" y="120783"/>
                  <a:pt x="1920154" y="121885"/>
                </a:cubicBezTo>
                <a:lnTo>
                  <a:pt x="1920154" y="174963"/>
                </a:lnTo>
                <a:lnTo>
                  <a:pt x="1945275" y="174963"/>
                </a:lnTo>
                <a:lnTo>
                  <a:pt x="1945275" y="117633"/>
                </a:lnTo>
                <a:cubicBezTo>
                  <a:pt x="1945354" y="97709"/>
                  <a:pt x="1934723" y="81565"/>
                  <a:pt x="1911728" y="81644"/>
                </a:cubicBezTo>
                <a:lnTo>
                  <a:pt x="1911728" y="81644"/>
                </a:lnTo>
                <a:close/>
              </a:path>
            </a:pathLst>
          </a:custGeom>
          <a:solidFill>
            <a:schemeClr val="tx2"/>
          </a:solidFill>
          <a:ln w="7867" cap="flat">
            <a:noFill/>
            <a:prstDash val="solid"/>
            <a:miter/>
          </a:ln>
        </p:spPr>
        <p:txBody>
          <a:bodyPr rtlCol="0" anchor="ctr"/>
          <a:lstStyle/>
          <a:p>
            <a:endParaRPr lang="sv-SE" sz="2700"/>
          </a:p>
        </p:txBody>
      </p:sp>
    </p:spTree>
    <p:extLst>
      <p:ext uri="{BB962C8B-B14F-4D97-AF65-F5344CB8AC3E}">
        <p14:creationId xmlns:p14="http://schemas.microsoft.com/office/powerpoint/2010/main" val="1930529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371600" rtl="0" eaLnBrk="1" latinLnBrk="0" hangingPunct="1">
        <a:lnSpc>
          <a:spcPct val="90000"/>
        </a:lnSpc>
        <a:spcBef>
          <a:spcPct val="0"/>
        </a:spcBef>
        <a:buNone/>
        <a:defRPr sz="6000" b="1" i="0" strike="noStrike" kern="1200">
          <a:solidFill>
            <a:srgbClr val="6E0E50"/>
          </a:solidFill>
          <a:effectLst/>
          <a:latin typeface="Public Sans" pitchFamily="2" charset="77"/>
          <a:ea typeface="+mj-ea"/>
          <a:cs typeface="+mj-cs"/>
        </a:defRPr>
      </a:lvl1pPr>
    </p:titleStyle>
    <p:bodyStyle>
      <a:lvl1pPr marL="342900" indent="-342900" algn="l" defTabSz="1371600" rtl="0" eaLnBrk="1" latinLnBrk="0" hangingPunct="1">
        <a:lnSpc>
          <a:spcPct val="120000"/>
        </a:lnSpc>
        <a:spcBef>
          <a:spcPts val="0"/>
        </a:spcBef>
        <a:spcAft>
          <a:spcPts val="45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0"/>
        </a:spcBef>
        <a:spcAft>
          <a:spcPts val="450"/>
        </a:spcAft>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0"/>
        </a:spcBef>
        <a:spcAft>
          <a:spcPts val="450"/>
        </a:spcAft>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0"/>
        </a:spcBef>
        <a:spcAft>
          <a:spcPts val="450"/>
        </a:spcAft>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20000"/>
        </a:lnSpc>
        <a:spcBef>
          <a:spcPts val="0"/>
        </a:spcBef>
        <a:spcAft>
          <a:spcPts val="450"/>
        </a:spcAft>
        <a:buFont typeface="Arial" panose="020B0604020202020204" pitchFamily="34" charset="0"/>
        <a:buChar char="•"/>
        <a:defRPr sz="21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908C1F4-23CC-40FA-90F1-1CF1EA663C8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8C39016-E320-4854-B8E5-10E1BAD6C91F}"/>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A249F78-EEE3-4A10-9DD9-D1499B44B5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4F8841E-5DC8-4F1D-9241-C3F6B835AEFB}" type="datetimeFigureOut">
              <a:rPr lang="sv-SE" smtClean="0"/>
              <a:t>2025-08-27</a:t>
            </a:fld>
            <a:endParaRPr lang="sv-SE"/>
          </a:p>
        </p:txBody>
      </p:sp>
      <p:sp>
        <p:nvSpPr>
          <p:cNvPr id="5" name="Platshållare för sidfot 4">
            <a:extLst>
              <a:ext uri="{FF2B5EF4-FFF2-40B4-BE49-F238E27FC236}">
                <a16:creationId xmlns:a16="http://schemas.microsoft.com/office/drawing/2014/main" id="{DDFAD349-97AF-4A0A-9D19-DCDA0EC6BEF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F1B9952-87E2-48F6-85CE-4E74B4448BA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775D97-F779-41A9-A9C5-FFED1F9531D0}" type="slidenum">
              <a:rPr lang="sv-SE" smtClean="0"/>
              <a:t>‹#›</a:t>
            </a:fld>
            <a:endParaRPr lang="sv-SE"/>
          </a:p>
        </p:txBody>
      </p:sp>
    </p:spTree>
    <p:extLst>
      <p:ext uri="{BB962C8B-B14F-4D97-AF65-F5344CB8AC3E}">
        <p14:creationId xmlns:p14="http://schemas.microsoft.com/office/powerpoint/2010/main" val="2741848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sv-S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BD9DCB-C33F-2E4B-84B2-D28AED9A6617}" type="datetimeFigureOut">
              <a:rPr lang="en-LT" smtClean="0"/>
              <a:t>8/27/25</a:t>
            </a:fld>
            <a:endParaRPr lang="en-LT"/>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LT"/>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59FFA18-8F62-A847-A890-4A2C69BD7B56}" type="slidenum">
              <a:rPr lang="en-LT" smtClean="0"/>
              <a:t>‹#›</a:t>
            </a:fld>
            <a:endParaRPr lang="en-LT"/>
          </a:p>
        </p:txBody>
      </p:sp>
    </p:spTree>
    <p:extLst>
      <p:ext uri="{BB962C8B-B14F-4D97-AF65-F5344CB8AC3E}">
        <p14:creationId xmlns:p14="http://schemas.microsoft.com/office/powerpoint/2010/main" val="8187561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426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1371600" rtl="0" eaLnBrk="1" latinLnBrk="0" hangingPunct="1">
        <a:lnSpc>
          <a:spcPct val="90000"/>
        </a:lnSpc>
        <a:spcBef>
          <a:spcPct val="0"/>
        </a:spcBef>
        <a:buNone/>
        <a:defRPr sz="7500" kern="1200">
          <a:solidFill>
            <a:schemeClr val="tx1"/>
          </a:solidFill>
          <a:latin typeface="Aino Headline" panose="020B0303040504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t-E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47">
          <p15:clr>
            <a:srgbClr val="F26B43"/>
          </p15:clr>
        </p15:guide>
        <p15:guide id="3" pos="7333">
          <p15:clr>
            <a:srgbClr val="F26B43"/>
          </p15:clr>
        </p15:guide>
        <p15:guide id="4" orient="horz" pos="346">
          <p15:clr>
            <a:srgbClr val="F26B43"/>
          </p15:clr>
        </p15:guide>
        <p15:guide id="5" orient="horz" pos="3974">
          <p15:clr>
            <a:srgbClr val="F26B43"/>
          </p15:clr>
        </p15:guide>
        <p15:guide id="6" orient="horz" pos="2160">
          <p15:clr>
            <a:srgbClr val="F26B43"/>
          </p15:clr>
        </p15:guide>
        <p15:guide id="7"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BC189D0E-926D-0C65-85CF-9F27266D0DA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AA06A61F-D42F-CCB6-D3E0-5E7CEFA4BDC2}"/>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1FB4EDC1-7138-27C6-BC7C-9488CB7F11A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1D17B97-B0A8-45FD-871C-A0F95520B591}" type="datetimeFigureOut">
              <a:rPr lang="et-EE" smtClean="0"/>
              <a:t>27.08.25</a:t>
            </a:fld>
            <a:endParaRPr lang="et-EE"/>
          </a:p>
        </p:txBody>
      </p:sp>
      <p:sp>
        <p:nvSpPr>
          <p:cNvPr id="5" name="Jaluse kohatäide 4">
            <a:extLst>
              <a:ext uri="{FF2B5EF4-FFF2-40B4-BE49-F238E27FC236}">
                <a16:creationId xmlns:a16="http://schemas.microsoft.com/office/drawing/2014/main" id="{231043D9-6530-4466-9851-73F637E9594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t-EE"/>
          </a:p>
        </p:txBody>
      </p:sp>
      <p:sp>
        <p:nvSpPr>
          <p:cNvPr id="6" name="Slaidinumbri kohatäide 5">
            <a:extLst>
              <a:ext uri="{FF2B5EF4-FFF2-40B4-BE49-F238E27FC236}">
                <a16:creationId xmlns:a16="http://schemas.microsoft.com/office/drawing/2014/main" id="{A7820612-749B-9ADF-42F4-F9013E0AE72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0571948-4FAB-4084-ADDC-5B609034D41A}" type="slidenum">
              <a:rPr lang="et-EE" smtClean="0"/>
              <a:t>‹#›</a:t>
            </a:fld>
            <a:endParaRPr lang="et-EE"/>
          </a:p>
        </p:txBody>
      </p:sp>
    </p:spTree>
    <p:extLst>
      <p:ext uri="{BB962C8B-B14F-4D97-AF65-F5344CB8AC3E}">
        <p14:creationId xmlns:p14="http://schemas.microsoft.com/office/powerpoint/2010/main" val="20181153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t-E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974911" y="663376"/>
            <a:ext cx="14842409" cy="1675421"/>
          </a:xfrm>
          <a:prstGeom prst="rect">
            <a:avLst/>
          </a:prstGeom>
        </p:spPr>
        <p:txBody>
          <a:bodyPr vert="horz" lIns="0" tIns="0" rIns="0" bIns="0" rtlCol="0" anchor="b" anchorCtr="0">
            <a:noAutofit/>
          </a:bodyPr>
          <a:lstStyle/>
          <a:p>
            <a:r>
              <a:rPr lang="fi-FI"/>
              <a:t>Muokkaa ots. perustyyl. napsautt.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974910" y="3032312"/>
            <a:ext cx="16344902" cy="6233133"/>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974912" y="9654989"/>
            <a:ext cx="2028893" cy="427224"/>
          </a:xfrm>
          <a:prstGeom prst="rect">
            <a:avLst/>
          </a:prstGeom>
        </p:spPr>
        <p:txBody>
          <a:bodyPr vert="horz" lIns="0" tIns="0" rIns="0" bIns="0" rtlCol="0" anchor="ctr"/>
          <a:lstStyle>
            <a:lvl1pPr algn="l">
              <a:defRPr sz="1500">
                <a:solidFill>
                  <a:schemeClr val="tx1"/>
                </a:solidFill>
              </a:defRPr>
            </a:lvl1pPr>
          </a:lstStyle>
          <a:p>
            <a:fld id="{BF408733-3F8E-45BE-8526-0E0F500B8042}" type="datetimeFigureOut">
              <a:rPr lang="fi-FI" smtClean="0"/>
              <a:pPr/>
              <a:t>27.8.2025</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3079242" y="9654989"/>
            <a:ext cx="6003036" cy="427224"/>
          </a:xfrm>
          <a:prstGeom prst="rect">
            <a:avLst/>
          </a:prstGeom>
        </p:spPr>
        <p:txBody>
          <a:bodyPr vert="horz" lIns="0" tIns="0" rIns="0" bIns="0" rtlCol="0" anchor="ctr"/>
          <a:lstStyle>
            <a:lvl1pPr algn="ctr">
              <a:defRPr sz="1500">
                <a:solidFill>
                  <a:schemeClr val="tx1"/>
                </a:solidFill>
              </a:defRPr>
            </a:lvl1pPr>
          </a:lstStyle>
          <a:p>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5672547" y="9654989"/>
            <a:ext cx="1640543" cy="427224"/>
          </a:xfrm>
          <a:prstGeom prst="rect">
            <a:avLst/>
          </a:prstGeom>
        </p:spPr>
        <p:txBody>
          <a:bodyPr vert="horz" lIns="0" tIns="0" rIns="0" bIns="0" rtlCol="0" anchor="ctr"/>
          <a:lstStyle>
            <a:lvl1pPr algn="r">
              <a:defRPr sz="1500">
                <a:solidFill>
                  <a:schemeClr val="tx1"/>
                </a:solidFill>
              </a:defRPr>
            </a:lvl1pPr>
          </a:lstStyle>
          <a:p>
            <a:fld id="{31160B98-140E-4345-B1A3-2A7247C42973}" type="slidenum">
              <a:rPr lang="fi-FI" smtClean="0"/>
              <a:pPr/>
              <a:t>‹#›</a:t>
            </a:fld>
            <a:endParaRPr lang="fi-FI" dirty="0"/>
          </a:p>
        </p:txBody>
      </p:sp>
    </p:spTree>
    <p:extLst>
      <p:ext uri="{BB962C8B-B14F-4D97-AF65-F5344CB8AC3E}">
        <p14:creationId xmlns:p14="http://schemas.microsoft.com/office/powerpoint/2010/main" val="15182600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3716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402432" indent="-402432" algn="l" defTabSz="1371600" rtl="0" eaLnBrk="1" latinLnBrk="0" hangingPunct="1">
        <a:lnSpc>
          <a:spcPct val="95000"/>
        </a:lnSpc>
        <a:spcBef>
          <a:spcPts val="900"/>
        </a:spcBef>
        <a:buSzPct val="120000"/>
        <a:buFont typeface="Symbol" panose="05050102010706020507" pitchFamily="18" charset="2"/>
        <a:buChar char=""/>
        <a:defRPr sz="3600" kern="1200">
          <a:solidFill>
            <a:schemeClr val="tx1"/>
          </a:solidFill>
          <a:latin typeface="+mn-lt"/>
          <a:ea typeface="+mn-ea"/>
          <a:cs typeface="+mn-cs"/>
        </a:defRPr>
      </a:lvl1pPr>
      <a:lvl2pPr marL="807245" indent="-404813" algn="l" defTabSz="1371600" rtl="0" eaLnBrk="1" latinLnBrk="0" hangingPunct="1">
        <a:lnSpc>
          <a:spcPct val="95000"/>
        </a:lnSpc>
        <a:spcBef>
          <a:spcPts val="900"/>
        </a:spcBef>
        <a:buSzPct val="120000"/>
        <a:buFont typeface="Symbol" panose="05050102010706020507" pitchFamily="18" charset="2"/>
        <a:buChar char=""/>
        <a:defRPr sz="3000" kern="1200">
          <a:solidFill>
            <a:schemeClr val="tx1"/>
          </a:solidFill>
          <a:latin typeface="+mn-lt"/>
          <a:ea typeface="+mn-ea"/>
          <a:cs typeface="+mn-cs"/>
        </a:defRPr>
      </a:lvl2pPr>
      <a:lvl3pPr marL="1209675" indent="-402432" algn="l" defTabSz="1371600" rtl="0" eaLnBrk="1" latinLnBrk="0" hangingPunct="1">
        <a:lnSpc>
          <a:spcPct val="95000"/>
        </a:lnSpc>
        <a:spcBef>
          <a:spcPts val="900"/>
        </a:spcBef>
        <a:buSzPct val="120000"/>
        <a:buFont typeface="Symbol" panose="05050102010706020507" pitchFamily="18" charset="2"/>
        <a:buChar char=""/>
        <a:defRPr sz="2700" kern="1200">
          <a:solidFill>
            <a:schemeClr val="tx1"/>
          </a:solidFill>
          <a:latin typeface="+mn-lt"/>
          <a:ea typeface="+mn-ea"/>
          <a:cs typeface="+mn-cs"/>
        </a:defRPr>
      </a:lvl3pPr>
      <a:lvl4pPr marL="1747838" indent="-402432" algn="l" defTabSz="1371600" rtl="0" eaLnBrk="1" latinLnBrk="0" hangingPunct="1">
        <a:lnSpc>
          <a:spcPct val="95000"/>
        </a:lnSpc>
        <a:spcBef>
          <a:spcPts val="900"/>
        </a:spcBef>
        <a:buSzPct val="120000"/>
        <a:buFont typeface="Symbol" panose="05050102010706020507" pitchFamily="18" charset="2"/>
        <a:buChar char=""/>
        <a:defRPr sz="2400" kern="1200">
          <a:solidFill>
            <a:schemeClr val="tx1"/>
          </a:solidFill>
          <a:latin typeface="+mn-lt"/>
          <a:ea typeface="+mn-ea"/>
          <a:cs typeface="+mn-cs"/>
        </a:defRPr>
      </a:lvl4pPr>
      <a:lvl5pPr marL="2152650" indent="-404813" algn="l" defTabSz="1371600" rtl="0" eaLnBrk="1" latinLnBrk="0" hangingPunct="1">
        <a:lnSpc>
          <a:spcPct val="95000"/>
        </a:lnSpc>
        <a:spcBef>
          <a:spcPts val="900"/>
        </a:spcBef>
        <a:buSzPct val="120000"/>
        <a:buFont typeface="Symbol" panose="05050102010706020507" pitchFamily="18" charset="2"/>
        <a:buChar char=""/>
        <a:defRPr sz="21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9249B-C2BF-3E49-5445-F8952313EE9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46FA94-1F97-5FD1-A934-95A573978200}"/>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FA006-9275-90E1-FBE7-C55B8E40093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5F29D5F-3B7B-9EE1-AA0F-BB334A15C7E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8DBEA7-98AB-8950-89B0-27A7BC52BDD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4FA4C47-7A5D-4B04-92B9-F42C6C692B1B}" type="slidenum">
              <a:rPr lang="en-US" smtClean="0"/>
              <a:t>‹#›</a:t>
            </a:fld>
            <a:endParaRPr lang="en-US"/>
          </a:p>
        </p:txBody>
      </p:sp>
    </p:spTree>
    <p:extLst>
      <p:ext uri="{BB962C8B-B14F-4D97-AF65-F5344CB8AC3E}">
        <p14:creationId xmlns:p14="http://schemas.microsoft.com/office/powerpoint/2010/main" val="28235439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70">
          <p15:clr>
            <a:srgbClr val="F26B43"/>
          </p15:clr>
        </p15:guide>
        <p15:guide id="4" orient="horz" pos="368">
          <p15:clr>
            <a:srgbClr val="F26B43"/>
          </p15:clr>
        </p15:guide>
        <p15:guide id="5" orient="horz" pos="3952">
          <p15:clr>
            <a:srgbClr val="F26B43"/>
          </p15:clr>
        </p15:guide>
        <p15:guide id="6" pos="731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jpe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4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0.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hyperlink" Target="https://www.thenationalnews.com/uae/dubai-2040-everything-you-need-to-know-about-the-urban-master-plan-1.1183432" TargetMode="External"/><Relationship Id="rId2" Type="http://schemas.openxmlformats.org/officeDocument/2006/relationships/image" Target="../media/image51.png"/><Relationship Id="rId1" Type="http://schemas.openxmlformats.org/officeDocument/2006/relationships/slideLayout" Target="../slideLayouts/slideLayout10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00.xml"/><Relationship Id="rId6" Type="http://schemas.openxmlformats.org/officeDocument/2006/relationships/image" Target="../media/image88.png"/><Relationship Id="rId5" Type="http://schemas.openxmlformats.org/officeDocument/2006/relationships/image" Target="../media/image87.svg"/><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sv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9.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1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110.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svg"/></Relationships>
</file>

<file path=ppt/slides/_rels/slide45.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image" Target="../media/image110.png"/><Relationship Id="rId21" Type="http://schemas.openxmlformats.org/officeDocument/2006/relationships/image" Target="../media/image128.png"/><Relationship Id="rId34" Type="http://schemas.openxmlformats.org/officeDocument/2006/relationships/image" Target="../media/image141.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33" Type="http://schemas.openxmlformats.org/officeDocument/2006/relationships/image" Target="../media/image140.png"/><Relationship Id="rId2" Type="http://schemas.openxmlformats.org/officeDocument/2006/relationships/notesSlide" Target="../notesSlides/notesSlide13.xml"/><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1" Type="http://schemas.openxmlformats.org/officeDocument/2006/relationships/slideLayout" Target="../slideLayouts/slideLayout110.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32" Type="http://schemas.openxmlformats.org/officeDocument/2006/relationships/image" Target="../media/image139.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10" Type="http://schemas.openxmlformats.org/officeDocument/2006/relationships/image" Target="../media/image117.png"/><Relationship Id="rId19" Type="http://schemas.openxmlformats.org/officeDocument/2006/relationships/image" Target="../media/image126.png"/><Relationship Id="rId31" Type="http://schemas.openxmlformats.org/officeDocument/2006/relationships/image" Target="../media/image138.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 Id="rId8"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0.xml"/><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image" Target="../media/image8.sv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93.xml"/><Relationship Id="rId4" Type="http://schemas.openxmlformats.org/officeDocument/2006/relationships/image" Target="../media/image179.jp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83.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chart" Target="../charts/chart1.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grpSp>
        <p:nvGrpSpPr>
          <p:cNvPr id="3" name="Group 3"/>
          <p:cNvGrpSpPr>
            <a:grpSpLocks noChangeAspect="1"/>
          </p:cNvGrpSpPr>
          <p:nvPr/>
        </p:nvGrpSpPr>
        <p:grpSpPr>
          <a:xfrm>
            <a:off x="14989088" y="6429902"/>
            <a:ext cx="2538122" cy="253811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31" r="-24931"/>
              </a:stretch>
            </a:blipFill>
          </p:spPr>
          <p:txBody>
            <a:bodyPr/>
            <a:lstStyle/>
            <a:p>
              <a:endParaRPr lang="en-GB"/>
            </a:p>
          </p:txBody>
        </p:sp>
      </p:grpSp>
      <p:grpSp>
        <p:nvGrpSpPr>
          <p:cNvPr id="5" name="Group 5"/>
          <p:cNvGrpSpPr>
            <a:grpSpLocks noChangeAspect="1"/>
          </p:cNvGrpSpPr>
          <p:nvPr/>
        </p:nvGrpSpPr>
        <p:grpSpPr>
          <a:xfrm>
            <a:off x="8841708" y="6463301"/>
            <a:ext cx="2538122" cy="2538112"/>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txBody>
            <a:bodyPr/>
            <a:lstStyle/>
            <a:p>
              <a:endParaRPr lang="en-GB"/>
            </a:p>
          </p:txBody>
        </p:sp>
      </p:grpSp>
      <p:grpSp>
        <p:nvGrpSpPr>
          <p:cNvPr id="7" name="Group 7"/>
          <p:cNvGrpSpPr>
            <a:grpSpLocks noChangeAspect="1"/>
          </p:cNvGrpSpPr>
          <p:nvPr/>
        </p:nvGrpSpPr>
        <p:grpSpPr>
          <a:xfrm>
            <a:off x="11889503" y="6463301"/>
            <a:ext cx="2538122" cy="2538112"/>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txBody>
            <a:bodyPr/>
            <a:lstStyle/>
            <a:p>
              <a:endParaRPr lang="en-GB"/>
            </a:p>
          </p:txBody>
        </p:sp>
      </p:grpSp>
      <p:sp>
        <p:nvSpPr>
          <p:cNvPr id="9" name="AutoShape 9"/>
          <p:cNvSpPr/>
          <p:nvPr/>
        </p:nvSpPr>
        <p:spPr>
          <a:xfrm flipV="1">
            <a:off x="1052344" y="2523583"/>
            <a:ext cx="8762534" cy="52199"/>
          </a:xfrm>
          <a:prstGeom prst="line">
            <a:avLst/>
          </a:prstGeom>
          <a:ln w="104775" cap="flat">
            <a:solidFill>
              <a:srgbClr val="FFFFFF"/>
            </a:solidFill>
            <a:prstDash val="solid"/>
            <a:headEnd type="none" w="sm" len="sm"/>
            <a:tailEnd type="none" w="sm" len="sm"/>
          </a:ln>
        </p:spPr>
        <p:txBody>
          <a:bodyPr/>
          <a:lstStyle/>
          <a:p>
            <a:endParaRPr lang="en-GB"/>
          </a:p>
        </p:txBody>
      </p:sp>
      <p:sp>
        <p:nvSpPr>
          <p:cNvPr id="10" name="AutoShape 10"/>
          <p:cNvSpPr/>
          <p:nvPr/>
        </p:nvSpPr>
        <p:spPr>
          <a:xfrm flipV="1">
            <a:off x="1126456" y="5926796"/>
            <a:ext cx="8762534" cy="52199"/>
          </a:xfrm>
          <a:prstGeom prst="line">
            <a:avLst/>
          </a:prstGeom>
          <a:ln w="104775" cap="flat">
            <a:solidFill>
              <a:srgbClr val="FFFFFF"/>
            </a:solidFill>
            <a:prstDash val="solid"/>
            <a:headEnd type="none" w="sm" len="sm"/>
            <a:tailEnd type="none" w="sm" len="sm"/>
          </a:ln>
        </p:spPr>
        <p:txBody>
          <a:bodyPr/>
          <a:lstStyle/>
          <a:p>
            <a:endParaRPr lang="en-GB"/>
          </a:p>
        </p:txBody>
      </p:sp>
      <p:sp>
        <p:nvSpPr>
          <p:cNvPr id="11" name="TextBox 11"/>
          <p:cNvSpPr txBox="1"/>
          <p:nvPr/>
        </p:nvSpPr>
        <p:spPr>
          <a:xfrm>
            <a:off x="-230140" y="3093059"/>
            <a:ext cx="11475727" cy="2449645"/>
          </a:xfrm>
          <a:prstGeom prst="rect">
            <a:avLst/>
          </a:prstGeom>
        </p:spPr>
        <p:txBody>
          <a:bodyPr lIns="0" tIns="0" rIns="0" bIns="0" rtlCol="0" anchor="t">
            <a:spAutoFit/>
          </a:bodyPr>
          <a:lstStyle/>
          <a:p>
            <a:pPr algn="ctr">
              <a:lnSpc>
                <a:spcPts val="9678"/>
              </a:lnSpc>
              <a:spcBef>
                <a:spcPct val="0"/>
              </a:spcBef>
            </a:pPr>
            <a:r>
              <a:rPr lang="en-US" sz="6912" b="1" spc="48">
                <a:solidFill>
                  <a:srgbClr val="FFFFFF"/>
                </a:solidFill>
                <a:latin typeface="Helvetica Bold"/>
                <a:ea typeface="Helvetica Bold"/>
                <a:cs typeface="Helvetica Bold"/>
                <a:sym typeface="Helvetica Bold"/>
              </a:rPr>
              <a:t>DTX NEW NORDICS CONFERENCE</a:t>
            </a:r>
          </a:p>
        </p:txBody>
      </p:sp>
      <p:sp>
        <p:nvSpPr>
          <p:cNvPr id="12" name="TextBox 12"/>
          <p:cNvSpPr txBox="1"/>
          <p:nvPr/>
        </p:nvSpPr>
        <p:spPr>
          <a:xfrm>
            <a:off x="1679009" y="9265576"/>
            <a:ext cx="5794848" cy="676544"/>
          </a:xfrm>
          <a:prstGeom prst="rect">
            <a:avLst/>
          </a:prstGeom>
        </p:spPr>
        <p:txBody>
          <a:bodyPr lIns="0" tIns="0" rIns="0" bIns="0" rtlCol="0" anchor="t">
            <a:spAutoFit/>
          </a:bodyPr>
          <a:lstStyle/>
          <a:p>
            <a:pPr algn="l">
              <a:lnSpc>
                <a:spcPts val="5303"/>
              </a:lnSpc>
            </a:pPr>
            <a:r>
              <a:rPr lang="en-US" sz="3788" b="1">
                <a:solidFill>
                  <a:srgbClr val="FFFFFF"/>
                </a:solidFill>
                <a:latin typeface="Helvetica Bold"/>
                <a:ea typeface="Helvetica Bold"/>
                <a:cs typeface="Helvetica Bold"/>
                <a:sym typeface="Helvetica Bold"/>
              </a:rPr>
              <a:t>www.dtxnewnordics.com</a:t>
            </a:r>
          </a:p>
        </p:txBody>
      </p:sp>
      <p:sp>
        <p:nvSpPr>
          <p:cNvPr id="13" name="TextBox 13"/>
          <p:cNvSpPr txBox="1"/>
          <p:nvPr/>
        </p:nvSpPr>
        <p:spPr>
          <a:xfrm>
            <a:off x="11796556" y="5476247"/>
            <a:ext cx="3039341" cy="686048"/>
          </a:xfrm>
          <a:prstGeom prst="rect">
            <a:avLst/>
          </a:prstGeom>
        </p:spPr>
        <p:txBody>
          <a:bodyPr lIns="0" tIns="0" rIns="0" bIns="0" rtlCol="0" anchor="t">
            <a:spAutoFit/>
          </a:bodyPr>
          <a:lstStyle/>
          <a:p>
            <a:pPr algn="ctr">
              <a:lnSpc>
                <a:spcPts val="5481"/>
              </a:lnSpc>
            </a:pPr>
            <a:r>
              <a:rPr lang="en-US" sz="3915" b="1">
                <a:solidFill>
                  <a:srgbClr val="FFFFFF"/>
                </a:solidFill>
                <a:latin typeface="Helvetica Bold"/>
                <a:ea typeface="Helvetica Bold"/>
                <a:cs typeface="Helvetica Bold"/>
                <a:sym typeface="Helvetica Bold"/>
              </a:rPr>
              <a:t>KEYNOTES: </a:t>
            </a:r>
          </a:p>
        </p:txBody>
      </p:sp>
      <p:sp>
        <p:nvSpPr>
          <p:cNvPr id="14" name="TextBox 14"/>
          <p:cNvSpPr txBox="1"/>
          <p:nvPr/>
        </p:nvSpPr>
        <p:spPr>
          <a:xfrm>
            <a:off x="11627138" y="9191625"/>
            <a:ext cx="3361950" cy="413896"/>
          </a:xfrm>
          <a:prstGeom prst="rect">
            <a:avLst/>
          </a:prstGeom>
        </p:spPr>
        <p:txBody>
          <a:bodyPr wrap="square" lIns="0" tIns="0" rIns="0" bIns="0" rtlCol="0" anchor="t">
            <a:spAutoFit/>
          </a:bodyPr>
          <a:lstStyle/>
          <a:p>
            <a:pPr algn="ctr">
              <a:lnSpc>
                <a:spcPts val="3436"/>
              </a:lnSpc>
            </a:pPr>
            <a:r>
              <a:rPr lang="en-US" sz="2454" b="1" dirty="0">
                <a:solidFill>
                  <a:srgbClr val="FFFFFF"/>
                </a:solidFill>
                <a:latin typeface="Helvetica Bold"/>
                <a:ea typeface="Helvetica Bold"/>
                <a:cs typeface="Helvetica Bold"/>
                <a:sym typeface="Helvetica Bold"/>
              </a:rPr>
              <a:t>Elizabeth JENNINGS</a:t>
            </a:r>
          </a:p>
        </p:txBody>
      </p:sp>
      <p:sp>
        <p:nvSpPr>
          <p:cNvPr id="15" name="TextBox 15"/>
          <p:cNvSpPr txBox="1"/>
          <p:nvPr/>
        </p:nvSpPr>
        <p:spPr>
          <a:xfrm>
            <a:off x="14989088" y="9191625"/>
            <a:ext cx="2593582" cy="438521"/>
          </a:xfrm>
          <a:prstGeom prst="rect">
            <a:avLst/>
          </a:prstGeom>
        </p:spPr>
        <p:txBody>
          <a:bodyPr lIns="0" tIns="0" rIns="0" bIns="0" rtlCol="0" anchor="t">
            <a:spAutoFit/>
          </a:bodyPr>
          <a:lstStyle/>
          <a:p>
            <a:pPr algn="ctr">
              <a:lnSpc>
                <a:spcPts val="3436"/>
              </a:lnSpc>
            </a:pPr>
            <a:r>
              <a:rPr lang="en-US" sz="2454" b="1">
                <a:solidFill>
                  <a:srgbClr val="FFFFFF"/>
                </a:solidFill>
                <a:latin typeface="Helvetica Bold"/>
                <a:ea typeface="Helvetica Bold"/>
                <a:cs typeface="Helvetica Bold"/>
                <a:sym typeface="Helvetica Bold"/>
              </a:rPr>
              <a:t>Leon DOORN</a:t>
            </a:r>
          </a:p>
        </p:txBody>
      </p:sp>
      <p:grpSp>
        <p:nvGrpSpPr>
          <p:cNvPr id="16" name="Group 16"/>
          <p:cNvGrpSpPr/>
          <p:nvPr/>
        </p:nvGrpSpPr>
        <p:grpSpPr>
          <a:xfrm>
            <a:off x="2735356" y="6740083"/>
            <a:ext cx="3682154" cy="1917749"/>
            <a:chOff x="0" y="0"/>
            <a:chExt cx="4909539" cy="2556998"/>
          </a:xfrm>
        </p:grpSpPr>
        <p:sp>
          <p:nvSpPr>
            <p:cNvPr id="17" name="Freeform 17"/>
            <p:cNvSpPr/>
            <p:nvPr/>
          </p:nvSpPr>
          <p:spPr>
            <a:xfrm>
              <a:off x="0" y="0"/>
              <a:ext cx="668593" cy="700097"/>
            </a:xfrm>
            <a:custGeom>
              <a:avLst/>
              <a:gdLst/>
              <a:ahLst/>
              <a:cxnLst/>
              <a:rect l="l" t="t" r="r" b="b"/>
              <a:pathLst>
                <a:path w="668593" h="700097">
                  <a:moveTo>
                    <a:pt x="0" y="0"/>
                  </a:moveTo>
                  <a:lnTo>
                    <a:pt x="668593" y="0"/>
                  </a:lnTo>
                  <a:lnTo>
                    <a:pt x="668593" y="700097"/>
                  </a:lnTo>
                  <a:lnTo>
                    <a:pt x="0" y="700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8"/>
            <p:cNvSpPr txBox="1"/>
            <p:nvPr/>
          </p:nvSpPr>
          <p:spPr>
            <a:xfrm>
              <a:off x="529556" y="69471"/>
              <a:ext cx="4379983" cy="600938"/>
            </a:xfrm>
            <a:prstGeom prst="rect">
              <a:avLst/>
            </a:prstGeom>
          </p:spPr>
          <p:txBody>
            <a:bodyPr lIns="0" tIns="0" rIns="0" bIns="0" rtlCol="0" anchor="t">
              <a:spAutoFit/>
            </a:bodyPr>
            <a:lstStyle/>
            <a:p>
              <a:pPr algn="ctr">
                <a:lnSpc>
                  <a:spcPts val="3687"/>
                </a:lnSpc>
              </a:pPr>
              <a:r>
                <a:rPr lang="en-US" sz="2633" b="1">
                  <a:solidFill>
                    <a:srgbClr val="FFFFFF"/>
                  </a:solidFill>
                  <a:latin typeface="Poppins Bold"/>
                  <a:ea typeface="Poppins Bold"/>
                  <a:cs typeface="Poppins Bold"/>
                  <a:sym typeface="Poppins Bold"/>
                </a:rPr>
                <a:t>27 August 2025</a:t>
              </a:r>
            </a:p>
          </p:txBody>
        </p:sp>
        <p:sp>
          <p:nvSpPr>
            <p:cNvPr id="19" name="Freeform 19"/>
            <p:cNvSpPr/>
            <p:nvPr/>
          </p:nvSpPr>
          <p:spPr>
            <a:xfrm>
              <a:off x="0" y="985277"/>
              <a:ext cx="668593" cy="668593"/>
            </a:xfrm>
            <a:custGeom>
              <a:avLst/>
              <a:gdLst/>
              <a:ahLst/>
              <a:cxnLst/>
              <a:rect l="l" t="t" r="r" b="b"/>
              <a:pathLst>
                <a:path w="668593" h="668593">
                  <a:moveTo>
                    <a:pt x="0" y="0"/>
                  </a:moveTo>
                  <a:lnTo>
                    <a:pt x="668593" y="0"/>
                  </a:lnTo>
                  <a:lnTo>
                    <a:pt x="668593" y="668593"/>
                  </a:lnTo>
                  <a:lnTo>
                    <a:pt x="0" y="6685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0" name="TextBox 20"/>
            <p:cNvSpPr txBox="1"/>
            <p:nvPr/>
          </p:nvSpPr>
          <p:spPr>
            <a:xfrm>
              <a:off x="529556" y="1004526"/>
              <a:ext cx="4109862" cy="600938"/>
            </a:xfrm>
            <a:prstGeom prst="rect">
              <a:avLst/>
            </a:prstGeom>
          </p:spPr>
          <p:txBody>
            <a:bodyPr lIns="0" tIns="0" rIns="0" bIns="0" rtlCol="0" anchor="t">
              <a:spAutoFit/>
            </a:bodyPr>
            <a:lstStyle/>
            <a:p>
              <a:pPr algn="ctr">
                <a:lnSpc>
                  <a:spcPts val="3687"/>
                </a:lnSpc>
              </a:pPr>
              <a:r>
                <a:rPr lang="en-US" sz="2633" b="1">
                  <a:solidFill>
                    <a:srgbClr val="FFFFFF"/>
                  </a:solidFill>
                  <a:latin typeface="Poppins Bold"/>
                  <a:ea typeface="Poppins Bold"/>
                  <a:cs typeface="Poppins Bold"/>
                  <a:sym typeface="Poppins Bold"/>
                </a:rPr>
                <a:t>Tartu, Estonia</a:t>
              </a:r>
            </a:p>
          </p:txBody>
        </p:sp>
        <p:sp>
          <p:nvSpPr>
            <p:cNvPr id="21" name="Freeform 21"/>
            <p:cNvSpPr/>
            <p:nvPr/>
          </p:nvSpPr>
          <p:spPr>
            <a:xfrm>
              <a:off x="0" y="1888406"/>
              <a:ext cx="668593" cy="668593"/>
            </a:xfrm>
            <a:custGeom>
              <a:avLst/>
              <a:gdLst/>
              <a:ahLst/>
              <a:cxnLst/>
              <a:rect l="l" t="t" r="r" b="b"/>
              <a:pathLst>
                <a:path w="668593" h="668593">
                  <a:moveTo>
                    <a:pt x="0" y="0"/>
                  </a:moveTo>
                  <a:lnTo>
                    <a:pt x="668593" y="0"/>
                  </a:lnTo>
                  <a:lnTo>
                    <a:pt x="668593" y="668592"/>
                  </a:lnTo>
                  <a:lnTo>
                    <a:pt x="0" y="6685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TextBox 22"/>
            <p:cNvSpPr txBox="1"/>
            <p:nvPr/>
          </p:nvSpPr>
          <p:spPr>
            <a:xfrm>
              <a:off x="1013276" y="1864096"/>
              <a:ext cx="1487508" cy="601065"/>
            </a:xfrm>
            <a:prstGeom prst="rect">
              <a:avLst/>
            </a:prstGeom>
          </p:spPr>
          <p:txBody>
            <a:bodyPr lIns="0" tIns="0" rIns="0" bIns="0" rtlCol="0" anchor="t">
              <a:spAutoFit/>
            </a:bodyPr>
            <a:lstStyle/>
            <a:p>
              <a:pPr algn="ctr">
                <a:lnSpc>
                  <a:spcPts val="3681"/>
                </a:lnSpc>
                <a:spcBef>
                  <a:spcPct val="0"/>
                </a:spcBef>
              </a:pPr>
              <a:r>
                <a:rPr lang="en-US" sz="2629" b="1">
                  <a:solidFill>
                    <a:srgbClr val="FFFFFF"/>
                  </a:solidFill>
                  <a:latin typeface="Poppins Bold"/>
                  <a:ea typeface="Poppins Bold"/>
                  <a:cs typeface="Poppins Bold"/>
                  <a:sym typeface="Poppins Bold"/>
                </a:rPr>
                <a:t>Online</a:t>
              </a:r>
            </a:p>
          </p:txBody>
        </p:sp>
      </p:grpSp>
      <p:sp>
        <p:nvSpPr>
          <p:cNvPr id="23" name="TextBox 23"/>
          <p:cNvSpPr txBox="1"/>
          <p:nvPr/>
        </p:nvSpPr>
        <p:spPr>
          <a:xfrm>
            <a:off x="8618076" y="9191625"/>
            <a:ext cx="2893992" cy="438521"/>
          </a:xfrm>
          <a:prstGeom prst="rect">
            <a:avLst/>
          </a:prstGeom>
        </p:spPr>
        <p:txBody>
          <a:bodyPr lIns="0" tIns="0" rIns="0" bIns="0" rtlCol="0" anchor="t">
            <a:spAutoFit/>
          </a:bodyPr>
          <a:lstStyle/>
          <a:p>
            <a:pPr algn="ctr">
              <a:lnSpc>
                <a:spcPts val="3436"/>
              </a:lnSpc>
            </a:pPr>
            <a:r>
              <a:rPr lang="en-US" sz="2454" b="1" dirty="0">
                <a:solidFill>
                  <a:srgbClr val="FFFFFF"/>
                </a:solidFill>
                <a:latin typeface="Helvetica Bold"/>
                <a:ea typeface="Helvetica Bold"/>
                <a:cs typeface="Helvetica Bold"/>
                <a:sym typeface="Helvetica Bold"/>
              </a:rPr>
              <a:t>Mélodie BERNAUX</a:t>
            </a:r>
          </a:p>
        </p:txBody>
      </p:sp>
      <p:grpSp>
        <p:nvGrpSpPr>
          <p:cNvPr id="24" name="Group 24"/>
          <p:cNvGrpSpPr/>
          <p:nvPr/>
        </p:nvGrpSpPr>
        <p:grpSpPr>
          <a:xfrm>
            <a:off x="1512686" y="0"/>
            <a:ext cx="15262629" cy="1833741"/>
            <a:chOff x="0" y="0"/>
            <a:chExt cx="20350172" cy="2444988"/>
          </a:xfrm>
        </p:grpSpPr>
        <p:sp>
          <p:nvSpPr>
            <p:cNvPr id="25" name="Freeform 25"/>
            <p:cNvSpPr/>
            <p:nvPr/>
          </p:nvSpPr>
          <p:spPr>
            <a:xfrm>
              <a:off x="16143475" y="0"/>
              <a:ext cx="4206697" cy="2444988"/>
            </a:xfrm>
            <a:custGeom>
              <a:avLst/>
              <a:gdLst/>
              <a:ahLst/>
              <a:cxnLst/>
              <a:rect l="l" t="t" r="r" b="b"/>
              <a:pathLst>
                <a:path w="4206697" h="2444988">
                  <a:moveTo>
                    <a:pt x="0" y="0"/>
                  </a:moveTo>
                  <a:lnTo>
                    <a:pt x="4206697" y="0"/>
                  </a:lnTo>
                  <a:lnTo>
                    <a:pt x="4206697" y="2444988"/>
                  </a:lnTo>
                  <a:lnTo>
                    <a:pt x="0" y="2444988"/>
                  </a:lnTo>
                  <a:lnTo>
                    <a:pt x="0" y="0"/>
                  </a:lnTo>
                  <a:close/>
                </a:path>
              </a:pathLst>
            </a:custGeom>
            <a:blipFill>
              <a:blip r:embed="rId12"/>
              <a:stretch>
                <a:fillRect/>
              </a:stretch>
            </a:blipFill>
          </p:spPr>
          <p:txBody>
            <a:bodyPr/>
            <a:lstStyle/>
            <a:p>
              <a:endParaRPr lang="en-GB"/>
            </a:p>
          </p:txBody>
        </p:sp>
        <p:sp>
          <p:nvSpPr>
            <p:cNvPr id="26" name="Freeform 26"/>
            <p:cNvSpPr/>
            <p:nvPr/>
          </p:nvSpPr>
          <p:spPr>
            <a:xfrm>
              <a:off x="12859269" y="389879"/>
              <a:ext cx="3284206" cy="1665231"/>
            </a:xfrm>
            <a:custGeom>
              <a:avLst/>
              <a:gdLst/>
              <a:ahLst/>
              <a:cxnLst/>
              <a:rect l="l" t="t" r="r" b="b"/>
              <a:pathLst>
                <a:path w="3284206" h="1665231">
                  <a:moveTo>
                    <a:pt x="0" y="0"/>
                  </a:moveTo>
                  <a:lnTo>
                    <a:pt x="3284206" y="0"/>
                  </a:lnTo>
                  <a:lnTo>
                    <a:pt x="3284206" y="1665231"/>
                  </a:lnTo>
                  <a:lnTo>
                    <a:pt x="0" y="1665231"/>
                  </a:lnTo>
                  <a:lnTo>
                    <a:pt x="0" y="0"/>
                  </a:lnTo>
                  <a:close/>
                </a:path>
              </a:pathLst>
            </a:custGeom>
            <a:blipFill>
              <a:blip r:embed="rId13"/>
              <a:stretch>
                <a:fillRect/>
              </a:stretch>
            </a:blipFill>
          </p:spPr>
          <p:txBody>
            <a:bodyPr/>
            <a:lstStyle/>
            <a:p>
              <a:endParaRPr lang="en-GB"/>
            </a:p>
          </p:txBody>
        </p:sp>
        <p:sp>
          <p:nvSpPr>
            <p:cNvPr id="27" name="Freeform 27"/>
            <p:cNvSpPr/>
            <p:nvPr/>
          </p:nvSpPr>
          <p:spPr>
            <a:xfrm>
              <a:off x="7477798" y="900808"/>
              <a:ext cx="5036692" cy="643373"/>
            </a:xfrm>
            <a:custGeom>
              <a:avLst/>
              <a:gdLst/>
              <a:ahLst/>
              <a:cxnLst/>
              <a:rect l="l" t="t" r="r" b="b"/>
              <a:pathLst>
                <a:path w="5036692" h="643373">
                  <a:moveTo>
                    <a:pt x="0" y="0"/>
                  </a:moveTo>
                  <a:lnTo>
                    <a:pt x="5036692" y="0"/>
                  </a:lnTo>
                  <a:lnTo>
                    <a:pt x="5036692" y="643373"/>
                  </a:lnTo>
                  <a:lnTo>
                    <a:pt x="0" y="643373"/>
                  </a:lnTo>
                  <a:lnTo>
                    <a:pt x="0" y="0"/>
                  </a:lnTo>
                  <a:close/>
                </a:path>
              </a:pathLst>
            </a:custGeom>
            <a:blipFill>
              <a:blip r:embed="rId14"/>
              <a:stretch>
                <a:fillRect/>
              </a:stretch>
            </a:blipFill>
          </p:spPr>
          <p:txBody>
            <a:bodyPr/>
            <a:lstStyle/>
            <a:p>
              <a:endParaRPr lang="en-GB"/>
            </a:p>
          </p:txBody>
        </p:sp>
        <p:sp>
          <p:nvSpPr>
            <p:cNvPr id="28" name="Freeform 28"/>
            <p:cNvSpPr/>
            <p:nvPr/>
          </p:nvSpPr>
          <p:spPr>
            <a:xfrm>
              <a:off x="0" y="511186"/>
              <a:ext cx="3448768" cy="1422617"/>
            </a:xfrm>
            <a:custGeom>
              <a:avLst/>
              <a:gdLst/>
              <a:ahLst/>
              <a:cxnLst/>
              <a:rect l="l" t="t" r="r" b="b"/>
              <a:pathLst>
                <a:path w="3448768" h="1422617">
                  <a:moveTo>
                    <a:pt x="0" y="0"/>
                  </a:moveTo>
                  <a:lnTo>
                    <a:pt x="3448768" y="0"/>
                  </a:lnTo>
                  <a:lnTo>
                    <a:pt x="3448768" y="1422616"/>
                  </a:lnTo>
                  <a:lnTo>
                    <a:pt x="0" y="1422616"/>
                  </a:lnTo>
                  <a:lnTo>
                    <a:pt x="0" y="0"/>
                  </a:lnTo>
                  <a:close/>
                </a:path>
              </a:pathLst>
            </a:custGeom>
            <a:blipFill>
              <a:blip r:embed="rId15"/>
              <a:stretch>
                <a:fillRect/>
              </a:stretch>
            </a:blipFill>
          </p:spPr>
          <p:txBody>
            <a:bodyPr/>
            <a:lstStyle/>
            <a:p>
              <a:endParaRPr lang="en-GB"/>
            </a:p>
          </p:txBody>
        </p:sp>
        <p:sp>
          <p:nvSpPr>
            <p:cNvPr id="29" name="Freeform 29"/>
            <p:cNvSpPr/>
            <p:nvPr/>
          </p:nvSpPr>
          <p:spPr>
            <a:xfrm>
              <a:off x="4002610" y="511186"/>
              <a:ext cx="2921346" cy="1543924"/>
            </a:xfrm>
            <a:custGeom>
              <a:avLst/>
              <a:gdLst/>
              <a:ahLst/>
              <a:cxnLst/>
              <a:rect l="l" t="t" r="r" b="b"/>
              <a:pathLst>
                <a:path w="2921346" h="1543924">
                  <a:moveTo>
                    <a:pt x="0" y="0"/>
                  </a:moveTo>
                  <a:lnTo>
                    <a:pt x="2921346" y="0"/>
                  </a:lnTo>
                  <a:lnTo>
                    <a:pt x="2921346" y="1543924"/>
                  </a:lnTo>
                  <a:lnTo>
                    <a:pt x="0" y="1543924"/>
                  </a:lnTo>
                  <a:lnTo>
                    <a:pt x="0" y="0"/>
                  </a:lnTo>
                  <a:close/>
                </a:path>
              </a:pathLst>
            </a:custGeom>
            <a:blipFill>
              <a:blip r:embed="rId16"/>
              <a:stretch>
                <a:fillRect/>
              </a:stretch>
            </a:blipFill>
          </p:spPr>
          <p:txBody>
            <a:bodyPr/>
            <a:lstStyle/>
            <a:p>
              <a:endParaRPr lang="en-GB"/>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F41B4-28D9-25F0-0DD9-5333D031E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8ED31-6A3F-E2F8-1A9A-371CF052F15C}"/>
              </a:ext>
            </a:extLst>
          </p:cNvPr>
          <p:cNvSpPr>
            <a:spLocks noGrp="1"/>
          </p:cNvSpPr>
          <p:nvPr>
            <p:ph type="title"/>
          </p:nvPr>
        </p:nvSpPr>
        <p:spPr>
          <a:xfrm>
            <a:off x="626534" y="408314"/>
            <a:ext cx="17119600" cy="1009008"/>
          </a:xfrm>
        </p:spPr>
        <p:txBody>
          <a:bodyPr>
            <a:normAutofit/>
          </a:bodyPr>
          <a:lstStyle/>
          <a:p>
            <a:pPr algn="ctr"/>
            <a:r>
              <a:rPr lang="en-US" sz="5600" b="1" dirty="0">
                <a:solidFill>
                  <a:schemeClr val="accent4">
                    <a:lumMod val="75000"/>
                  </a:schemeClr>
                </a:solidFill>
                <a:latin typeface="Arial" panose="020B0604020202020204" pitchFamily="34" charset="0"/>
                <a:cs typeface="Arial" panose="020B0604020202020204" pitchFamily="34" charset="0"/>
              </a:rPr>
              <a:t>Challenges</a:t>
            </a:r>
            <a:r>
              <a:rPr lang="lt-LT" sz="5600" b="1" dirty="0">
                <a:solidFill>
                  <a:schemeClr val="accent4">
                    <a:lumMod val="75000"/>
                  </a:schemeClr>
                </a:solidFill>
                <a:latin typeface="Arial" panose="020B0604020202020204" pitchFamily="34" charset="0"/>
                <a:cs typeface="Arial" panose="020B0604020202020204" pitchFamily="34" charset="0"/>
              </a:rPr>
              <a:t> (</a:t>
            </a:r>
            <a:r>
              <a:rPr lang="en-US" sz="5600" b="1" dirty="0">
                <a:solidFill>
                  <a:schemeClr val="accent4">
                    <a:lumMod val="75000"/>
                  </a:schemeClr>
                </a:solidFill>
                <a:latin typeface="Arial" panose="020B0604020202020204" pitchFamily="34" charset="0"/>
                <a:cs typeface="Arial" panose="020B0604020202020204" pitchFamily="34" charset="0"/>
              </a:rPr>
              <a:t>EHDS: Vision vs. Reality</a:t>
            </a:r>
            <a:r>
              <a:rPr lang="lt-LT" sz="5600" b="1" dirty="0">
                <a:solidFill>
                  <a:schemeClr val="accent4">
                    <a:lumMod val="75000"/>
                  </a:schemeClr>
                </a:solidFill>
                <a:latin typeface="Arial" panose="020B0604020202020204" pitchFamily="34" charset="0"/>
                <a:cs typeface="Arial" panose="020B0604020202020204" pitchFamily="34" charset="0"/>
              </a:rPr>
              <a:t>)</a:t>
            </a:r>
            <a:endParaRPr lang="en-LT" sz="5600" b="1" dirty="0">
              <a:solidFill>
                <a:schemeClr val="accent4">
                  <a:lumMod val="75000"/>
                </a:scheme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4C99F41-3689-CA4D-5434-5654954D4DFD}"/>
              </a:ext>
            </a:extLst>
          </p:cNvPr>
          <p:cNvSpPr>
            <a:spLocks noGrp="1"/>
          </p:cNvSpPr>
          <p:nvPr>
            <p:ph idx="1"/>
          </p:nvPr>
        </p:nvSpPr>
        <p:spPr>
          <a:xfrm>
            <a:off x="1257300" y="1752188"/>
            <a:ext cx="15773400" cy="7513256"/>
          </a:xfrm>
        </p:spPr>
        <p:txBody>
          <a:bodyPr>
            <a:normAutofit fontScale="85000" lnSpcReduction="20000"/>
          </a:bodyPr>
          <a:lstStyle/>
          <a:p>
            <a:pPr marL="685800" indent="-685800" algn="just"/>
            <a:r>
              <a:rPr lang="en-US" sz="3600" dirty="0">
                <a:latin typeface="Arial" panose="020B0604020202020204" pitchFamily="34" charset="0"/>
                <a:cs typeface="Arial" panose="020B0604020202020204" pitchFamily="34" charset="0"/>
              </a:rPr>
              <a:t>EHR systems will be required to comply with mandatory components: EHR system interoperability and EHR system registration. It is not yet clear whether the requirements will apply solely to the </a:t>
            </a:r>
            <a:r>
              <a:rPr lang="en-US" sz="3600" b="1" dirty="0">
                <a:solidFill>
                  <a:srgbClr val="014C7F"/>
                </a:solidFill>
                <a:latin typeface="Arial" panose="020B0604020202020204" pitchFamily="34" charset="0"/>
                <a:cs typeface="Arial" panose="020B0604020202020204" pitchFamily="34" charset="0"/>
              </a:rPr>
              <a:t>main national information system or will also be mandatory for all information systems used by healthcare providers and pharmacies </a:t>
            </a:r>
            <a:r>
              <a:rPr lang="en-US" sz="3600" dirty="0">
                <a:latin typeface="Arial" panose="020B0604020202020204" pitchFamily="34" charset="0"/>
                <a:cs typeface="Arial" panose="020B0604020202020204" pitchFamily="34" charset="0"/>
              </a:rPr>
              <a:t>(primary use);</a:t>
            </a:r>
          </a:p>
          <a:p>
            <a:pPr marL="685800" indent="-685800" algn="just"/>
            <a:r>
              <a:rPr lang="en-US" sz="3600" dirty="0">
                <a:latin typeface="Arial" panose="020B0604020202020204" pitchFamily="34" charset="0"/>
                <a:cs typeface="Arial" panose="020B0604020202020204" pitchFamily="34" charset="0"/>
              </a:rPr>
              <a:t>Lithuania expressed concerns that the application of an </a:t>
            </a:r>
            <a:r>
              <a:rPr lang="en-US" sz="3600" b="1" dirty="0">
                <a:solidFill>
                  <a:srgbClr val="014C7F"/>
                </a:solidFill>
                <a:latin typeface="Arial" panose="020B0604020202020204" pitchFamily="34" charset="0"/>
                <a:cs typeface="Arial" panose="020B0604020202020204" pitchFamily="34" charset="0"/>
              </a:rPr>
              <a:t>opt-out</a:t>
            </a:r>
            <a:r>
              <a:rPr lang="en-US" sz="3600" dirty="0">
                <a:latin typeface="Arial" panose="020B0604020202020204" pitchFamily="34" charset="0"/>
                <a:cs typeface="Arial" panose="020B0604020202020204" pitchFamily="34" charset="0"/>
              </a:rPr>
              <a:t> mechanism for secondary data use would negatively affect the quality of research data due to data shortages (secondary use);</a:t>
            </a:r>
          </a:p>
          <a:p>
            <a:pPr marL="685800" indent="-685800" algn="just"/>
            <a:r>
              <a:rPr lang="en-US" sz="3600" dirty="0">
                <a:latin typeface="Arial" panose="020B0604020202020204" pitchFamily="34" charset="0"/>
                <a:cs typeface="Arial" panose="020B0604020202020204" pitchFamily="34" charset="0"/>
              </a:rPr>
              <a:t>The implementation of EHDS requires significant preparation, demanding </a:t>
            </a:r>
            <a:r>
              <a:rPr lang="en-US" sz="3600" b="1" dirty="0">
                <a:solidFill>
                  <a:srgbClr val="014C7F"/>
                </a:solidFill>
                <a:latin typeface="Arial" panose="020B0604020202020204" pitchFamily="34" charset="0"/>
                <a:cs typeface="Arial" panose="020B0604020202020204" pitchFamily="34" charset="0"/>
              </a:rPr>
              <a:t>human resources</a:t>
            </a:r>
            <a:r>
              <a:rPr lang="en-US" sz="3600" dirty="0">
                <a:solidFill>
                  <a:srgbClr val="014C7F"/>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(with at least 15 legal acts are expected to be amended), </a:t>
            </a:r>
            <a:r>
              <a:rPr lang="en-US" sz="3600" b="1" dirty="0">
                <a:solidFill>
                  <a:srgbClr val="014C7F"/>
                </a:solidFill>
                <a:latin typeface="Arial" panose="020B0604020202020204" pitchFamily="34" charset="0"/>
                <a:cs typeface="Arial" panose="020B0604020202020204" pitchFamily="34" charset="0"/>
              </a:rPr>
              <a:t>financial resources </a:t>
            </a:r>
            <a:r>
              <a:rPr lang="en-US" sz="3600" dirty="0">
                <a:latin typeface="Arial" panose="020B0604020202020204" pitchFamily="34" charset="0"/>
                <a:cs typeface="Arial" panose="020B0604020202020204" pitchFamily="34" charset="0"/>
              </a:rPr>
              <a:t>(healthcare institutions are deeply concerned about the requirements imposed on hospital information systems), </a:t>
            </a:r>
            <a:r>
              <a:rPr lang="en-US" sz="3600" b="1" dirty="0">
                <a:solidFill>
                  <a:srgbClr val="014C7F"/>
                </a:solidFill>
                <a:latin typeface="Arial" panose="020B0604020202020204" pitchFamily="34" charset="0"/>
                <a:cs typeface="Arial" panose="020B0604020202020204" pitchFamily="34" charset="0"/>
              </a:rPr>
              <a:t>time,</a:t>
            </a:r>
            <a:r>
              <a:rPr lang="en-US" sz="3600" b="1" dirty="0">
                <a:solidFill>
                  <a:srgbClr val="FF0000"/>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and </a:t>
            </a:r>
            <a:r>
              <a:rPr lang="en-US" sz="3600" b="1" dirty="0">
                <a:solidFill>
                  <a:srgbClr val="014C7F"/>
                </a:solidFill>
                <a:latin typeface="Arial" panose="020B0604020202020204" pitchFamily="34" charset="0"/>
                <a:cs typeface="Arial" panose="020B0604020202020204" pitchFamily="34" charset="0"/>
              </a:rPr>
              <a:t>expertise</a:t>
            </a:r>
            <a:r>
              <a:rPr lang="en-US" sz="3600" dirty="0">
                <a:latin typeface="Arial" panose="020B0604020202020204" pitchFamily="34" charset="0"/>
                <a:cs typeface="Arial" panose="020B0604020202020204" pitchFamily="34" charset="0"/>
              </a:rPr>
              <a:t>; </a:t>
            </a:r>
          </a:p>
          <a:p>
            <a:pPr marL="685800" indent="-685800" algn="just"/>
            <a:r>
              <a:rPr lang="en-US" sz="3600" dirty="0">
                <a:latin typeface="Arial" panose="020B0604020202020204" pitchFamily="34" charset="0"/>
                <a:cs typeface="Arial" panose="020B0604020202020204" pitchFamily="34" charset="0"/>
              </a:rPr>
              <a:t>Substantial </a:t>
            </a:r>
            <a:r>
              <a:rPr lang="en-US" sz="3600" b="1" dirty="0">
                <a:solidFill>
                  <a:srgbClr val="014C7F"/>
                </a:solidFill>
                <a:latin typeface="Arial" panose="020B0604020202020204" pitchFamily="34" charset="0"/>
                <a:cs typeface="Arial" panose="020B0604020202020204" pitchFamily="34" charset="0"/>
              </a:rPr>
              <a:t>changes in national legislation</a:t>
            </a:r>
            <a:r>
              <a:rPr lang="en-US" sz="3600" dirty="0">
                <a:solidFill>
                  <a:srgbClr val="014C7F"/>
                </a:solidFill>
                <a:latin typeface="Arial" panose="020B0604020202020204" pitchFamily="34" charset="0"/>
                <a:cs typeface="Arial" panose="020B0604020202020204" pitchFamily="34" charset="0"/>
              </a:rPr>
              <a:t>, </a:t>
            </a:r>
            <a:r>
              <a:rPr lang="en-US" sz="3600" b="1" dirty="0">
                <a:solidFill>
                  <a:srgbClr val="014C7F"/>
                </a:solidFill>
                <a:latin typeface="Arial" panose="020B0604020202020204" pitchFamily="34" charset="0"/>
                <a:cs typeface="Arial" panose="020B0604020202020204" pitchFamily="34" charset="0"/>
              </a:rPr>
              <a:t>public awareness</a:t>
            </a:r>
            <a:r>
              <a:rPr lang="en-US" sz="3600" dirty="0">
                <a:solidFill>
                  <a:srgbClr val="014C7F"/>
                </a:solidFill>
                <a:latin typeface="Arial" panose="020B0604020202020204" pitchFamily="34" charset="0"/>
                <a:cs typeface="Arial" panose="020B0604020202020204" pitchFamily="34" charset="0"/>
              </a:rPr>
              <a:t>, </a:t>
            </a:r>
            <a:r>
              <a:rPr lang="en-US" sz="3600" b="1" dirty="0">
                <a:solidFill>
                  <a:srgbClr val="014C7F"/>
                </a:solidFill>
                <a:latin typeface="Arial" panose="020B0604020202020204" pitchFamily="34" charset="0"/>
                <a:cs typeface="Arial" panose="020B0604020202020204" pitchFamily="34" charset="0"/>
              </a:rPr>
              <a:t>trust</a:t>
            </a:r>
            <a:r>
              <a:rPr lang="en-US" sz="3600" dirty="0">
                <a:latin typeface="Arial" panose="020B0604020202020204" pitchFamily="34" charset="0"/>
                <a:cs typeface="Arial" panose="020B0604020202020204" pitchFamily="34" charset="0"/>
              </a:rPr>
              <a:t>, and the active involvement of both the Centre of Registers (responsible for primary use of health data) and the State Data Agency (responsible for secondary use);</a:t>
            </a:r>
          </a:p>
          <a:p>
            <a:pPr marL="685800" indent="-685800" algn="just"/>
            <a:r>
              <a:rPr lang="en-US" sz="3600" b="1" dirty="0">
                <a:solidFill>
                  <a:srgbClr val="014C7F"/>
                </a:solidFill>
                <a:latin typeface="Arial" panose="020B0604020202020204" pitchFamily="34" charset="0"/>
                <a:cs typeface="Arial" panose="020B0604020202020204" pitchFamily="34" charset="0"/>
              </a:rPr>
              <a:t>Health data maturity </a:t>
            </a:r>
            <a:r>
              <a:rPr lang="en-US" sz="3600" dirty="0">
                <a:latin typeface="Arial" panose="020B0604020202020204" pitchFamily="34" charset="0"/>
                <a:cs typeface="Arial" panose="020B0604020202020204" pitchFamily="34" charset="0"/>
              </a:rPr>
              <a:t>is insufficient to meet the needs of different stakeholders. Legacy clinical documentation with low quality; </a:t>
            </a:r>
          </a:p>
          <a:p>
            <a:pPr marL="685800" indent="-685800" algn="just"/>
            <a:r>
              <a:rPr lang="en-US" sz="3600" b="1" dirty="0">
                <a:solidFill>
                  <a:srgbClr val="014C7F"/>
                </a:solidFill>
                <a:latin typeface="Arial" panose="020B0604020202020204" pitchFamily="34" charset="0"/>
                <a:cs typeface="Arial" panose="020B0604020202020204" pitchFamily="34" charset="0"/>
              </a:rPr>
              <a:t>Non-digital mentality and digital skills</a:t>
            </a:r>
            <a:r>
              <a:rPr lang="en-US" sz="3600" dirty="0">
                <a:latin typeface="Arial" panose="020B0604020202020204" pitchFamily="34" charset="0"/>
                <a:cs typeface="Arial" panose="020B0604020202020204" pitchFamily="34" charset="0"/>
              </a:rPr>
              <a:t>. </a:t>
            </a:r>
          </a:p>
          <a:p>
            <a:endParaRPr lang="lt-LT"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2D5BCE6-6A49-47A0-9615-BECB972E8589}"/>
              </a:ext>
            </a:extLst>
          </p:cNvPr>
          <p:cNvCxnSpPr>
            <a:cxnSpLocks/>
          </p:cNvCxnSpPr>
          <p:nvPr/>
        </p:nvCxnSpPr>
        <p:spPr>
          <a:xfrm>
            <a:off x="626534" y="9110134"/>
            <a:ext cx="17119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green text&#10;&#10;Description automatically generated">
            <a:extLst>
              <a:ext uri="{FF2B5EF4-FFF2-40B4-BE49-F238E27FC236}">
                <a16:creationId xmlns:a16="http://schemas.microsoft.com/office/drawing/2014/main" id="{B57904AB-3625-4B3E-CC3E-3F2A77CD7642}"/>
              </a:ext>
            </a:extLst>
          </p:cNvPr>
          <p:cNvPicPr>
            <a:picLocks noChangeAspect="1"/>
          </p:cNvPicPr>
          <p:nvPr/>
        </p:nvPicPr>
        <p:blipFill>
          <a:blip r:embed="rId3"/>
          <a:stretch>
            <a:fillRect/>
          </a:stretch>
        </p:blipFill>
        <p:spPr>
          <a:xfrm>
            <a:off x="14911491" y="9415493"/>
            <a:ext cx="2749974" cy="647638"/>
          </a:xfrm>
          <a:prstGeom prst="rect">
            <a:avLst/>
          </a:prstGeom>
        </p:spPr>
      </p:pic>
    </p:spTree>
    <p:extLst>
      <p:ext uri="{BB962C8B-B14F-4D97-AF65-F5344CB8AC3E}">
        <p14:creationId xmlns:p14="http://schemas.microsoft.com/office/powerpoint/2010/main" val="226857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BB9A09B-3939-00A6-44B7-97BC6DCA6C84}"/>
              </a:ext>
            </a:extLst>
          </p:cNvPr>
          <p:cNvSpPr>
            <a:spLocks noGrp="1"/>
          </p:cNvSpPr>
          <p:nvPr>
            <p:ph type="title"/>
          </p:nvPr>
        </p:nvSpPr>
        <p:spPr>
          <a:xfrm>
            <a:off x="2826000" y="4495500"/>
            <a:ext cx="12636000" cy="830997"/>
          </a:xfrm>
        </p:spPr>
        <p:txBody>
          <a:bodyPr/>
          <a:lstStyle/>
          <a:p>
            <a:r>
              <a:rPr lang="sv-SE" b="0" i="0" dirty="0">
                <a:solidFill>
                  <a:schemeClr val="accent3"/>
                </a:solidFill>
                <a:effectLst/>
                <a:latin typeface="circular pro"/>
              </a:rPr>
              <a:t>A Swedish </a:t>
            </a:r>
            <a:r>
              <a:rPr lang="sv-SE" b="0" i="0" dirty="0" err="1">
                <a:solidFill>
                  <a:schemeClr val="accent3"/>
                </a:solidFill>
                <a:effectLst/>
                <a:latin typeface="circular pro"/>
              </a:rPr>
              <a:t>perspective</a:t>
            </a:r>
            <a:endParaRPr lang="sv-SE" dirty="0">
              <a:solidFill>
                <a:schemeClr val="accent3"/>
              </a:solidFill>
            </a:endParaRPr>
          </a:p>
        </p:txBody>
      </p:sp>
      <p:sp>
        <p:nvSpPr>
          <p:cNvPr id="5" name="Platshållare för text 4">
            <a:extLst>
              <a:ext uri="{FF2B5EF4-FFF2-40B4-BE49-F238E27FC236}">
                <a16:creationId xmlns:a16="http://schemas.microsoft.com/office/drawing/2014/main" id="{77F9D749-A55D-38DE-FDE0-E2D1BEE10E24}"/>
              </a:ext>
            </a:extLst>
          </p:cNvPr>
          <p:cNvSpPr>
            <a:spLocks noGrp="1"/>
          </p:cNvSpPr>
          <p:nvPr>
            <p:ph type="body" sz="quarter" idx="18"/>
          </p:nvPr>
        </p:nvSpPr>
        <p:spPr>
          <a:xfrm>
            <a:off x="2826000" y="5872500"/>
            <a:ext cx="12636000" cy="747897"/>
          </a:xfrm>
        </p:spPr>
        <p:txBody>
          <a:bodyPr/>
          <a:lstStyle/>
          <a:p>
            <a:r>
              <a:rPr lang="sv-SE" dirty="0"/>
              <a:t>Michel Silvestri, PhD, Senior </a:t>
            </a:r>
            <a:r>
              <a:rPr lang="sv-SE" dirty="0" err="1"/>
              <a:t>Advisor</a:t>
            </a:r>
            <a:endParaRPr lang="sv-SE" dirty="0"/>
          </a:p>
          <a:p>
            <a:r>
              <a:rPr lang="sv-SE" dirty="0"/>
              <a:t>Swedish </a:t>
            </a:r>
            <a:r>
              <a:rPr lang="sv-SE" dirty="0" err="1"/>
              <a:t>eHealth</a:t>
            </a:r>
            <a:r>
              <a:rPr lang="sv-SE" dirty="0"/>
              <a:t> Agency</a:t>
            </a:r>
          </a:p>
        </p:txBody>
      </p:sp>
      <p:sp>
        <p:nvSpPr>
          <p:cNvPr id="6" name="Platshållare för text 4">
            <a:extLst>
              <a:ext uri="{FF2B5EF4-FFF2-40B4-BE49-F238E27FC236}">
                <a16:creationId xmlns:a16="http://schemas.microsoft.com/office/drawing/2014/main" id="{DBD2FA58-1E57-4A6E-85B1-7B27712A4C94}"/>
              </a:ext>
            </a:extLst>
          </p:cNvPr>
          <p:cNvSpPr txBox="1">
            <a:spLocks/>
          </p:cNvSpPr>
          <p:nvPr/>
        </p:nvSpPr>
        <p:spPr>
          <a:xfrm>
            <a:off x="4873125" y="9090880"/>
            <a:ext cx="12636000" cy="7478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800" b="0" kern="1200">
                <a:solidFill>
                  <a:schemeClr val="bg1"/>
                </a:solidFill>
                <a:latin typeface="+mn-lt"/>
                <a:ea typeface="+mn-ea"/>
                <a:cs typeface="+mn-cs"/>
              </a:defRPr>
            </a:lvl1pPr>
            <a:lvl2pPr marL="685800" indent="-228600" algn="l" defTabSz="914400" rtl="0" eaLnBrk="1" latinLnBrk="0" hangingPunct="1">
              <a:lnSpc>
                <a:spcPct val="12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1371600"/>
            <a:r>
              <a:rPr lang="sv-SE" sz="2700" dirty="0" err="1">
                <a:solidFill>
                  <a:srgbClr val="FAFAFA"/>
                </a:solidFill>
                <a:latin typeface="Public Sans Regular"/>
              </a:rPr>
              <a:t>DTx</a:t>
            </a:r>
            <a:r>
              <a:rPr lang="sv-SE" sz="2700" dirty="0">
                <a:solidFill>
                  <a:srgbClr val="FAFAFA"/>
                </a:solidFill>
                <a:latin typeface="Public Sans Regular"/>
              </a:rPr>
              <a:t> Conference, Tartu</a:t>
            </a:r>
          </a:p>
          <a:p>
            <a:pPr algn="r" defTabSz="1371600"/>
            <a:r>
              <a:rPr lang="sv-SE" sz="2700" dirty="0">
                <a:solidFill>
                  <a:srgbClr val="FAFAFA"/>
                </a:solidFill>
                <a:latin typeface="Public Sans Regular"/>
              </a:rPr>
              <a:t>2025-08-27</a:t>
            </a:r>
          </a:p>
        </p:txBody>
      </p:sp>
      <p:sp>
        <p:nvSpPr>
          <p:cNvPr id="7" name="Platshållare för text 2">
            <a:extLst>
              <a:ext uri="{FF2B5EF4-FFF2-40B4-BE49-F238E27FC236}">
                <a16:creationId xmlns:a16="http://schemas.microsoft.com/office/drawing/2014/main" id="{4DEFAE0C-7E27-4764-87B1-D85D2B8AB753}"/>
              </a:ext>
            </a:extLst>
          </p:cNvPr>
          <p:cNvSpPr txBox="1">
            <a:spLocks/>
          </p:cNvSpPr>
          <p:nvPr/>
        </p:nvSpPr>
        <p:spPr>
          <a:xfrm>
            <a:off x="595085" y="9464828"/>
            <a:ext cx="6676049" cy="7478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800" b="0" kern="1200">
                <a:solidFill>
                  <a:schemeClr val="bg1"/>
                </a:solidFill>
                <a:latin typeface="+mn-lt"/>
                <a:ea typeface="+mn-ea"/>
                <a:cs typeface="+mn-cs"/>
              </a:defRPr>
            </a:lvl1pPr>
            <a:lvl2pPr marL="685800" indent="-228600" algn="l" defTabSz="914400" rtl="0" eaLnBrk="1" latinLnBrk="0" hangingPunct="1">
              <a:lnSpc>
                <a:spcPct val="12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r>
              <a:rPr lang="sv-SE" sz="2700" dirty="0">
                <a:solidFill>
                  <a:srgbClr val="FAFAFA"/>
                </a:solidFill>
                <a:latin typeface="Public Sans Regular"/>
              </a:rPr>
              <a:t>michel.silvestri@ehalsomyndigheten.se</a:t>
            </a:r>
          </a:p>
          <a:p>
            <a:pPr defTabSz="1371600"/>
            <a:endParaRPr lang="sv-SE" sz="2700" dirty="0">
              <a:solidFill>
                <a:srgbClr val="FAFAFA"/>
              </a:solidFill>
              <a:latin typeface="Public Sans Regular"/>
            </a:endParaRPr>
          </a:p>
        </p:txBody>
      </p:sp>
    </p:spTree>
    <p:extLst>
      <p:ext uri="{BB962C8B-B14F-4D97-AF65-F5344CB8AC3E}">
        <p14:creationId xmlns:p14="http://schemas.microsoft.com/office/powerpoint/2010/main" val="287494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D013203-43D2-4385-BB7A-5F22149E4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08" y="-1764030"/>
            <a:ext cx="21059859" cy="12957422"/>
          </a:xfrm>
          <a:prstGeom prst="rect">
            <a:avLst/>
          </a:prstGeom>
        </p:spPr>
      </p:pic>
      <p:sp>
        <p:nvSpPr>
          <p:cNvPr id="2" name="Rubrik 1">
            <a:extLst>
              <a:ext uri="{FF2B5EF4-FFF2-40B4-BE49-F238E27FC236}">
                <a16:creationId xmlns:a16="http://schemas.microsoft.com/office/drawing/2014/main" id="{64B9A967-FC0C-40E9-88A1-6DA00946ADE3}"/>
              </a:ext>
            </a:extLst>
          </p:cNvPr>
          <p:cNvSpPr>
            <a:spLocks noGrp="1"/>
          </p:cNvSpPr>
          <p:nvPr>
            <p:ph type="title"/>
          </p:nvPr>
        </p:nvSpPr>
        <p:spPr>
          <a:xfrm>
            <a:off x="8054272" y="245996"/>
            <a:ext cx="9429497" cy="1329595"/>
          </a:xfrm>
        </p:spPr>
        <p:txBody>
          <a:bodyPr/>
          <a:lstStyle/>
          <a:p>
            <a:r>
              <a:rPr lang="sv-SE" sz="4800" dirty="0" err="1"/>
              <a:t>Proposed</a:t>
            </a:r>
            <a:r>
              <a:rPr lang="sv-SE" sz="4800" dirty="0"/>
              <a:t> </a:t>
            </a:r>
            <a:r>
              <a:rPr lang="sv-SE" sz="4800" dirty="0" err="1"/>
              <a:t>roadmap</a:t>
            </a:r>
            <a:r>
              <a:rPr lang="sv-SE" sz="4800" dirty="0"/>
              <a:t> for national digital </a:t>
            </a:r>
            <a:r>
              <a:rPr lang="sv-SE" sz="4800" dirty="0" err="1"/>
              <a:t>infrastructure</a:t>
            </a:r>
            <a:endParaRPr lang="sv-SE" sz="4800" dirty="0"/>
          </a:p>
        </p:txBody>
      </p:sp>
      <p:sp>
        <p:nvSpPr>
          <p:cNvPr id="5" name="Rektangel: rundade hörn 4">
            <a:extLst>
              <a:ext uri="{FF2B5EF4-FFF2-40B4-BE49-F238E27FC236}">
                <a16:creationId xmlns:a16="http://schemas.microsoft.com/office/drawing/2014/main" id="{EB1B3058-530B-4BB4-9690-A1B9D90D7DCB}"/>
              </a:ext>
            </a:extLst>
          </p:cNvPr>
          <p:cNvSpPr/>
          <p:nvPr/>
        </p:nvSpPr>
        <p:spPr>
          <a:xfrm>
            <a:off x="1993610" y="3811772"/>
            <a:ext cx="14656982" cy="47208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sv-SE" sz="2700">
              <a:solidFill>
                <a:srgbClr val="FAFAFA"/>
              </a:solidFill>
              <a:latin typeface="Public Sans Regular"/>
            </a:endParaRPr>
          </a:p>
        </p:txBody>
      </p:sp>
      <p:sp>
        <p:nvSpPr>
          <p:cNvPr id="6" name="Ellips 5">
            <a:extLst>
              <a:ext uri="{FF2B5EF4-FFF2-40B4-BE49-F238E27FC236}">
                <a16:creationId xmlns:a16="http://schemas.microsoft.com/office/drawing/2014/main" id="{55E8A7EC-366D-4028-BC9A-06AE39BB7E03}"/>
              </a:ext>
            </a:extLst>
          </p:cNvPr>
          <p:cNvSpPr/>
          <p:nvPr/>
        </p:nvSpPr>
        <p:spPr>
          <a:xfrm>
            <a:off x="2791052" y="4322135"/>
            <a:ext cx="3859619" cy="3636336"/>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sv-SE" sz="2700" dirty="0" err="1">
                <a:solidFill>
                  <a:srgbClr val="6E0E50"/>
                </a:solidFill>
                <a:latin typeface="Public Sans Regular"/>
              </a:rPr>
              <a:t>Government</a:t>
            </a:r>
            <a:r>
              <a:rPr lang="sv-SE" sz="2700" dirty="0">
                <a:solidFill>
                  <a:srgbClr val="6E0E50"/>
                </a:solidFill>
                <a:latin typeface="Public Sans Regular"/>
              </a:rPr>
              <a:t> </a:t>
            </a:r>
            <a:r>
              <a:rPr lang="sv-SE" sz="2700" dirty="0" err="1">
                <a:solidFill>
                  <a:srgbClr val="6E0E50"/>
                </a:solidFill>
                <a:latin typeface="Public Sans Regular"/>
              </a:rPr>
              <a:t>takes</a:t>
            </a:r>
            <a:r>
              <a:rPr lang="sv-SE" sz="2700" dirty="0">
                <a:solidFill>
                  <a:srgbClr val="6E0E50"/>
                </a:solidFill>
                <a:latin typeface="Public Sans Regular"/>
              </a:rPr>
              <a:t> </a:t>
            </a:r>
            <a:r>
              <a:rPr lang="sv-SE" sz="2700" dirty="0" err="1">
                <a:solidFill>
                  <a:srgbClr val="6E0E50"/>
                </a:solidFill>
                <a:latin typeface="Public Sans Regular"/>
              </a:rPr>
              <a:t>main</a:t>
            </a:r>
            <a:r>
              <a:rPr lang="sv-SE" sz="2700" dirty="0">
                <a:solidFill>
                  <a:srgbClr val="6E0E50"/>
                </a:solidFill>
                <a:latin typeface="Public Sans Regular"/>
              </a:rPr>
              <a:t> </a:t>
            </a:r>
            <a:r>
              <a:rPr lang="sv-SE" sz="2700" dirty="0" err="1">
                <a:solidFill>
                  <a:srgbClr val="6E0E50"/>
                </a:solidFill>
                <a:latin typeface="Public Sans Regular"/>
              </a:rPr>
              <a:t>responsibility</a:t>
            </a:r>
            <a:r>
              <a:rPr lang="sv-SE" sz="2700" dirty="0">
                <a:solidFill>
                  <a:srgbClr val="6E0E50"/>
                </a:solidFill>
                <a:latin typeface="Public Sans Regular"/>
              </a:rPr>
              <a:t> for </a:t>
            </a:r>
            <a:r>
              <a:rPr lang="sv-SE" sz="2700" dirty="0" err="1">
                <a:solidFill>
                  <a:srgbClr val="6E0E50"/>
                </a:solidFill>
                <a:latin typeface="Public Sans Regular"/>
              </a:rPr>
              <a:t>infrastructure</a:t>
            </a:r>
            <a:endParaRPr lang="sv-SE" sz="2700" dirty="0">
              <a:solidFill>
                <a:srgbClr val="FAFAFA"/>
              </a:solidFill>
              <a:latin typeface="Public Sans Regular"/>
            </a:endParaRPr>
          </a:p>
        </p:txBody>
      </p:sp>
      <p:sp>
        <p:nvSpPr>
          <p:cNvPr id="9" name="Ellips 8">
            <a:extLst>
              <a:ext uri="{FF2B5EF4-FFF2-40B4-BE49-F238E27FC236}">
                <a16:creationId xmlns:a16="http://schemas.microsoft.com/office/drawing/2014/main" id="{BF5D3171-8240-4A5D-A61F-5F5095AE0DA3}"/>
              </a:ext>
            </a:extLst>
          </p:cNvPr>
          <p:cNvSpPr/>
          <p:nvPr/>
        </p:nvSpPr>
        <p:spPr>
          <a:xfrm>
            <a:off x="7448113" y="4437278"/>
            <a:ext cx="3859619" cy="3636336"/>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sv-SE" sz="2700" dirty="0" err="1">
                <a:solidFill>
                  <a:srgbClr val="6E0E50"/>
                </a:solidFill>
                <a:latin typeface="Public Sans Regular"/>
              </a:rPr>
              <a:t>Used</a:t>
            </a:r>
            <a:r>
              <a:rPr lang="sv-SE" sz="2700" dirty="0">
                <a:solidFill>
                  <a:srgbClr val="6E0E50"/>
                </a:solidFill>
                <a:latin typeface="Public Sans Regular"/>
              </a:rPr>
              <a:t> by all </a:t>
            </a:r>
            <a:r>
              <a:rPr lang="sv-SE" sz="2700" dirty="0" err="1">
                <a:solidFill>
                  <a:srgbClr val="6E0E50"/>
                </a:solidFill>
                <a:latin typeface="Public Sans Regular"/>
              </a:rPr>
              <a:t>stakeholders</a:t>
            </a:r>
            <a:endParaRPr lang="sv-SE" sz="2700" dirty="0">
              <a:solidFill>
                <a:srgbClr val="FAFAFA"/>
              </a:solidFill>
              <a:latin typeface="Public Sans Regular"/>
            </a:endParaRPr>
          </a:p>
        </p:txBody>
      </p:sp>
      <p:sp>
        <p:nvSpPr>
          <p:cNvPr id="10" name="Ellips 9">
            <a:extLst>
              <a:ext uri="{FF2B5EF4-FFF2-40B4-BE49-F238E27FC236}">
                <a16:creationId xmlns:a16="http://schemas.microsoft.com/office/drawing/2014/main" id="{EB40D125-2685-42EE-847E-E949510631C5}"/>
              </a:ext>
            </a:extLst>
          </p:cNvPr>
          <p:cNvSpPr/>
          <p:nvPr/>
        </p:nvSpPr>
        <p:spPr>
          <a:xfrm>
            <a:off x="12105173" y="4437278"/>
            <a:ext cx="3859619" cy="3636336"/>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sv-SE" sz="2700" dirty="0" err="1">
                <a:solidFill>
                  <a:srgbClr val="6E0E50"/>
                </a:solidFill>
                <a:latin typeface="Public Sans Regular"/>
              </a:rPr>
              <a:t>Aligned</a:t>
            </a:r>
            <a:r>
              <a:rPr lang="sv-SE" sz="2700" dirty="0">
                <a:solidFill>
                  <a:srgbClr val="6E0E50"/>
                </a:solidFill>
                <a:latin typeface="Public Sans Regular"/>
              </a:rPr>
              <a:t> </a:t>
            </a:r>
            <a:r>
              <a:rPr lang="sv-SE" sz="2700" dirty="0" err="1">
                <a:solidFill>
                  <a:srgbClr val="6E0E50"/>
                </a:solidFill>
                <a:latin typeface="Public Sans Regular"/>
              </a:rPr>
              <a:t>with</a:t>
            </a:r>
            <a:r>
              <a:rPr lang="sv-SE" sz="2700" dirty="0">
                <a:solidFill>
                  <a:srgbClr val="6E0E50"/>
                </a:solidFill>
                <a:latin typeface="Public Sans Regular"/>
              </a:rPr>
              <a:t> EHDS </a:t>
            </a:r>
            <a:r>
              <a:rPr lang="sv-SE" sz="2700" dirty="0" err="1">
                <a:solidFill>
                  <a:srgbClr val="6E0E50"/>
                </a:solidFill>
                <a:latin typeface="Public Sans Regular"/>
              </a:rPr>
              <a:t>requirements</a:t>
            </a:r>
            <a:endParaRPr lang="sv-SE" sz="2700" dirty="0">
              <a:solidFill>
                <a:srgbClr val="FAFAFA"/>
              </a:solidFill>
              <a:latin typeface="Public Sans Regular"/>
            </a:endParaRPr>
          </a:p>
        </p:txBody>
      </p:sp>
      <p:sp>
        <p:nvSpPr>
          <p:cNvPr id="11" name="Rubrik 1">
            <a:extLst>
              <a:ext uri="{FF2B5EF4-FFF2-40B4-BE49-F238E27FC236}">
                <a16:creationId xmlns:a16="http://schemas.microsoft.com/office/drawing/2014/main" id="{CD78D35E-12E8-4A1E-A06D-012E6CCAE77E}"/>
              </a:ext>
            </a:extLst>
          </p:cNvPr>
          <p:cNvSpPr txBox="1">
            <a:spLocks/>
          </p:cNvSpPr>
          <p:nvPr/>
        </p:nvSpPr>
        <p:spPr>
          <a:xfrm>
            <a:off x="9977739" y="8995569"/>
            <a:ext cx="4585881" cy="664797"/>
          </a:xfrm>
          <a:prstGeom prst="rect">
            <a:avLst/>
          </a:prstGeom>
        </p:spPr>
        <p:txBody>
          <a:bodyPr vert="horz" wrap="square" lIns="0" tIns="0" rIns="0" bIns="0" rtlCol="0" anchor="b" anchorCtr="0">
            <a:spAutoFit/>
          </a:bodyPr>
          <a:lstStyle>
            <a:lvl1pPr algn="l" defTabSz="914400" rtl="0" eaLnBrk="1" latinLnBrk="0" hangingPunct="1">
              <a:lnSpc>
                <a:spcPct val="90000"/>
              </a:lnSpc>
              <a:spcBef>
                <a:spcPct val="0"/>
              </a:spcBef>
              <a:buNone/>
              <a:defRPr sz="4000" b="1" i="0" strike="noStrike" kern="1200">
                <a:solidFill>
                  <a:schemeClr val="tx2"/>
                </a:solidFill>
                <a:effectLst/>
                <a:latin typeface="Public Sans" pitchFamily="2" charset="77"/>
                <a:ea typeface="+mj-ea"/>
                <a:cs typeface="+mj-cs"/>
              </a:defRPr>
            </a:lvl1pPr>
          </a:lstStyle>
          <a:p>
            <a:pPr defTabSz="1371600">
              <a:defRPr/>
            </a:pPr>
            <a:r>
              <a:rPr lang="sv-SE" sz="4800" dirty="0" err="1">
                <a:solidFill>
                  <a:srgbClr val="6E0E50"/>
                </a:solidFill>
              </a:rPr>
              <a:t>Collaboration</a:t>
            </a:r>
            <a:r>
              <a:rPr lang="sv-SE" sz="4800" dirty="0">
                <a:solidFill>
                  <a:srgbClr val="6E0E50"/>
                </a:solidFill>
              </a:rPr>
              <a:t>!</a:t>
            </a:r>
          </a:p>
        </p:txBody>
      </p:sp>
    </p:spTree>
    <p:extLst>
      <p:ext uri="{BB962C8B-B14F-4D97-AF65-F5344CB8AC3E}">
        <p14:creationId xmlns:p14="http://schemas.microsoft.com/office/powerpoint/2010/main" val="34224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B13A842-BBE2-4052-8F67-C1C92D72DBDE}"/>
              </a:ext>
            </a:extLst>
          </p:cNvPr>
          <p:cNvPicPr>
            <a:picLocks noChangeAspect="1"/>
          </p:cNvPicPr>
          <p:nvPr/>
        </p:nvPicPr>
        <p:blipFill>
          <a:blip r:embed="rId2"/>
          <a:stretch>
            <a:fillRect/>
          </a:stretch>
        </p:blipFill>
        <p:spPr>
          <a:xfrm>
            <a:off x="3503321" y="0"/>
            <a:ext cx="14057610" cy="10287000"/>
          </a:xfrm>
          <a:prstGeom prst="rect">
            <a:avLst/>
          </a:prstGeom>
        </p:spPr>
      </p:pic>
    </p:spTree>
    <p:extLst>
      <p:ext uri="{BB962C8B-B14F-4D97-AF65-F5344CB8AC3E}">
        <p14:creationId xmlns:p14="http://schemas.microsoft.com/office/powerpoint/2010/main" val="105610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39D28E2-2ECB-4AE3-B11D-88E78409EDE1}"/>
              </a:ext>
            </a:extLst>
          </p:cNvPr>
          <p:cNvPicPr>
            <a:picLocks noChangeAspect="1"/>
          </p:cNvPicPr>
          <p:nvPr/>
        </p:nvPicPr>
        <p:blipFill>
          <a:blip r:embed="rId2"/>
          <a:stretch>
            <a:fillRect/>
          </a:stretch>
        </p:blipFill>
        <p:spPr>
          <a:xfrm>
            <a:off x="194615" y="-22149"/>
            <a:ext cx="17898770" cy="6776768"/>
          </a:xfrm>
          <a:prstGeom prst="rect">
            <a:avLst/>
          </a:prstGeom>
        </p:spPr>
      </p:pic>
      <p:sp>
        <p:nvSpPr>
          <p:cNvPr id="2" name="Rubrik 1">
            <a:extLst>
              <a:ext uri="{FF2B5EF4-FFF2-40B4-BE49-F238E27FC236}">
                <a16:creationId xmlns:a16="http://schemas.microsoft.com/office/drawing/2014/main" id="{E2C90E03-B6C7-485C-A9BB-CB9F5FEA97BA}"/>
              </a:ext>
            </a:extLst>
          </p:cNvPr>
          <p:cNvSpPr>
            <a:spLocks noGrp="1"/>
          </p:cNvSpPr>
          <p:nvPr>
            <p:ph type="ctrTitle"/>
          </p:nvPr>
        </p:nvSpPr>
        <p:spPr>
          <a:xfrm>
            <a:off x="2285999" y="7883582"/>
            <a:ext cx="13716000" cy="1409396"/>
          </a:xfrm>
        </p:spPr>
        <p:txBody>
          <a:bodyPr>
            <a:normAutofit/>
          </a:bodyPr>
          <a:lstStyle/>
          <a:p>
            <a:r>
              <a:rPr lang="sv-SE" sz="6000" dirty="0"/>
              <a:t>Nordic joint preparations </a:t>
            </a:r>
            <a:r>
              <a:rPr lang="sv-SE" sz="6000" dirty="0" err="1"/>
              <a:t>of</a:t>
            </a:r>
            <a:r>
              <a:rPr lang="sv-SE" sz="6000" dirty="0"/>
              <a:t> EHDS2</a:t>
            </a:r>
            <a:endParaRPr lang="sv-SE" dirty="0"/>
          </a:p>
        </p:txBody>
      </p:sp>
      <p:pic>
        <p:nvPicPr>
          <p:cNvPr id="5" name="Bildobjekt 4">
            <a:extLst>
              <a:ext uri="{FF2B5EF4-FFF2-40B4-BE49-F238E27FC236}">
                <a16:creationId xmlns:a16="http://schemas.microsoft.com/office/drawing/2014/main" id="{5EC9DC4C-40DE-4021-8149-CAA641F11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663" y="7182204"/>
            <a:ext cx="1272725" cy="954543"/>
          </a:xfrm>
          <a:prstGeom prst="rect">
            <a:avLst/>
          </a:prstGeom>
        </p:spPr>
      </p:pic>
      <p:pic>
        <p:nvPicPr>
          <p:cNvPr id="6" name="Bildobjekt 5">
            <a:extLst>
              <a:ext uri="{FF2B5EF4-FFF2-40B4-BE49-F238E27FC236}">
                <a16:creationId xmlns:a16="http://schemas.microsoft.com/office/drawing/2014/main" id="{63E54211-789D-4961-AFEF-95189B9DA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321" y="7182211"/>
            <a:ext cx="1272722" cy="954542"/>
          </a:xfrm>
          <a:prstGeom prst="rect">
            <a:avLst/>
          </a:prstGeom>
        </p:spPr>
      </p:pic>
      <p:pic>
        <p:nvPicPr>
          <p:cNvPr id="7" name="Bildobjekt 6">
            <a:extLst>
              <a:ext uri="{FF2B5EF4-FFF2-40B4-BE49-F238E27FC236}">
                <a16:creationId xmlns:a16="http://schemas.microsoft.com/office/drawing/2014/main" id="{06266D16-4AD7-4318-9C4C-D3CFE8839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4691" y="7182203"/>
            <a:ext cx="1272726" cy="954545"/>
          </a:xfrm>
          <a:prstGeom prst="rect">
            <a:avLst/>
          </a:prstGeom>
        </p:spPr>
      </p:pic>
      <p:pic>
        <p:nvPicPr>
          <p:cNvPr id="8" name="Platshållare för innehåll 4">
            <a:extLst>
              <a:ext uri="{FF2B5EF4-FFF2-40B4-BE49-F238E27FC236}">
                <a16:creationId xmlns:a16="http://schemas.microsoft.com/office/drawing/2014/main" id="{D22D5B30-6EE2-4ABB-ABDC-5E43CECE0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088" y="7182206"/>
            <a:ext cx="1272726" cy="954545"/>
          </a:xfrm>
          <a:prstGeom prst="rect">
            <a:avLst/>
          </a:prstGeom>
        </p:spPr>
      </p:pic>
      <p:pic>
        <p:nvPicPr>
          <p:cNvPr id="9" name="Platshållare för innehåll 13">
            <a:extLst>
              <a:ext uri="{FF2B5EF4-FFF2-40B4-BE49-F238E27FC236}">
                <a16:creationId xmlns:a16="http://schemas.microsoft.com/office/drawing/2014/main" id="{3675175F-53AA-41A1-885A-F09AF1E70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0890" y="7182205"/>
            <a:ext cx="1272726" cy="954545"/>
          </a:xfrm>
          <a:prstGeom prst="rect">
            <a:avLst/>
          </a:prstGeom>
        </p:spPr>
      </p:pic>
      <p:sp>
        <p:nvSpPr>
          <p:cNvPr id="12" name="textruta 11">
            <a:extLst>
              <a:ext uri="{FF2B5EF4-FFF2-40B4-BE49-F238E27FC236}">
                <a16:creationId xmlns:a16="http://schemas.microsoft.com/office/drawing/2014/main" id="{8A3FFC0B-0C16-413A-982E-BF74107970FF}"/>
              </a:ext>
            </a:extLst>
          </p:cNvPr>
          <p:cNvSpPr txBox="1"/>
          <p:nvPr/>
        </p:nvSpPr>
        <p:spPr>
          <a:xfrm>
            <a:off x="2691893" y="9517077"/>
            <a:ext cx="13004369" cy="507831"/>
          </a:xfrm>
          <a:prstGeom prst="rect">
            <a:avLst/>
          </a:prstGeom>
          <a:noFill/>
        </p:spPr>
        <p:txBody>
          <a:bodyPr wrap="square">
            <a:spAutoFit/>
          </a:bodyPr>
          <a:lstStyle/>
          <a:p>
            <a:pPr algn="ctr" defTabSz="1371600"/>
            <a:r>
              <a:rPr lang="sv-SE" sz="2700" dirty="0">
                <a:solidFill>
                  <a:prstClr val="black"/>
                </a:solidFill>
                <a:latin typeface="Calibri" panose="020F0502020204030204"/>
              </a:rPr>
              <a:t>https://www.sitra.fi/en/projects/value-from-nordic-health-data-valo/</a:t>
            </a:r>
          </a:p>
        </p:txBody>
      </p:sp>
      <p:pic>
        <p:nvPicPr>
          <p:cNvPr id="10" name="Bildobjekt 9">
            <a:extLst>
              <a:ext uri="{FF2B5EF4-FFF2-40B4-BE49-F238E27FC236}">
                <a16:creationId xmlns:a16="http://schemas.microsoft.com/office/drawing/2014/main" id="{865DBAB3-0CBB-43F6-9D19-2749DA6A656E}"/>
              </a:ext>
            </a:extLst>
          </p:cNvPr>
          <p:cNvPicPr>
            <a:picLocks noChangeAspect="1"/>
          </p:cNvPicPr>
          <p:nvPr/>
        </p:nvPicPr>
        <p:blipFill>
          <a:blip r:embed="rId8"/>
          <a:stretch>
            <a:fillRect/>
          </a:stretch>
        </p:blipFill>
        <p:spPr>
          <a:xfrm>
            <a:off x="1814029" y="7726589"/>
            <a:ext cx="943940" cy="1135368"/>
          </a:xfrm>
          <a:prstGeom prst="rect">
            <a:avLst/>
          </a:prstGeom>
        </p:spPr>
      </p:pic>
      <p:pic>
        <p:nvPicPr>
          <p:cNvPr id="13" name="Bildobjekt 12">
            <a:extLst>
              <a:ext uri="{FF2B5EF4-FFF2-40B4-BE49-F238E27FC236}">
                <a16:creationId xmlns:a16="http://schemas.microsoft.com/office/drawing/2014/main" id="{F84B3D76-50CB-4D9E-9026-21C9885F92D0}"/>
              </a:ext>
            </a:extLst>
          </p:cNvPr>
          <p:cNvPicPr>
            <a:picLocks noChangeAspect="1"/>
          </p:cNvPicPr>
          <p:nvPr/>
        </p:nvPicPr>
        <p:blipFill>
          <a:blip r:embed="rId9"/>
          <a:stretch>
            <a:fillRect/>
          </a:stretch>
        </p:blipFill>
        <p:spPr>
          <a:xfrm>
            <a:off x="15913655" y="7883582"/>
            <a:ext cx="1000407" cy="1047516"/>
          </a:xfrm>
          <a:prstGeom prst="rect">
            <a:avLst/>
          </a:prstGeom>
        </p:spPr>
      </p:pic>
    </p:spTree>
    <p:extLst>
      <p:ext uri="{BB962C8B-B14F-4D97-AF65-F5344CB8AC3E}">
        <p14:creationId xmlns:p14="http://schemas.microsoft.com/office/powerpoint/2010/main" val="229749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3AEE-C661-A505-3568-3B20AA5B19F9}"/>
              </a:ext>
            </a:extLst>
          </p:cNvPr>
          <p:cNvSpPr>
            <a:spLocks noGrp="1"/>
          </p:cNvSpPr>
          <p:nvPr>
            <p:ph type="ctrTitle"/>
          </p:nvPr>
        </p:nvSpPr>
        <p:spPr>
          <a:xfrm>
            <a:off x="953262" y="3295174"/>
            <a:ext cx="10259568" cy="4278443"/>
          </a:xfrm>
        </p:spPr>
        <p:txBody>
          <a:bodyPr/>
          <a:lstStyle/>
          <a:p>
            <a:r>
              <a:rPr lang="en-US" b="1" i="0" dirty="0">
                <a:effectLst/>
                <a:latin typeface="Avenir Next"/>
              </a:rPr>
              <a:t>The Digital Health Frontier: Opportunities and Challenges</a:t>
            </a:r>
            <a:br>
              <a:rPr lang="en-US" b="1" i="0" dirty="0">
                <a:effectLst/>
                <a:latin typeface="Avenir Next"/>
              </a:rPr>
            </a:br>
            <a:r>
              <a:rPr lang="en-US" b="1" i="0" dirty="0">
                <a:effectLst/>
                <a:latin typeface="Avenir Next"/>
              </a:rPr>
              <a:t> </a:t>
            </a:r>
            <a:br>
              <a:rPr lang="en-US" b="1" i="0" dirty="0">
                <a:effectLst/>
                <a:latin typeface="Avenir Next"/>
              </a:rPr>
            </a:br>
            <a:br>
              <a:rPr lang="en-US" b="1" i="0" dirty="0">
                <a:effectLst/>
                <a:latin typeface="Avenir Next"/>
              </a:rPr>
            </a:br>
            <a:endParaRPr lang="en-GB" i="1" dirty="0"/>
          </a:p>
        </p:txBody>
      </p:sp>
      <p:sp>
        <p:nvSpPr>
          <p:cNvPr id="5" name="Subtitle 4">
            <a:extLst>
              <a:ext uri="{FF2B5EF4-FFF2-40B4-BE49-F238E27FC236}">
                <a16:creationId xmlns:a16="http://schemas.microsoft.com/office/drawing/2014/main" id="{E51C4558-6841-3D88-9E04-6454D258CDB8}"/>
              </a:ext>
            </a:extLst>
          </p:cNvPr>
          <p:cNvSpPr>
            <a:spLocks noGrp="1"/>
          </p:cNvSpPr>
          <p:nvPr>
            <p:ph type="subTitle" idx="1"/>
          </p:nvPr>
        </p:nvSpPr>
        <p:spPr>
          <a:xfrm>
            <a:off x="953262" y="6977270"/>
            <a:ext cx="10259568" cy="3115314"/>
          </a:xfrm>
        </p:spPr>
        <p:txBody>
          <a:bodyPr/>
          <a:lstStyle/>
          <a:p>
            <a:r>
              <a:rPr lang="en-GB" sz="3000" dirty="0"/>
              <a:t>Sari Palojoki</a:t>
            </a:r>
          </a:p>
          <a:p>
            <a:r>
              <a:rPr lang="en-GB" sz="3000" dirty="0"/>
              <a:t>Senior Advisor, PhD</a:t>
            </a:r>
          </a:p>
          <a:p>
            <a:r>
              <a:rPr lang="en-GB" sz="3000" dirty="0"/>
              <a:t>Team Leader of International Health Digitalization Policy Affairs / Department of Steering in Social Welfare and Health</a:t>
            </a:r>
          </a:p>
          <a:p>
            <a:endParaRPr lang="en-GB" dirty="0"/>
          </a:p>
        </p:txBody>
      </p:sp>
    </p:spTree>
    <p:extLst>
      <p:ext uri="{BB962C8B-B14F-4D97-AF65-F5344CB8AC3E}">
        <p14:creationId xmlns:p14="http://schemas.microsoft.com/office/powerpoint/2010/main" val="269950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kstiruutu 138">
            <a:extLst>
              <a:ext uri="{FF2B5EF4-FFF2-40B4-BE49-F238E27FC236}">
                <a16:creationId xmlns:a16="http://schemas.microsoft.com/office/drawing/2014/main" id="{ACBFAAE6-E6AA-D24B-AD92-7C04015EA817}"/>
              </a:ext>
            </a:extLst>
          </p:cNvPr>
          <p:cNvSpPr txBox="1"/>
          <p:nvPr/>
        </p:nvSpPr>
        <p:spPr>
          <a:xfrm>
            <a:off x="15158679" y="6087495"/>
            <a:ext cx="2156940" cy="969496"/>
          </a:xfrm>
          <a:prstGeom prst="rect">
            <a:avLst/>
          </a:prstGeom>
          <a:solidFill>
            <a:schemeClr val="accent4">
              <a:lumMod val="50000"/>
            </a:schemeClr>
          </a:solidFill>
        </p:spPr>
        <p:txBody>
          <a:bodyPr wrap="square" lIns="54000" tIns="0" rIns="0" bIns="0" rtlCol="0" anchor="t">
            <a:spAutoFit/>
          </a:bodyPr>
          <a:lstStyle>
            <a:defPPr>
              <a:defRPr lang="fi-FI"/>
            </a:defPPr>
            <a:lvl1pPr algn="ctr" defTabSz="609585" eaLnBrk="0" fontAlgn="base" hangingPunct="0">
              <a:spcBef>
                <a:spcPct val="0"/>
              </a:spcBef>
              <a:spcAft>
                <a:spcPct val="0"/>
              </a:spcAft>
              <a:defRPr sz="1200">
                <a:solidFill>
                  <a:srgbClr val="000000"/>
                </a:solidFill>
                <a:latin typeface="Arial" panose="020B0604020202020204"/>
              </a:defRPr>
            </a:lvl1pPr>
          </a:lstStyle>
          <a:p>
            <a:pPr defTabSz="914378">
              <a:spcBef>
                <a:spcPts val="0"/>
              </a:spcBef>
              <a:spcAft>
                <a:spcPts val="0"/>
              </a:spcAft>
              <a:defRPr/>
            </a:pPr>
            <a:r>
              <a:rPr lang="en-GB" sz="2100" dirty="0">
                <a:solidFill>
                  <a:srgbClr val="FFFFFF"/>
                </a:solidFill>
              </a:rPr>
              <a:t>Client Data Act </a:t>
            </a:r>
          </a:p>
          <a:p>
            <a:pPr defTabSz="914378">
              <a:spcBef>
                <a:spcPts val="0"/>
              </a:spcBef>
              <a:spcAft>
                <a:spcPts val="0"/>
              </a:spcAft>
              <a:defRPr/>
            </a:pPr>
            <a:r>
              <a:rPr lang="en-GB" sz="2100" dirty="0">
                <a:solidFill>
                  <a:srgbClr val="FFFFFF"/>
                </a:solidFill>
              </a:rPr>
              <a:t>and prescription </a:t>
            </a:r>
          </a:p>
          <a:p>
            <a:pPr defTabSz="914378">
              <a:spcBef>
                <a:spcPts val="0"/>
              </a:spcBef>
              <a:spcAft>
                <a:spcPts val="0"/>
              </a:spcAft>
              <a:defRPr/>
            </a:pPr>
            <a:r>
              <a:rPr lang="en-GB" sz="2100" dirty="0">
                <a:solidFill>
                  <a:srgbClr val="FFFFFF"/>
                </a:solidFill>
              </a:rPr>
              <a:t>act are reformed</a:t>
            </a:r>
            <a:endParaRPr lang="fi-FI" sz="2100" dirty="0">
              <a:solidFill>
                <a:srgbClr val="FFFFFF"/>
              </a:solidFill>
            </a:endParaRPr>
          </a:p>
        </p:txBody>
      </p:sp>
      <p:cxnSp>
        <p:nvCxnSpPr>
          <p:cNvPr id="58" name="Straight Connector 57">
            <a:extLst>
              <a:ext uri="{FF2B5EF4-FFF2-40B4-BE49-F238E27FC236}">
                <a16:creationId xmlns:a16="http://schemas.microsoft.com/office/drawing/2014/main" id="{7E8E7044-584D-B647-BE9C-31701A5A1321}"/>
              </a:ext>
            </a:extLst>
          </p:cNvPr>
          <p:cNvCxnSpPr>
            <a:cxnSpLocks/>
          </p:cNvCxnSpPr>
          <p:nvPr/>
        </p:nvCxnSpPr>
        <p:spPr>
          <a:xfrm>
            <a:off x="16224680" y="5167484"/>
            <a:ext cx="0" cy="814895"/>
          </a:xfrm>
          <a:prstGeom prst="line">
            <a:avLst/>
          </a:prstGeom>
          <a:noFill/>
          <a:ln w="38100" cap="rnd" cmpd="sng" algn="ctr">
            <a:solidFill>
              <a:srgbClr val="B8E7DD">
                <a:alpha val="50000"/>
              </a:srgbClr>
            </a:solidFill>
            <a:prstDash val="solid"/>
            <a:miter lim="800000"/>
          </a:ln>
          <a:effectLst/>
        </p:spPr>
      </p:cxnSp>
      <p:cxnSp>
        <p:nvCxnSpPr>
          <p:cNvPr id="38" name="Straight Connector 37">
            <a:extLst>
              <a:ext uri="{FF2B5EF4-FFF2-40B4-BE49-F238E27FC236}">
                <a16:creationId xmlns:a16="http://schemas.microsoft.com/office/drawing/2014/main" id="{7DB3CF77-9116-6149-94F4-45F95AFF577F}"/>
              </a:ext>
            </a:extLst>
          </p:cNvPr>
          <p:cNvCxnSpPr>
            <a:cxnSpLocks/>
          </p:cNvCxnSpPr>
          <p:nvPr/>
        </p:nvCxnSpPr>
        <p:spPr>
          <a:xfrm>
            <a:off x="4667474" y="4619681"/>
            <a:ext cx="0" cy="511743"/>
          </a:xfrm>
          <a:prstGeom prst="line">
            <a:avLst/>
          </a:prstGeom>
          <a:noFill/>
          <a:ln w="38100" cap="rnd" cmpd="sng" algn="ctr">
            <a:solidFill>
              <a:srgbClr val="B8E7DD">
                <a:alpha val="50000"/>
              </a:srgbClr>
            </a:solidFill>
            <a:prstDash val="solid"/>
            <a:miter lim="800000"/>
          </a:ln>
          <a:effectLst/>
        </p:spPr>
      </p:cxnSp>
      <p:cxnSp>
        <p:nvCxnSpPr>
          <p:cNvPr id="57" name="Straight Connector 56">
            <a:extLst>
              <a:ext uri="{FF2B5EF4-FFF2-40B4-BE49-F238E27FC236}">
                <a16:creationId xmlns:a16="http://schemas.microsoft.com/office/drawing/2014/main" id="{A0AB8B4F-A985-3240-A902-E9E0F26E00DF}"/>
              </a:ext>
            </a:extLst>
          </p:cNvPr>
          <p:cNvCxnSpPr>
            <a:cxnSpLocks/>
          </p:cNvCxnSpPr>
          <p:nvPr/>
        </p:nvCxnSpPr>
        <p:spPr>
          <a:xfrm>
            <a:off x="11377778" y="4635092"/>
            <a:ext cx="0" cy="1347287"/>
          </a:xfrm>
          <a:prstGeom prst="line">
            <a:avLst/>
          </a:prstGeom>
          <a:noFill/>
          <a:ln w="38100" cap="rnd" cmpd="sng" algn="ctr">
            <a:solidFill>
              <a:srgbClr val="B8E7DD">
                <a:alpha val="50000"/>
              </a:srgbClr>
            </a:solidFill>
            <a:prstDash val="solid"/>
            <a:miter lim="800000"/>
          </a:ln>
          <a:effectLst/>
        </p:spPr>
      </p:cxnSp>
      <p:sp>
        <p:nvSpPr>
          <p:cNvPr id="50" name="Title 49">
            <a:extLst>
              <a:ext uri="{FF2B5EF4-FFF2-40B4-BE49-F238E27FC236}">
                <a16:creationId xmlns:a16="http://schemas.microsoft.com/office/drawing/2014/main" id="{D00D19E5-DD8A-FB4A-A433-B375FAAC00CD}"/>
              </a:ext>
            </a:extLst>
          </p:cNvPr>
          <p:cNvSpPr>
            <a:spLocks noGrp="1"/>
          </p:cNvSpPr>
          <p:nvPr>
            <p:ph type="title"/>
          </p:nvPr>
        </p:nvSpPr>
        <p:spPr>
          <a:xfrm>
            <a:off x="719913" y="-269022"/>
            <a:ext cx="16800084" cy="1560615"/>
          </a:xfrm>
        </p:spPr>
        <p:txBody>
          <a:bodyPr/>
          <a:lstStyle/>
          <a:p>
            <a:r>
              <a:rPr lang="en-US" dirty="0"/>
              <a:t>The Evolution of National Health </a:t>
            </a:r>
            <a:r>
              <a:rPr lang="en-US" dirty="0" err="1"/>
              <a:t>Digitalisation</a:t>
            </a:r>
            <a:r>
              <a:rPr lang="en-US" dirty="0"/>
              <a:t> in Finland</a:t>
            </a:r>
            <a:endParaRPr lang="fi-FI" dirty="0"/>
          </a:p>
        </p:txBody>
      </p:sp>
      <p:sp>
        <p:nvSpPr>
          <p:cNvPr id="8" name="Tekstiruutu 65">
            <a:extLst>
              <a:ext uri="{FF2B5EF4-FFF2-40B4-BE49-F238E27FC236}">
                <a16:creationId xmlns:a16="http://schemas.microsoft.com/office/drawing/2014/main" id="{DB695C7B-383E-FC49-8671-16E45C371C7B}"/>
              </a:ext>
            </a:extLst>
          </p:cNvPr>
          <p:cNvSpPr txBox="1"/>
          <p:nvPr/>
        </p:nvSpPr>
        <p:spPr>
          <a:xfrm>
            <a:off x="10299308" y="6087496"/>
            <a:ext cx="2156940" cy="557589"/>
          </a:xfrm>
          <a:prstGeom prst="rect">
            <a:avLst/>
          </a:prstGeom>
          <a:noFill/>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Archive of </a:t>
            </a:r>
            <a:br>
              <a:rPr lang="fi-FI" sz="2100" dirty="0">
                <a:solidFill>
                  <a:srgbClr val="FFFFFF"/>
                </a:solidFill>
                <a:latin typeface="Arial" panose="020B0604020202020204"/>
                <a:cs typeface="Arial" panose="020B0604020202020204" pitchFamily="34" charset="0"/>
              </a:rPr>
            </a:br>
            <a:r>
              <a:rPr lang="fi-FI" sz="2100" dirty="0" err="1">
                <a:solidFill>
                  <a:srgbClr val="FFFFFF"/>
                </a:solidFill>
                <a:latin typeface="Arial" panose="020B0604020202020204"/>
                <a:cs typeface="Arial" panose="020B0604020202020204" pitchFamily="34" charset="0"/>
              </a:rPr>
              <a:t>imaging</a:t>
            </a:r>
            <a:r>
              <a:rPr lang="fi-FI" sz="2100" dirty="0">
                <a:solidFill>
                  <a:srgbClr val="FFFFFF"/>
                </a:solidFill>
                <a:latin typeface="Arial" panose="020B0604020202020204"/>
                <a:cs typeface="Arial" panose="020B0604020202020204" pitchFamily="34" charset="0"/>
              </a:rPr>
              <a:t> data</a:t>
            </a:r>
          </a:p>
        </p:txBody>
      </p:sp>
      <p:sp>
        <p:nvSpPr>
          <p:cNvPr id="9" name="Tekstiruutu 31">
            <a:extLst>
              <a:ext uri="{FF2B5EF4-FFF2-40B4-BE49-F238E27FC236}">
                <a16:creationId xmlns:a16="http://schemas.microsoft.com/office/drawing/2014/main" id="{AA3C2DE8-B606-A548-BC15-A2EF7ECC8C36}"/>
              </a:ext>
            </a:extLst>
          </p:cNvPr>
          <p:cNvSpPr txBox="1"/>
          <p:nvPr/>
        </p:nvSpPr>
        <p:spPr>
          <a:xfrm>
            <a:off x="9929288" y="9064378"/>
            <a:ext cx="2862042" cy="557589"/>
          </a:xfrm>
          <a:prstGeom prst="rect">
            <a:avLst/>
          </a:prstGeom>
          <a:noFill/>
          <a:ln>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Delivery of </a:t>
            </a:r>
            <a:r>
              <a:rPr lang="fi-FI" sz="2100" dirty="0" err="1">
                <a:solidFill>
                  <a:srgbClr val="FFFFFF"/>
                </a:solidFill>
                <a:latin typeface="Arial" panose="020B0604020202020204"/>
                <a:cs typeface="Arial" panose="020B0604020202020204" pitchFamily="34" charset="0"/>
              </a:rPr>
              <a:t>medical</a:t>
            </a:r>
            <a:r>
              <a:rPr lang="fi-FI" sz="2100" dirty="0">
                <a:solidFill>
                  <a:srgbClr val="FFFFFF"/>
                </a:solidFill>
                <a:latin typeface="Arial" panose="020B0604020202020204"/>
                <a:cs typeface="Arial" panose="020B0604020202020204" pitchFamily="34" charset="0"/>
              </a:rPr>
              <a:t> certificates to Kela</a:t>
            </a:r>
          </a:p>
        </p:txBody>
      </p:sp>
      <p:sp>
        <p:nvSpPr>
          <p:cNvPr id="10" name="Tekstiruutu 11">
            <a:extLst>
              <a:ext uri="{FF2B5EF4-FFF2-40B4-BE49-F238E27FC236}">
                <a16:creationId xmlns:a16="http://schemas.microsoft.com/office/drawing/2014/main" id="{2950AAA8-489A-C64E-AA84-85C2DC59CB38}"/>
              </a:ext>
            </a:extLst>
          </p:cNvPr>
          <p:cNvSpPr txBox="1"/>
          <p:nvPr/>
        </p:nvSpPr>
        <p:spPr>
          <a:xfrm>
            <a:off x="9997324" y="7021934"/>
            <a:ext cx="2662553" cy="557589"/>
          </a:xfrm>
          <a:prstGeom prst="rect">
            <a:avLst/>
          </a:prstGeom>
          <a:noFill/>
          <a:ln>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Delivery of medical certificates</a:t>
            </a:r>
          </a:p>
        </p:txBody>
      </p:sp>
      <p:sp>
        <p:nvSpPr>
          <p:cNvPr id="11" name="Tekstiruutu 14">
            <a:extLst>
              <a:ext uri="{FF2B5EF4-FFF2-40B4-BE49-F238E27FC236}">
                <a16:creationId xmlns:a16="http://schemas.microsoft.com/office/drawing/2014/main" id="{1CFE5EBD-7FA4-3E4F-B6D4-F30CFCE3B3ED}"/>
              </a:ext>
            </a:extLst>
          </p:cNvPr>
          <p:cNvSpPr txBox="1"/>
          <p:nvPr/>
        </p:nvSpPr>
        <p:spPr>
          <a:xfrm>
            <a:off x="10058968" y="7995422"/>
            <a:ext cx="2287151" cy="557589"/>
          </a:xfrm>
          <a:prstGeom prst="rect">
            <a:avLst/>
          </a:prstGeom>
          <a:noFill/>
          <a:ln>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Archiving of old patient data</a:t>
            </a:r>
          </a:p>
        </p:txBody>
      </p:sp>
      <p:sp>
        <p:nvSpPr>
          <p:cNvPr id="12" name="Tekstiruutu 34">
            <a:extLst>
              <a:ext uri="{FF2B5EF4-FFF2-40B4-BE49-F238E27FC236}">
                <a16:creationId xmlns:a16="http://schemas.microsoft.com/office/drawing/2014/main" id="{DB2A2C58-FF4D-504B-8DDB-4A33AA82D165}"/>
              </a:ext>
            </a:extLst>
          </p:cNvPr>
          <p:cNvSpPr txBox="1"/>
          <p:nvPr/>
        </p:nvSpPr>
        <p:spPr>
          <a:xfrm>
            <a:off x="10064138" y="2503947"/>
            <a:ext cx="2600906" cy="372923"/>
          </a:xfrm>
          <a:prstGeom prst="rect">
            <a:avLst/>
          </a:prstGeom>
          <a:noFill/>
          <a:ln w="9525">
            <a:noFill/>
          </a:ln>
        </p:spPr>
        <p:txBody>
          <a:bodyPr wrap="square" lIns="137160" tIns="68580" rIns="137160" bIns="68580" rtlCol="0" anchor="t">
            <a:spAutoFit/>
          </a:bodyPr>
          <a:lstStyle/>
          <a:p>
            <a:pPr algn="ctr" defTabSz="1371600">
              <a:lnSpc>
                <a:spcPts val="1800"/>
              </a:lnSpc>
              <a:defRPr/>
            </a:pPr>
            <a:r>
              <a:rPr lang="fi-FI" sz="2100" b="1" dirty="0">
                <a:solidFill>
                  <a:srgbClr val="FFFFFF"/>
                </a:solidFill>
                <a:latin typeface="Arial" panose="020B0604020202020204"/>
                <a:cs typeface="Arial"/>
              </a:rPr>
              <a:t>Kanta PHR </a:t>
            </a:r>
            <a:endParaRPr lang="fi-FI" sz="2100" b="1" dirty="0">
              <a:solidFill>
                <a:srgbClr val="FFFFFF"/>
              </a:solidFill>
              <a:latin typeface="Arial" panose="020B0604020202020204"/>
              <a:cs typeface="Arial" panose="020B0604020202020204" pitchFamily="34" charset="0"/>
            </a:endParaRPr>
          </a:p>
        </p:txBody>
      </p:sp>
      <p:sp>
        <p:nvSpPr>
          <p:cNvPr id="13" name="Tekstiruutu 57">
            <a:extLst>
              <a:ext uri="{FF2B5EF4-FFF2-40B4-BE49-F238E27FC236}">
                <a16:creationId xmlns:a16="http://schemas.microsoft.com/office/drawing/2014/main" id="{A6C5F4D7-DD7A-2E40-AE1B-B233B3C19062}"/>
              </a:ext>
            </a:extLst>
          </p:cNvPr>
          <p:cNvSpPr txBox="1"/>
          <p:nvPr/>
        </p:nvSpPr>
        <p:spPr>
          <a:xfrm>
            <a:off x="7299203" y="4308944"/>
            <a:ext cx="1475667" cy="326756"/>
          </a:xfrm>
          <a:prstGeom prst="rect">
            <a:avLst/>
          </a:prstGeom>
          <a:noFill/>
          <a:ln w="9525">
            <a:noFill/>
          </a:ln>
        </p:spPr>
        <p:txBody>
          <a:bodyPr wrap="square" rtlCol="0">
            <a:spAutoFit/>
          </a:bodyPr>
          <a:lstStyle/>
          <a:p>
            <a:pPr algn="ctr" defTabSz="1371600">
              <a:lnSpc>
                <a:spcPts val="1800"/>
              </a:lnSpc>
              <a:defRPr/>
            </a:pPr>
            <a:r>
              <a:rPr lang="fi-FI" sz="2100" b="1" dirty="0">
                <a:solidFill>
                  <a:srgbClr val="FFFFFF"/>
                </a:solidFill>
                <a:latin typeface="Arial" panose="020B0604020202020204"/>
                <a:cs typeface="Arial" panose="020B0604020202020204" pitchFamily="34" charset="0"/>
              </a:rPr>
              <a:t>Kelain</a:t>
            </a:r>
          </a:p>
        </p:txBody>
      </p:sp>
      <p:sp>
        <p:nvSpPr>
          <p:cNvPr id="16" name="Tekstiruutu 64">
            <a:extLst>
              <a:ext uri="{FF2B5EF4-FFF2-40B4-BE49-F238E27FC236}">
                <a16:creationId xmlns:a16="http://schemas.microsoft.com/office/drawing/2014/main" id="{FA4EB5C2-5433-E644-A86C-DB3BC303E7F4}"/>
              </a:ext>
            </a:extLst>
          </p:cNvPr>
          <p:cNvSpPr txBox="1"/>
          <p:nvPr/>
        </p:nvSpPr>
        <p:spPr>
          <a:xfrm>
            <a:off x="10058968" y="3501756"/>
            <a:ext cx="2600906" cy="1061829"/>
          </a:xfrm>
          <a:prstGeom prst="rect">
            <a:avLst/>
          </a:prstGeom>
          <a:solidFill>
            <a:schemeClr val="accent4">
              <a:lumMod val="50000"/>
            </a:schemeClr>
          </a:solidFill>
          <a:ln>
            <a:noFill/>
          </a:ln>
        </p:spPr>
        <p:txBody>
          <a:bodyPr wrap="square" rtlCol="0">
            <a:spAutoFit/>
          </a:bodyPr>
          <a:lstStyle/>
          <a:p>
            <a:pPr algn="ctr" defTabSz="1371600">
              <a:defRPr/>
            </a:pPr>
            <a:r>
              <a:rPr lang="fi-FI" sz="2100" b="1" dirty="0">
                <a:solidFill>
                  <a:srgbClr val="FFFFFF"/>
                </a:solidFill>
                <a:latin typeface="Arial" panose="020B0604020202020204"/>
                <a:cs typeface="Arial" panose="020B0604020202020204" pitchFamily="34" charset="0"/>
              </a:rPr>
              <a:t>Client data archive for social welfare services</a:t>
            </a:r>
            <a:endParaRPr lang="fi-FI" sz="2100" dirty="0">
              <a:solidFill>
                <a:srgbClr val="FFFFFF"/>
              </a:solidFill>
              <a:latin typeface="Arial" panose="020B0604020202020204"/>
              <a:cs typeface="Arial" panose="020B0604020202020204" pitchFamily="34" charset="0"/>
            </a:endParaRPr>
          </a:p>
        </p:txBody>
      </p:sp>
      <p:sp>
        <p:nvSpPr>
          <p:cNvPr id="18" name="Tekstiruutu 20">
            <a:extLst>
              <a:ext uri="{FF2B5EF4-FFF2-40B4-BE49-F238E27FC236}">
                <a16:creationId xmlns:a16="http://schemas.microsoft.com/office/drawing/2014/main" id="{02450897-7E6C-8E4A-95F6-CA22A4534EE4}"/>
              </a:ext>
            </a:extLst>
          </p:cNvPr>
          <p:cNvSpPr txBox="1"/>
          <p:nvPr/>
        </p:nvSpPr>
        <p:spPr>
          <a:xfrm>
            <a:off x="3491535" y="2488537"/>
            <a:ext cx="2507952" cy="326756"/>
          </a:xfrm>
          <a:prstGeom prst="rect">
            <a:avLst/>
          </a:prstGeom>
          <a:noFill/>
          <a:ln w="9525">
            <a:noFill/>
          </a:ln>
        </p:spPr>
        <p:txBody>
          <a:bodyPr wrap="square" rtlCol="0">
            <a:spAutoFit/>
          </a:bodyPr>
          <a:lstStyle/>
          <a:p>
            <a:pPr algn="ctr" defTabSz="1371600">
              <a:lnSpc>
                <a:spcPts val="1800"/>
              </a:lnSpc>
              <a:defRPr/>
            </a:pPr>
            <a:r>
              <a:rPr lang="fi-FI" sz="2100" b="1" dirty="0">
                <a:solidFill>
                  <a:srgbClr val="FFFFFF"/>
                </a:solidFill>
                <a:latin typeface="Arial" panose="020B0604020202020204"/>
                <a:cs typeface="Arial" panose="020B0604020202020204" pitchFamily="34" charset="0"/>
              </a:rPr>
              <a:t>My Kanta Pages</a:t>
            </a:r>
          </a:p>
        </p:txBody>
      </p:sp>
      <p:sp>
        <p:nvSpPr>
          <p:cNvPr id="19" name="Tekstiruutu 81">
            <a:extLst>
              <a:ext uri="{FF2B5EF4-FFF2-40B4-BE49-F238E27FC236}">
                <a16:creationId xmlns:a16="http://schemas.microsoft.com/office/drawing/2014/main" id="{F449A58C-EA4D-3646-A213-A163C1A82AC1}"/>
              </a:ext>
            </a:extLst>
          </p:cNvPr>
          <p:cNvSpPr txBox="1"/>
          <p:nvPr/>
        </p:nvSpPr>
        <p:spPr>
          <a:xfrm>
            <a:off x="3501818" y="3839504"/>
            <a:ext cx="2353932" cy="784830"/>
          </a:xfrm>
          <a:prstGeom prst="rect">
            <a:avLst/>
          </a:prstGeom>
          <a:noFill/>
          <a:ln w="9525">
            <a:noFill/>
          </a:ln>
        </p:spPr>
        <p:txBody>
          <a:bodyPr wrap="square" lIns="137160" tIns="68580" rIns="137160" bIns="68580" rtlCol="0" anchor="t">
            <a:spAutoFit/>
          </a:bodyPr>
          <a:lstStyle/>
          <a:p>
            <a:pPr algn="ctr" defTabSz="1371600">
              <a:defRPr/>
            </a:pPr>
            <a:r>
              <a:rPr lang="fi-FI" sz="2100" b="1" dirty="0" err="1">
                <a:solidFill>
                  <a:srgbClr val="FFFFFF"/>
                </a:solidFill>
                <a:latin typeface="Arial" panose="020B0604020202020204"/>
                <a:cs typeface="Arial"/>
              </a:rPr>
              <a:t>Pharmaceutical</a:t>
            </a:r>
            <a:r>
              <a:rPr lang="fi-FI" sz="2100" b="1" dirty="0">
                <a:solidFill>
                  <a:srgbClr val="FFFFFF"/>
                </a:solidFill>
                <a:latin typeface="Arial" panose="020B0604020202020204"/>
                <a:cs typeface="Arial"/>
              </a:rPr>
              <a:t> database</a:t>
            </a:r>
          </a:p>
        </p:txBody>
      </p:sp>
      <p:sp>
        <p:nvSpPr>
          <p:cNvPr id="20" name="Tekstiruutu 70">
            <a:extLst>
              <a:ext uri="{FF2B5EF4-FFF2-40B4-BE49-F238E27FC236}">
                <a16:creationId xmlns:a16="http://schemas.microsoft.com/office/drawing/2014/main" id="{5E2A44B1-A93C-0A44-B296-4F06267EBE8D}"/>
              </a:ext>
            </a:extLst>
          </p:cNvPr>
          <p:cNvSpPr txBox="1"/>
          <p:nvPr/>
        </p:nvSpPr>
        <p:spPr>
          <a:xfrm>
            <a:off x="3302650" y="3189914"/>
            <a:ext cx="2729651" cy="326756"/>
          </a:xfrm>
          <a:prstGeom prst="rect">
            <a:avLst/>
          </a:prstGeom>
          <a:noFill/>
          <a:ln w="9525">
            <a:noFill/>
          </a:ln>
        </p:spPr>
        <p:txBody>
          <a:bodyPr wrap="square" rtlCol="0">
            <a:spAutoFit/>
          </a:bodyPr>
          <a:lstStyle/>
          <a:p>
            <a:pPr algn="ctr" defTabSz="1371600">
              <a:lnSpc>
                <a:spcPts val="1800"/>
              </a:lnSpc>
              <a:defRPr/>
            </a:pPr>
            <a:r>
              <a:rPr lang="fi-FI" sz="2100" b="1" dirty="0">
                <a:solidFill>
                  <a:srgbClr val="FFFFFF"/>
                </a:solidFill>
                <a:latin typeface="Arial" panose="020B0604020202020204"/>
              </a:rPr>
              <a:t>E-prescription</a:t>
            </a:r>
            <a:endParaRPr lang="fi-FI" sz="2100" b="1" dirty="0">
              <a:solidFill>
                <a:srgbClr val="FFFFFF"/>
              </a:solidFill>
              <a:latin typeface="Arial" panose="020B0604020202020204"/>
              <a:cs typeface="Arial" panose="020B0604020202020204" pitchFamily="34" charset="0"/>
            </a:endParaRPr>
          </a:p>
        </p:txBody>
      </p:sp>
      <p:sp>
        <p:nvSpPr>
          <p:cNvPr id="27" name="Tekstiruutu 38">
            <a:extLst>
              <a:ext uri="{FF2B5EF4-FFF2-40B4-BE49-F238E27FC236}">
                <a16:creationId xmlns:a16="http://schemas.microsoft.com/office/drawing/2014/main" id="{300BF93E-BE19-A941-9B44-9048F07B7CC8}"/>
              </a:ext>
            </a:extLst>
          </p:cNvPr>
          <p:cNvSpPr txBox="1"/>
          <p:nvPr/>
        </p:nvSpPr>
        <p:spPr>
          <a:xfrm>
            <a:off x="5417456" y="3563636"/>
            <a:ext cx="2250623" cy="1107996"/>
          </a:xfrm>
          <a:prstGeom prst="rect">
            <a:avLst/>
          </a:prstGeom>
          <a:noFill/>
          <a:ln>
            <a:noFill/>
          </a:ln>
        </p:spPr>
        <p:txBody>
          <a:bodyPr wrap="square" lIns="137160" tIns="68580" rIns="137160" bIns="68580" rtlCol="0" anchor="t">
            <a:spAutoFit/>
          </a:bodyPr>
          <a:lstStyle/>
          <a:p>
            <a:pPr algn="ctr" defTabSz="1371600">
              <a:defRPr/>
            </a:pPr>
            <a:r>
              <a:rPr lang="fi-FI" sz="2100" b="1" dirty="0">
                <a:solidFill>
                  <a:srgbClr val="FFFFFF"/>
                </a:solidFill>
                <a:latin typeface="Arial" panose="020B0604020202020204"/>
                <a:cs typeface="Arial"/>
              </a:rPr>
              <a:t>Patient </a:t>
            </a:r>
          </a:p>
          <a:p>
            <a:pPr algn="ctr" defTabSz="1371600">
              <a:defRPr/>
            </a:pPr>
            <a:r>
              <a:rPr lang="fi-FI" sz="2100" b="1" dirty="0">
                <a:solidFill>
                  <a:srgbClr val="FFFFFF"/>
                </a:solidFill>
                <a:latin typeface="Arial" panose="020B0604020202020204"/>
                <a:cs typeface="Arial"/>
              </a:rPr>
              <a:t>Data Repository </a:t>
            </a:r>
          </a:p>
        </p:txBody>
      </p:sp>
      <p:sp>
        <p:nvSpPr>
          <p:cNvPr id="29" name="Tekstiruutu 46">
            <a:extLst>
              <a:ext uri="{FF2B5EF4-FFF2-40B4-BE49-F238E27FC236}">
                <a16:creationId xmlns:a16="http://schemas.microsoft.com/office/drawing/2014/main" id="{271E71E0-48E9-EC45-8145-2EAC21493634}"/>
              </a:ext>
            </a:extLst>
          </p:cNvPr>
          <p:cNvSpPr txBox="1"/>
          <p:nvPr/>
        </p:nvSpPr>
        <p:spPr>
          <a:xfrm>
            <a:off x="5487803" y="6087496"/>
            <a:ext cx="2111345" cy="326756"/>
          </a:xfrm>
          <a:prstGeom prst="rect">
            <a:avLst/>
          </a:prstGeom>
          <a:solidFill>
            <a:schemeClr val="accent4">
              <a:lumMod val="50000"/>
            </a:schemeClr>
          </a:solidFill>
          <a:ln>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Healthcare data</a:t>
            </a:r>
          </a:p>
        </p:txBody>
      </p:sp>
      <p:sp>
        <p:nvSpPr>
          <p:cNvPr id="41" name="Tekstiruutu 7">
            <a:extLst>
              <a:ext uri="{FF2B5EF4-FFF2-40B4-BE49-F238E27FC236}">
                <a16:creationId xmlns:a16="http://schemas.microsoft.com/office/drawing/2014/main" id="{D0CBF55A-E410-B043-8869-65BF8D0CA53A}"/>
              </a:ext>
            </a:extLst>
          </p:cNvPr>
          <p:cNvSpPr txBox="1"/>
          <p:nvPr/>
        </p:nvSpPr>
        <p:spPr>
          <a:xfrm>
            <a:off x="12169771" y="6102907"/>
            <a:ext cx="2112644" cy="557589"/>
          </a:xfrm>
          <a:prstGeom prst="rect">
            <a:avLst/>
          </a:prstGeom>
          <a:noFill/>
          <a:ln w="9525">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Cross-</a:t>
            </a:r>
            <a:r>
              <a:rPr lang="fi-FI" sz="2100" dirty="0" err="1">
                <a:solidFill>
                  <a:srgbClr val="FFFFFF"/>
                </a:solidFill>
                <a:latin typeface="Arial" panose="020B0604020202020204"/>
                <a:cs typeface="Arial" panose="020B0604020202020204" pitchFamily="34" charset="0"/>
              </a:rPr>
              <a:t>border</a:t>
            </a:r>
            <a:r>
              <a:rPr lang="fi-FI" sz="2100" dirty="0">
                <a:solidFill>
                  <a:srgbClr val="FFFFFF"/>
                </a:solidFill>
                <a:latin typeface="Arial" panose="020B0604020202020204"/>
                <a:cs typeface="Arial" panose="020B0604020202020204" pitchFamily="34" charset="0"/>
              </a:rPr>
              <a:t> prescription</a:t>
            </a:r>
          </a:p>
        </p:txBody>
      </p:sp>
      <p:sp>
        <p:nvSpPr>
          <p:cNvPr id="42" name="Tekstiruutu 28">
            <a:extLst>
              <a:ext uri="{FF2B5EF4-FFF2-40B4-BE49-F238E27FC236}">
                <a16:creationId xmlns:a16="http://schemas.microsoft.com/office/drawing/2014/main" id="{B1F03C58-1337-C84F-A05D-372DB06EC50C}"/>
              </a:ext>
            </a:extLst>
          </p:cNvPr>
          <p:cNvSpPr txBox="1"/>
          <p:nvPr/>
        </p:nvSpPr>
        <p:spPr>
          <a:xfrm>
            <a:off x="8365196" y="6056674"/>
            <a:ext cx="2161397" cy="557589"/>
          </a:xfrm>
          <a:prstGeom prst="rect">
            <a:avLst/>
          </a:prstGeom>
          <a:noFill/>
          <a:ln>
            <a:noFill/>
          </a:ln>
        </p:spPr>
        <p:txBody>
          <a:bodyPr wrap="square" rtlCol="0">
            <a:spAutoFit/>
          </a:bodyPr>
          <a:lstStyle/>
          <a:p>
            <a:pPr algn="ctr" defTabSz="1371600">
              <a:lnSpc>
                <a:spcPts val="1800"/>
              </a:lnSpc>
              <a:defRPr/>
            </a:pPr>
            <a:r>
              <a:rPr lang="fi-FI" sz="2100" dirty="0">
                <a:solidFill>
                  <a:srgbClr val="FFFFFF"/>
                </a:solidFill>
                <a:latin typeface="Arial" panose="020B0604020202020204"/>
                <a:cs typeface="Arial" panose="020B0604020202020204" pitchFamily="34" charset="0"/>
              </a:rPr>
              <a:t>Oral healthcare data</a:t>
            </a:r>
          </a:p>
        </p:txBody>
      </p:sp>
      <p:sp>
        <p:nvSpPr>
          <p:cNvPr id="84" name="Tekstikehys 143">
            <a:extLst>
              <a:ext uri="{FF2B5EF4-FFF2-40B4-BE49-F238E27FC236}">
                <a16:creationId xmlns:a16="http://schemas.microsoft.com/office/drawing/2014/main" id="{D672339A-DABD-7E42-99E1-594CDD18A90B}"/>
              </a:ext>
            </a:extLst>
          </p:cNvPr>
          <p:cNvSpPr txBox="1"/>
          <p:nvPr/>
        </p:nvSpPr>
        <p:spPr>
          <a:xfrm>
            <a:off x="12152051" y="6962024"/>
            <a:ext cx="2156940" cy="1615827"/>
          </a:xfrm>
          <a:prstGeom prst="rect">
            <a:avLst/>
          </a:prstGeom>
          <a:noFill/>
        </p:spPr>
        <p:txBody>
          <a:bodyPr wrap="square" lIns="54000" tIns="0" rIns="0" bIns="0" rtlCol="0" anchor="t">
            <a:spAutoFit/>
          </a:bodyPr>
          <a:lstStyle/>
          <a:p>
            <a:pPr algn="ctr" defTabSz="914378" eaLnBrk="0" fontAlgn="base" hangingPunct="0">
              <a:defRPr/>
            </a:pPr>
            <a:r>
              <a:rPr lang="fi-FI" sz="2100" dirty="0">
                <a:solidFill>
                  <a:srgbClr val="FFFFFF"/>
                </a:solidFill>
                <a:latin typeface="Arial" panose="020B0604020202020204"/>
              </a:rPr>
              <a:t>Act on </a:t>
            </a:r>
          </a:p>
          <a:p>
            <a:pPr algn="ctr" defTabSz="914378" eaLnBrk="0" fontAlgn="base" hangingPunct="0">
              <a:defRPr/>
            </a:pPr>
            <a:r>
              <a:rPr lang="fi-FI" sz="2100" dirty="0" err="1">
                <a:solidFill>
                  <a:srgbClr val="FFFFFF"/>
                </a:solidFill>
                <a:latin typeface="Arial" panose="020B0604020202020204"/>
              </a:rPr>
              <a:t>secondary</a:t>
            </a:r>
            <a:r>
              <a:rPr lang="fi-FI" sz="2100" dirty="0">
                <a:solidFill>
                  <a:srgbClr val="FFFFFF"/>
                </a:solidFill>
                <a:latin typeface="Arial" panose="020B0604020202020204"/>
              </a:rPr>
              <a:t> </a:t>
            </a:r>
          </a:p>
          <a:p>
            <a:pPr algn="ctr" defTabSz="914378" eaLnBrk="0" fontAlgn="base" hangingPunct="0">
              <a:defRPr/>
            </a:pPr>
            <a:r>
              <a:rPr lang="fi-FI" sz="2100" dirty="0" err="1">
                <a:solidFill>
                  <a:srgbClr val="FFFFFF"/>
                </a:solidFill>
                <a:latin typeface="Arial" panose="020B0604020202020204"/>
              </a:rPr>
              <a:t>use</a:t>
            </a:r>
            <a:r>
              <a:rPr lang="fi-FI" sz="2100" dirty="0">
                <a:solidFill>
                  <a:srgbClr val="FFFFFF"/>
                </a:solidFill>
                <a:latin typeface="Arial" panose="020B0604020202020204"/>
              </a:rPr>
              <a:t> of health </a:t>
            </a:r>
          </a:p>
          <a:p>
            <a:pPr algn="ctr" defTabSz="914378" eaLnBrk="0" fontAlgn="base" hangingPunct="0">
              <a:defRPr/>
            </a:pPr>
            <a:r>
              <a:rPr lang="fi-FI" sz="2100" dirty="0">
                <a:solidFill>
                  <a:srgbClr val="FFFFFF"/>
                </a:solidFill>
                <a:latin typeface="Arial" panose="020B0604020202020204"/>
              </a:rPr>
              <a:t>and social data approved</a:t>
            </a:r>
            <a:endParaRPr lang="fi-FI" sz="2100" strike="sngStrike" dirty="0">
              <a:solidFill>
                <a:srgbClr val="FFFFFF"/>
              </a:solidFill>
              <a:latin typeface="Arial" panose="020B0604020202020204"/>
            </a:endParaRPr>
          </a:p>
        </p:txBody>
      </p:sp>
      <p:sp>
        <p:nvSpPr>
          <p:cNvPr id="21" name="Rectangle 20">
            <a:extLst>
              <a:ext uri="{FF2B5EF4-FFF2-40B4-BE49-F238E27FC236}">
                <a16:creationId xmlns:a16="http://schemas.microsoft.com/office/drawing/2014/main" id="{2EEE504B-E336-6445-990C-991E513C5DE2}"/>
              </a:ext>
            </a:extLst>
          </p:cNvPr>
          <p:cNvSpPr/>
          <p:nvPr/>
        </p:nvSpPr>
        <p:spPr>
          <a:xfrm>
            <a:off x="2567421" y="7285362"/>
            <a:ext cx="1189107" cy="372923"/>
          </a:xfrm>
          <a:prstGeom prst="rect">
            <a:avLst/>
          </a:prstGeom>
          <a:noFill/>
        </p:spPr>
        <p:txBody>
          <a:bodyPr wrap="none" lIns="137160" tIns="68580" rIns="137160" bIns="68580" anchor="t">
            <a:spAutoFit/>
          </a:bodyPr>
          <a:lstStyle/>
          <a:p>
            <a:pPr algn="ctr" defTabSz="1371600">
              <a:lnSpc>
                <a:spcPts val="1800"/>
              </a:lnSpc>
              <a:defRPr/>
            </a:pPr>
            <a:r>
              <a:rPr lang="fi-FI" sz="2100" dirty="0" err="1">
                <a:solidFill>
                  <a:srgbClr val="FFFFFF"/>
                </a:solidFill>
                <a:latin typeface="Arial" panose="020B0604020202020204"/>
                <a:cs typeface="Arial"/>
              </a:rPr>
              <a:t>Kanta.fi</a:t>
            </a:r>
            <a:endParaRPr lang="fi-FI" sz="2100" dirty="0">
              <a:solidFill>
                <a:srgbClr val="FFFFFF"/>
              </a:solidFill>
              <a:latin typeface="Arial" panose="020B0604020202020204"/>
              <a:cs typeface="Arial"/>
            </a:endParaRPr>
          </a:p>
        </p:txBody>
      </p:sp>
      <p:sp>
        <p:nvSpPr>
          <p:cNvPr id="43" name="Tekstiruutu 59">
            <a:extLst>
              <a:ext uri="{FF2B5EF4-FFF2-40B4-BE49-F238E27FC236}">
                <a16:creationId xmlns:a16="http://schemas.microsoft.com/office/drawing/2014/main" id="{C6DA3EBF-4831-EF46-9F0C-95B76CA14FD5}"/>
              </a:ext>
            </a:extLst>
          </p:cNvPr>
          <p:cNvSpPr txBox="1"/>
          <p:nvPr/>
        </p:nvSpPr>
        <p:spPr>
          <a:xfrm>
            <a:off x="2406125" y="6102907"/>
            <a:ext cx="1508615" cy="603755"/>
          </a:xfrm>
          <a:prstGeom prst="rect">
            <a:avLst/>
          </a:prstGeom>
          <a:noFill/>
          <a:ln>
            <a:noFill/>
          </a:ln>
        </p:spPr>
        <p:txBody>
          <a:bodyPr wrap="square" lIns="137160" tIns="68580" rIns="137160" bIns="68580" rtlCol="0" anchor="t">
            <a:spAutoFit/>
          </a:bodyPr>
          <a:lstStyle/>
          <a:p>
            <a:pPr algn="ctr" defTabSz="1371600">
              <a:lnSpc>
                <a:spcPts val="1800"/>
              </a:lnSpc>
              <a:defRPr/>
            </a:pPr>
            <a:r>
              <a:rPr lang="fi-FI" sz="2100" dirty="0">
                <a:solidFill>
                  <a:srgbClr val="FFFFFF"/>
                </a:solidFill>
                <a:latin typeface="Arial" panose="020B0604020202020204"/>
                <a:cs typeface="Arial"/>
              </a:rPr>
              <a:t>Kanta</a:t>
            </a:r>
          </a:p>
          <a:p>
            <a:pPr algn="ctr" defTabSz="1371600">
              <a:lnSpc>
                <a:spcPts val="1800"/>
              </a:lnSpc>
              <a:defRPr/>
            </a:pPr>
            <a:r>
              <a:rPr lang="fi-FI" sz="2100" dirty="0">
                <a:solidFill>
                  <a:srgbClr val="FFFFFF"/>
                </a:solidFill>
                <a:latin typeface="Arial" panose="020B0604020202020204"/>
                <a:cs typeface="Arial"/>
              </a:rPr>
              <a:t>Ekstranet</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F7C3466-7803-48A7-8885-B72E97181255}"/>
                  </a:ext>
                </a:extLst>
              </p14:cNvPr>
              <p14:cNvContentPartPr/>
              <p14:nvPr/>
            </p14:nvContentPartPr>
            <p14:xfrm>
              <a:off x="2138069" y="6648136"/>
              <a:ext cx="14288" cy="14288"/>
            </p14:xfrm>
          </p:contentPart>
        </mc:Choice>
        <mc:Fallback xmlns="">
          <p:pic>
            <p:nvPicPr>
              <p:cNvPr id="4" name="Ink 3">
                <a:extLst>
                  <a:ext uri="{FF2B5EF4-FFF2-40B4-BE49-F238E27FC236}">
                    <a16:creationId xmlns:a16="http://schemas.microsoft.com/office/drawing/2014/main" id="{1F7C3466-7803-48A7-8885-B72E97181255}"/>
                  </a:ext>
                </a:extLst>
              </p:cNvPr>
              <p:cNvPicPr/>
              <p:nvPr/>
            </p:nvPicPr>
            <p:blipFill>
              <a:blip r:embed="rId4"/>
              <a:stretch>
                <a:fillRect/>
              </a:stretch>
            </p:blipFill>
            <p:spPr>
              <a:xfrm>
                <a:off x="1423669" y="5933736"/>
                <a:ext cx="1428800" cy="1428800"/>
              </a:xfrm>
              <a:prstGeom prst="rect">
                <a:avLst/>
              </a:prstGeom>
            </p:spPr>
          </p:pic>
        </mc:Fallback>
      </mc:AlternateContent>
      <p:cxnSp>
        <p:nvCxnSpPr>
          <p:cNvPr id="71" name="Straight Connector 70">
            <a:extLst>
              <a:ext uri="{FF2B5EF4-FFF2-40B4-BE49-F238E27FC236}">
                <a16:creationId xmlns:a16="http://schemas.microsoft.com/office/drawing/2014/main" id="{4D7E98D3-9D89-904B-94FF-827EFF73B985}"/>
              </a:ext>
            </a:extLst>
          </p:cNvPr>
          <p:cNvCxnSpPr>
            <a:cxnSpLocks/>
          </p:cNvCxnSpPr>
          <p:nvPr/>
        </p:nvCxnSpPr>
        <p:spPr>
          <a:xfrm>
            <a:off x="8037036" y="4695119"/>
            <a:ext cx="0" cy="395192"/>
          </a:xfrm>
          <a:prstGeom prst="line">
            <a:avLst/>
          </a:prstGeom>
          <a:noFill/>
          <a:ln w="38100" cap="rnd" cmpd="sng" algn="ctr">
            <a:solidFill>
              <a:srgbClr val="B8E7DD">
                <a:alpha val="50000"/>
              </a:srgbClr>
            </a:solidFill>
            <a:prstDash val="solid"/>
            <a:miter lim="800000"/>
          </a:ln>
          <a:effectLst/>
        </p:spPr>
      </p:cxnSp>
      <p:cxnSp>
        <p:nvCxnSpPr>
          <p:cNvPr id="75" name="Straight Connector 74">
            <a:extLst>
              <a:ext uri="{FF2B5EF4-FFF2-40B4-BE49-F238E27FC236}">
                <a16:creationId xmlns:a16="http://schemas.microsoft.com/office/drawing/2014/main" id="{8A534B65-D50C-754D-9ED4-F7D26B75408B}"/>
              </a:ext>
            </a:extLst>
          </p:cNvPr>
          <p:cNvCxnSpPr>
            <a:cxnSpLocks/>
          </p:cNvCxnSpPr>
          <p:nvPr/>
        </p:nvCxnSpPr>
        <p:spPr>
          <a:xfrm>
            <a:off x="6531291" y="4695119"/>
            <a:ext cx="0" cy="1271849"/>
          </a:xfrm>
          <a:prstGeom prst="line">
            <a:avLst/>
          </a:prstGeom>
          <a:noFill/>
          <a:ln w="38100" cap="rnd" cmpd="sng" algn="ctr">
            <a:solidFill>
              <a:srgbClr val="B8E7DD">
                <a:alpha val="50000"/>
              </a:srgbClr>
            </a:solidFill>
            <a:prstDash val="solid"/>
            <a:miter lim="800000"/>
          </a:ln>
          <a:effectLst/>
        </p:spPr>
      </p:cxnSp>
      <p:cxnSp>
        <p:nvCxnSpPr>
          <p:cNvPr id="82" name="Straight Connector 81">
            <a:extLst>
              <a:ext uri="{FF2B5EF4-FFF2-40B4-BE49-F238E27FC236}">
                <a16:creationId xmlns:a16="http://schemas.microsoft.com/office/drawing/2014/main" id="{78FE73D8-A85D-854A-AD45-0E039867BBF1}"/>
              </a:ext>
            </a:extLst>
          </p:cNvPr>
          <p:cNvCxnSpPr>
            <a:cxnSpLocks/>
          </p:cNvCxnSpPr>
          <p:nvPr/>
        </p:nvCxnSpPr>
        <p:spPr>
          <a:xfrm>
            <a:off x="13230521" y="5398229"/>
            <a:ext cx="0" cy="584150"/>
          </a:xfrm>
          <a:prstGeom prst="line">
            <a:avLst/>
          </a:prstGeom>
          <a:noFill/>
          <a:ln w="38100" cap="rnd" cmpd="sng" algn="ctr">
            <a:solidFill>
              <a:srgbClr val="B8E7DD">
                <a:alpha val="50000"/>
              </a:srgbClr>
            </a:solidFill>
            <a:prstDash val="solid"/>
            <a:miter lim="800000"/>
          </a:ln>
          <a:effectLst/>
        </p:spPr>
      </p:cxnSp>
      <p:cxnSp>
        <p:nvCxnSpPr>
          <p:cNvPr id="83" name="Straight Connector 82">
            <a:extLst>
              <a:ext uri="{FF2B5EF4-FFF2-40B4-BE49-F238E27FC236}">
                <a16:creationId xmlns:a16="http://schemas.microsoft.com/office/drawing/2014/main" id="{10BFAEDD-C905-3741-A2D6-E8CED689EBD2}"/>
              </a:ext>
            </a:extLst>
          </p:cNvPr>
          <p:cNvCxnSpPr>
            <a:cxnSpLocks/>
          </p:cNvCxnSpPr>
          <p:nvPr/>
        </p:nvCxnSpPr>
        <p:spPr>
          <a:xfrm>
            <a:off x="3156881" y="5244807"/>
            <a:ext cx="0" cy="737571"/>
          </a:xfrm>
          <a:prstGeom prst="line">
            <a:avLst/>
          </a:prstGeom>
          <a:noFill/>
          <a:ln w="38100" cap="rnd" cmpd="sng" algn="ctr">
            <a:solidFill>
              <a:srgbClr val="B8E7DD">
                <a:alpha val="50000"/>
              </a:srgbClr>
            </a:solidFill>
            <a:prstDash val="solid"/>
            <a:miter lim="800000"/>
          </a:ln>
          <a:effectLst/>
        </p:spPr>
      </p:cxnSp>
      <p:cxnSp>
        <p:nvCxnSpPr>
          <p:cNvPr id="87" name="Straight Connector 86">
            <a:extLst>
              <a:ext uri="{FF2B5EF4-FFF2-40B4-BE49-F238E27FC236}">
                <a16:creationId xmlns:a16="http://schemas.microsoft.com/office/drawing/2014/main" id="{8F274CA6-66A2-784B-BD50-3188B47FC264}"/>
              </a:ext>
            </a:extLst>
          </p:cNvPr>
          <p:cNvCxnSpPr>
            <a:cxnSpLocks/>
          </p:cNvCxnSpPr>
          <p:nvPr/>
        </p:nvCxnSpPr>
        <p:spPr>
          <a:xfrm>
            <a:off x="3129123" y="6716159"/>
            <a:ext cx="0" cy="465053"/>
          </a:xfrm>
          <a:prstGeom prst="line">
            <a:avLst/>
          </a:prstGeom>
          <a:noFill/>
          <a:ln w="38100" cap="rnd" cmpd="sng" algn="ctr">
            <a:solidFill>
              <a:srgbClr val="B8E7DD">
                <a:alpha val="50000"/>
              </a:srgbClr>
            </a:solidFill>
            <a:prstDash val="solid"/>
            <a:miter lim="800000"/>
          </a:ln>
          <a:effectLst/>
        </p:spPr>
      </p:cxnSp>
      <p:cxnSp>
        <p:nvCxnSpPr>
          <p:cNvPr id="88" name="Straight Connector 87">
            <a:extLst>
              <a:ext uri="{FF2B5EF4-FFF2-40B4-BE49-F238E27FC236}">
                <a16:creationId xmlns:a16="http://schemas.microsoft.com/office/drawing/2014/main" id="{36A594AF-DC84-9945-A2E8-ACCED2DE2476}"/>
              </a:ext>
            </a:extLst>
          </p:cNvPr>
          <p:cNvCxnSpPr>
            <a:cxnSpLocks/>
          </p:cNvCxnSpPr>
          <p:nvPr/>
        </p:nvCxnSpPr>
        <p:spPr>
          <a:xfrm flipH="1">
            <a:off x="11377780" y="6687661"/>
            <a:ext cx="2" cy="257219"/>
          </a:xfrm>
          <a:prstGeom prst="line">
            <a:avLst/>
          </a:prstGeom>
          <a:noFill/>
          <a:ln w="38100" cap="rnd" cmpd="sng" algn="ctr">
            <a:solidFill>
              <a:srgbClr val="B8E7DD">
                <a:alpha val="50000"/>
              </a:srgbClr>
            </a:solidFill>
            <a:prstDash val="solid"/>
            <a:miter lim="800000"/>
          </a:ln>
          <a:effectLst/>
        </p:spPr>
      </p:cxnSp>
      <p:cxnSp>
        <p:nvCxnSpPr>
          <p:cNvPr id="90" name="Straight Connector 89">
            <a:extLst>
              <a:ext uri="{FF2B5EF4-FFF2-40B4-BE49-F238E27FC236}">
                <a16:creationId xmlns:a16="http://schemas.microsoft.com/office/drawing/2014/main" id="{0EAB9530-9879-D047-90B6-E8456761BAD3}"/>
              </a:ext>
            </a:extLst>
          </p:cNvPr>
          <p:cNvCxnSpPr>
            <a:cxnSpLocks/>
          </p:cNvCxnSpPr>
          <p:nvPr/>
        </p:nvCxnSpPr>
        <p:spPr>
          <a:xfrm>
            <a:off x="11377779" y="8650859"/>
            <a:ext cx="0" cy="274820"/>
          </a:xfrm>
          <a:prstGeom prst="line">
            <a:avLst/>
          </a:prstGeom>
          <a:noFill/>
          <a:ln w="38100" cap="rnd" cmpd="sng" algn="ctr">
            <a:solidFill>
              <a:srgbClr val="B8E7DD">
                <a:alpha val="50000"/>
              </a:srgbClr>
            </a:solidFill>
            <a:prstDash val="solid"/>
            <a:miter lim="800000"/>
          </a:ln>
          <a:effectLst/>
        </p:spPr>
      </p:cxnSp>
      <p:cxnSp>
        <p:nvCxnSpPr>
          <p:cNvPr id="93" name="Straight Connector 92">
            <a:extLst>
              <a:ext uri="{FF2B5EF4-FFF2-40B4-BE49-F238E27FC236}">
                <a16:creationId xmlns:a16="http://schemas.microsoft.com/office/drawing/2014/main" id="{728C0B38-F17F-7947-8EAE-E20BA2C6E733}"/>
              </a:ext>
            </a:extLst>
          </p:cNvPr>
          <p:cNvCxnSpPr>
            <a:cxnSpLocks/>
          </p:cNvCxnSpPr>
          <p:nvPr/>
        </p:nvCxnSpPr>
        <p:spPr>
          <a:xfrm flipH="1">
            <a:off x="13230521" y="6687660"/>
            <a:ext cx="0" cy="257220"/>
          </a:xfrm>
          <a:prstGeom prst="line">
            <a:avLst/>
          </a:prstGeom>
          <a:noFill/>
          <a:ln w="38100" cap="rnd" cmpd="sng" algn="ctr">
            <a:solidFill>
              <a:srgbClr val="B8E7DD">
                <a:alpha val="50000"/>
              </a:srgbClr>
            </a:solidFill>
            <a:prstDash val="solid"/>
            <a:miter lim="800000"/>
          </a:ln>
          <a:effectLst/>
        </p:spPr>
      </p:cxnSp>
      <p:cxnSp>
        <p:nvCxnSpPr>
          <p:cNvPr id="102" name="Straight Connector 101">
            <a:extLst>
              <a:ext uri="{FF2B5EF4-FFF2-40B4-BE49-F238E27FC236}">
                <a16:creationId xmlns:a16="http://schemas.microsoft.com/office/drawing/2014/main" id="{ADD6AC8F-F106-904D-88D7-3D2E03EC6A03}"/>
              </a:ext>
            </a:extLst>
          </p:cNvPr>
          <p:cNvCxnSpPr>
            <a:cxnSpLocks/>
          </p:cNvCxnSpPr>
          <p:nvPr/>
        </p:nvCxnSpPr>
        <p:spPr>
          <a:xfrm>
            <a:off x="4667474" y="3555390"/>
            <a:ext cx="0" cy="335379"/>
          </a:xfrm>
          <a:prstGeom prst="line">
            <a:avLst/>
          </a:prstGeom>
          <a:noFill/>
          <a:ln w="38100" cap="rnd" cmpd="sng" algn="ctr">
            <a:solidFill>
              <a:srgbClr val="B8E7DD">
                <a:alpha val="50000"/>
              </a:srgbClr>
            </a:solidFill>
            <a:prstDash val="solid"/>
            <a:miter lim="800000"/>
          </a:ln>
          <a:effectLst/>
        </p:spPr>
      </p:cxnSp>
      <p:cxnSp>
        <p:nvCxnSpPr>
          <p:cNvPr id="104" name="Straight Connector 103">
            <a:extLst>
              <a:ext uri="{FF2B5EF4-FFF2-40B4-BE49-F238E27FC236}">
                <a16:creationId xmlns:a16="http://schemas.microsoft.com/office/drawing/2014/main" id="{ADDD721E-9AE8-204D-BAE4-9DD92022D96C}"/>
              </a:ext>
            </a:extLst>
          </p:cNvPr>
          <p:cNvCxnSpPr>
            <a:cxnSpLocks/>
          </p:cNvCxnSpPr>
          <p:nvPr/>
        </p:nvCxnSpPr>
        <p:spPr>
          <a:xfrm>
            <a:off x="4667471" y="2873279"/>
            <a:ext cx="0" cy="258624"/>
          </a:xfrm>
          <a:prstGeom prst="line">
            <a:avLst/>
          </a:prstGeom>
          <a:noFill/>
          <a:ln w="38100" cap="rnd" cmpd="sng" algn="ctr">
            <a:solidFill>
              <a:srgbClr val="B8E7DD">
                <a:alpha val="50000"/>
              </a:srgbClr>
            </a:solidFill>
            <a:prstDash val="solid"/>
            <a:miter lim="800000"/>
          </a:ln>
          <a:effectLst/>
        </p:spPr>
      </p:cxnSp>
      <p:cxnSp>
        <p:nvCxnSpPr>
          <p:cNvPr id="108" name="Straight Connector 107">
            <a:extLst>
              <a:ext uri="{FF2B5EF4-FFF2-40B4-BE49-F238E27FC236}">
                <a16:creationId xmlns:a16="http://schemas.microsoft.com/office/drawing/2014/main" id="{EFBABEC9-B5C1-6D45-80FB-1E4A96E795C0}"/>
              </a:ext>
            </a:extLst>
          </p:cNvPr>
          <p:cNvCxnSpPr>
            <a:cxnSpLocks/>
          </p:cNvCxnSpPr>
          <p:nvPr/>
        </p:nvCxnSpPr>
        <p:spPr>
          <a:xfrm>
            <a:off x="9433290" y="5213985"/>
            <a:ext cx="0" cy="737571"/>
          </a:xfrm>
          <a:prstGeom prst="line">
            <a:avLst/>
          </a:prstGeom>
          <a:noFill/>
          <a:ln w="38100" cap="rnd" cmpd="sng" algn="ctr">
            <a:solidFill>
              <a:srgbClr val="B8E7DD">
                <a:alpha val="50000"/>
              </a:srgbClr>
            </a:solidFill>
            <a:prstDash val="solid"/>
            <a:miter lim="800000"/>
          </a:ln>
          <a:effectLst/>
        </p:spPr>
      </p:cxnSp>
      <p:sp>
        <p:nvSpPr>
          <p:cNvPr id="2" name="Right Arrow 1">
            <a:extLst>
              <a:ext uri="{FF2B5EF4-FFF2-40B4-BE49-F238E27FC236}">
                <a16:creationId xmlns:a16="http://schemas.microsoft.com/office/drawing/2014/main" id="{DF161639-D9F1-7E4C-AF27-EE1CF22063A1}"/>
              </a:ext>
            </a:extLst>
          </p:cNvPr>
          <p:cNvSpPr/>
          <p:nvPr/>
        </p:nvSpPr>
        <p:spPr>
          <a:xfrm>
            <a:off x="1016438" y="5031736"/>
            <a:ext cx="16751855" cy="619268"/>
          </a:xfrm>
          <a:prstGeom prst="rightArrow">
            <a:avLst>
              <a:gd name="adj1" fmla="val 100000"/>
              <a:gd name="adj2" fmla="val 127528"/>
            </a:avLst>
          </a:prstGeom>
          <a:solidFill>
            <a:srgbClr val="C8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i-FI" sz="2700" dirty="0">
                <a:solidFill>
                  <a:srgbClr val="FFFFFF"/>
                </a:solidFill>
                <a:latin typeface="Aptos" panose="020B0004020202020204" pitchFamily="34" charset="0"/>
                <a:ea typeface="Aptos" panose="020B0004020202020204" pitchFamily="34" charset="0"/>
                <a:cs typeface="Times New Roman" panose="02020603050405020304" pitchFamily="18" charset="0"/>
              </a:rPr>
              <a:t> </a:t>
            </a:r>
            <a:endParaRPr sz="2100" dirty="0">
              <a:solidFill>
                <a:srgbClr val="FFFFFF"/>
              </a:solidFill>
              <a:latin typeface="Arial" panose="020B0604020202020204"/>
            </a:endParaRPr>
          </a:p>
        </p:txBody>
      </p:sp>
      <p:sp>
        <p:nvSpPr>
          <p:cNvPr id="73" name="Rectangle 72">
            <a:extLst>
              <a:ext uri="{FF2B5EF4-FFF2-40B4-BE49-F238E27FC236}">
                <a16:creationId xmlns:a16="http://schemas.microsoft.com/office/drawing/2014/main" id="{F31D678F-DDE2-514C-A7A6-35CE12DC4918}"/>
              </a:ext>
            </a:extLst>
          </p:cNvPr>
          <p:cNvSpPr/>
          <p:nvPr/>
        </p:nvSpPr>
        <p:spPr>
          <a:xfrm>
            <a:off x="4164866" y="5048960"/>
            <a:ext cx="954107" cy="507831"/>
          </a:xfrm>
          <a:prstGeom prst="rect">
            <a:avLst/>
          </a:prstGeom>
        </p:spPr>
        <p:txBody>
          <a:bodyPr wrap="none">
            <a:spAutoFit/>
          </a:bodyPr>
          <a:lstStyle/>
          <a:p>
            <a:pPr defTabSz="1371600"/>
            <a:r>
              <a:rPr lang="fi-FI" sz="2700" b="1" dirty="0">
                <a:solidFill>
                  <a:srgbClr val="96B8F3"/>
                </a:solidFill>
                <a:latin typeface="Arial" panose="020B0604020202020204"/>
                <a:cs typeface="Arial Black" panose="020B0604020202020204" pitchFamily="34" charset="0"/>
              </a:rPr>
              <a:t>2010</a:t>
            </a:r>
          </a:p>
        </p:txBody>
      </p:sp>
      <p:sp>
        <p:nvSpPr>
          <p:cNvPr id="74" name="Rectangle 73">
            <a:extLst>
              <a:ext uri="{FF2B5EF4-FFF2-40B4-BE49-F238E27FC236}">
                <a16:creationId xmlns:a16="http://schemas.microsoft.com/office/drawing/2014/main" id="{C47871B3-2715-D242-866E-843C5958ACE4}"/>
              </a:ext>
            </a:extLst>
          </p:cNvPr>
          <p:cNvSpPr/>
          <p:nvPr/>
        </p:nvSpPr>
        <p:spPr>
          <a:xfrm>
            <a:off x="2700046" y="5064371"/>
            <a:ext cx="954107" cy="507831"/>
          </a:xfrm>
          <a:prstGeom prst="rect">
            <a:avLst/>
          </a:prstGeom>
        </p:spPr>
        <p:txBody>
          <a:bodyPr wrap="none">
            <a:spAutoFit/>
          </a:bodyPr>
          <a:lstStyle/>
          <a:p>
            <a:pPr algn="ctr" defTabSz="1371600"/>
            <a:r>
              <a:rPr lang="fi-FI" sz="2700" b="1" dirty="0">
                <a:solidFill>
                  <a:srgbClr val="96B8F3"/>
                </a:solidFill>
                <a:latin typeface="Arial" panose="020B0604020202020204"/>
                <a:cs typeface="Arial Black" panose="020B0604020202020204" pitchFamily="34" charset="0"/>
              </a:rPr>
              <a:t>2009</a:t>
            </a:r>
          </a:p>
        </p:txBody>
      </p:sp>
      <p:sp>
        <p:nvSpPr>
          <p:cNvPr id="76" name="Rectangle 75">
            <a:extLst>
              <a:ext uri="{FF2B5EF4-FFF2-40B4-BE49-F238E27FC236}">
                <a16:creationId xmlns:a16="http://schemas.microsoft.com/office/drawing/2014/main" id="{C8DCDE6D-D60F-AD47-891C-D1FB78CA6EF2}"/>
              </a:ext>
            </a:extLst>
          </p:cNvPr>
          <p:cNvSpPr/>
          <p:nvPr/>
        </p:nvSpPr>
        <p:spPr>
          <a:xfrm>
            <a:off x="6045655" y="5048960"/>
            <a:ext cx="954107" cy="507831"/>
          </a:xfrm>
          <a:prstGeom prst="rect">
            <a:avLst/>
          </a:prstGeom>
        </p:spPr>
        <p:txBody>
          <a:bodyPr wrap="none">
            <a:spAutoFit/>
          </a:bodyPr>
          <a:lstStyle/>
          <a:p>
            <a:pPr algn="ctr" defTabSz="1371600"/>
            <a:r>
              <a:rPr lang="fi-FI" sz="2700" b="1">
                <a:solidFill>
                  <a:srgbClr val="96B8F3"/>
                </a:solidFill>
                <a:latin typeface="Arial" panose="020B0604020202020204"/>
                <a:cs typeface="Arial Black" panose="020B0604020202020204" pitchFamily="34" charset="0"/>
              </a:rPr>
              <a:t>2013</a:t>
            </a:r>
          </a:p>
        </p:txBody>
      </p:sp>
      <p:sp>
        <p:nvSpPr>
          <p:cNvPr id="77" name="Rectangle 76">
            <a:extLst>
              <a:ext uri="{FF2B5EF4-FFF2-40B4-BE49-F238E27FC236}">
                <a16:creationId xmlns:a16="http://schemas.microsoft.com/office/drawing/2014/main" id="{675C3589-775B-8645-B945-3DCCF117CF1E}"/>
              </a:ext>
            </a:extLst>
          </p:cNvPr>
          <p:cNvSpPr/>
          <p:nvPr/>
        </p:nvSpPr>
        <p:spPr>
          <a:xfrm>
            <a:off x="7556635" y="5048960"/>
            <a:ext cx="954107" cy="507831"/>
          </a:xfrm>
          <a:prstGeom prst="rect">
            <a:avLst/>
          </a:prstGeom>
        </p:spPr>
        <p:txBody>
          <a:bodyPr wrap="none">
            <a:spAutoFit/>
          </a:bodyPr>
          <a:lstStyle/>
          <a:p>
            <a:pPr algn="ctr" defTabSz="1371600"/>
            <a:r>
              <a:rPr lang="fi-FI" sz="2700" b="1" dirty="0">
                <a:solidFill>
                  <a:srgbClr val="96B8F3"/>
                </a:solidFill>
                <a:latin typeface="Arial" panose="020B0604020202020204"/>
                <a:cs typeface="Arial Black" panose="020B0604020202020204" pitchFamily="34" charset="0"/>
              </a:rPr>
              <a:t>2016</a:t>
            </a:r>
          </a:p>
        </p:txBody>
      </p:sp>
      <p:sp>
        <p:nvSpPr>
          <p:cNvPr id="78" name="Rectangle 77">
            <a:extLst>
              <a:ext uri="{FF2B5EF4-FFF2-40B4-BE49-F238E27FC236}">
                <a16:creationId xmlns:a16="http://schemas.microsoft.com/office/drawing/2014/main" id="{CDE00C24-0D14-1842-8973-BE89AE72EB3A}"/>
              </a:ext>
            </a:extLst>
          </p:cNvPr>
          <p:cNvSpPr/>
          <p:nvPr/>
        </p:nvSpPr>
        <p:spPr>
          <a:xfrm>
            <a:off x="8869147" y="5031735"/>
            <a:ext cx="1046441" cy="507831"/>
          </a:xfrm>
          <a:prstGeom prst="rect">
            <a:avLst/>
          </a:prstGeom>
        </p:spPr>
        <p:txBody>
          <a:bodyPr wrap="square">
            <a:spAutoFit/>
          </a:bodyPr>
          <a:lstStyle/>
          <a:p>
            <a:pPr algn="ctr" defTabSz="1371600"/>
            <a:r>
              <a:rPr lang="fi-FI" sz="2700" b="1" dirty="0">
                <a:solidFill>
                  <a:srgbClr val="96B8F3"/>
                </a:solidFill>
                <a:latin typeface="Arial" panose="020B0604020202020204"/>
                <a:cs typeface="Arial Black" panose="020B0604020202020204" pitchFamily="34" charset="0"/>
              </a:rPr>
              <a:t>2017</a:t>
            </a:r>
          </a:p>
        </p:txBody>
      </p:sp>
      <p:sp>
        <p:nvSpPr>
          <p:cNvPr id="79" name="Rectangle 78">
            <a:extLst>
              <a:ext uri="{FF2B5EF4-FFF2-40B4-BE49-F238E27FC236}">
                <a16:creationId xmlns:a16="http://schemas.microsoft.com/office/drawing/2014/main" id="{5699A34B-F586-C645-96A1-273BE60BD93F}"/>
              </a:ext>
            </a:extLst>
          </p:cNvPr>
          <p:cNvSpPr/>
          <p:nvPr/>
        </p:nvSpPr>
        <p:spPr>
          <a:xfrm>
            <a:off x="10902241" y="5031736"/>
            <a:ext cx="954107" cy="507831"/>
          </a:xfrm>
          <a:prstGeom prst="rect">
            <a:avLst/>
          </a:prstGeom>
        </p:spPr>
        <p:txBody>
          <a:bodyPr wrap="none">
            <a:spAutoFit/>
          </a:bodyPr>
          <a:lstStyle/>
          <a:p>
            <a:pPr algn="ctr" defTabSz="1371600"/>
            <a:r>
              <a:rPr lang="fi-FI" sz="2700" b="1">
                <a:solidFill>
                  <a:srgbClr val="96B8F3"/>
                </a:solidFill>
                <a:latin typeface="Arial" panose="020B0604020202020204"/>
                <a:cs typeface="Arial Black" panose="020B0604020202020204" pitchFamily="34" charset="0"/>
              </a:rPr>
              <a:t>2018</a:t>
            </a:r>
          </a:p>
        </p:txBody>
      </p:sp>
      <p:sp>
        <p:nvSpPr>
          <p:cNvPr id="80" name="Rectangle 79">
            <a:extLst>
              <a:ext uri="{FF2B5EF4-FFF2-40B4-BE49-F238E27FC236}">
                <a16:creationId xmlns:a16="http://schemas.microsoft.com/office/drawing/2014/main" id="{9DFD3756-E002-2040-8A20-4AEBBE834FD9}"/>
              </a:ext>
            </a:extLst>
          </p:cNvPr>
          <p:cNvSpPr/>
          <p:nvPr/>
        </p:nvSpPr>
        <p:spPr>
          <a:xfrm>
            <a:off x="12767687" y="5031736"/>
            <a:ext cx="954107" cy="507831"/>
          </a:xfrm>
          <a:prstGeom prst="rect">
            <a:avLst/>
          </a:prstGeom>
        </p:spPr>
        <p:txBody>
          <a:bodyPr wrap="none">
            <a:spAutoFit/>
          </a:bodyPr>
          <a:lstStyle/>
          <a:p>
            <a:pPr algn="ctr" defTabSz="1371600"/>
            <a:r>
              <a:rPr lang="fi-FI" sz="2700" b="1" dirty="0">
                <a:solidFill>
                  <a:srgbClr val="96B8F3"/>
                </a:solidFill>
                <a:latin typeface="Arial" panose="020B0604020202020204"/>
                <a:cs typeface="Arial Black" panose="020B0604020202020204" pitchFamily="34" charset="0"/>
              </a:rPr>
              <a:t>2019</a:t>
            </a:r>
          </a:p>
        </p:txBody>
      </p:sp>
      <p:sp>
        <p:nvSpPr>
          <p:cNvPr id="81" name="Rectangle 80">
            <a:extLst>
              <a:ext uri="{FF2B5EF4-FFF2-40B4-BE49-F238E27FC236}">
                <a16:creationId xmlns:a16="http://schemas.microsoft.com/office/drawing/2014/main" id="{ED19B512-672B-2148-96CF-A92A6D542A38}"/>
              </a:ext>
            </a:extLst>
          </p:cNvPr>
          <p:cNvSpPr/>
          <p:nvPr/>
        </p:nvSpPr>
        <p:spPr>
          <a:xfrm>
            <a:off x="1402301" y="5048960"/>
            <a:ext cx="954107" cy="507831"/>
          </a:xfrm>
          <a:prstGeom prst="rect">
            <a:avLst/>
          </a:prstGeom>
        </p:spPr>
        <p:txBody>
          <a:bodyPr wrap="none">
            <a:spAutoFit/>
          </a:bodyPr>
          <a:lstStyle/>
          <a:p>
            <a:pPr algn="ctr" defTabSz="1371600"/>
            <a:r>
              <a:rPr lang="fi-FI" sz="2700" b="1" dirty="0">
                <a:solidFill>
                  <a:srgbClr val="96B8F3"/>
                </a:solidFill>
                <a:latin typeface="Arial" panose="020B0604020202020204"/>
                <a:cs typeface="Arial Black" panose="020B0604020202020204" pitchFamily="34" charset="0"/>
              </a:rPr>
              <a:t>2007</a:t>
            </a:r>
          </a:p>
        </p:txBody>
      </p:sp>
      <p:sp>
        <p:nvSpPr>
          <p:cNvPr id="54" name="Rectangle 53">
            <a:extLst>
              <a:ext uri="{FF2B5EF4-FFF2-40B4-BE49-F238E27FC236}">
                <a16:creationId xmlns:a16="http://schemas.microsoft.com/office/drawing/2014/main" id="{DB6810F3-A65C-CF45-A2B0-0C3680A23051}"/>
              </a:ext>
            </a:extLst>
          </p:cNvPr>
          <p:cNvSpPr/>
          <p:nvPr/>
        </p:nvSpPr>
        <p:spPr>
          <a:xfrm>
            <a:off x="15727333" y="5031736"/>
            <a:ext cx="954107" cy="507831"/>
          </a:xfrm>
          <a:prstGeom prst="rect">
            <a:avLst/>
          </a:prstGeom>
        </p:spPr>
        <p:txBody>
          <a:bodyPr wrap="none">
            <a:spAutoFit/>
          </a:bodyPr>
          <a:lstStyle/>
          <a:p>
            <a:pPr algn="ctr" defTabSz="1371600"/>
            <a:r>
              <a:rPr lang="fi-FI" sz="2700" b="1" dirty="0">
                <a:solidFill>
                  <a:srgbClr val="96B8F3"/>
                </a:solidFill>
                <a:latin typeface="Arial" panose="020B0604020202020204"/>
                <a:cs typeface="Arial Black" panose="020B0604020202020204" pitchFamily="34" charset="0"/>
              </a:rPr>
              <a:t>2021</a:t>
            </a:r>
          </a:p>
        </p:txBody>
      </p:sp>
      <p:cxnSp>
        <p:nvCxnSpPr>
          <p:cNvPr id="52" name="Straight Connector 95">
            <a:extLst>
              <a:ext uri="{FF2B5EF4-FFF2-40B4-BE49-F238E27FC236}">
                <a16:creationId xmlns:a16="http://schemas.microsoft.com/office/drawing/2014/main" id="{333442A1-D805-284A-A860-D3C119D872B4}"/>
              </a:ext>
            </a:extLst>
          </p:cNvPr>
          <p:cNvCxnSpPr>
            <a:cxnSpLocks/>
          </p:cNvCxnSpPr>
          <p:nvPr/>
        </p:nvCxnSpPr>
        <p:spPr>
          <a:xfrm>
            <a:off x="9417988" y="4372622"/>
            <a:ext cx="2" cy="568211"/>
          </a:xfrm>
          <a:prstGeom prst="line">
            <a:avLst/>
          </a:prstGeom>
          <a:noFill/>
          <a:ln w="38100" cap="rnd" cmpd="sng" algn="ctr">
            <a:solidFill>
              <a:srgbClr val="B8E7DD">
                <a:alpha val="50000"/>
              </a:srgbClr>
            </a:solidFill>
            <a:prstDash val="solid"/>
            <a:miter lim="800000"/>
          </a:ln>
          <a:effectLst/>
        </p:spPr>
      </p:cxnSp>
      <p:sp>
        <p:nvSpPr>
          <p:cNvPr id="3" name="Tekstiruutu 2"/>
          <p:cNvSpPr txBox="1"/>
          <p:nvPr/>
        </p:nvSpPr>
        <p:spPr>
          <a:xfrm>
            <a:off x="8479885" y="3569732"/>
            <a:ext cx="2010917" cy="1061829"/>
          </a:xfrm>
          <a:prstGeom prst="rect">
            <a:avLst/>
          </a:prstGeom>
          <a:noFill/>
        </p:spPr>
        <p:txBody>
          <a:bodyPr wrap="square" rtlCol="0">
            <a:spAutoFit/>
          </a:bodyPr>
          <a:lstStyle/>
          <a:p>
            <a:pPr defTabSz="1371600"/>
            <a:r>
              <a:rPr lang="en-US" sz="2100" dirty="0" err="1">
                <a:solidFill>
                  <a:srgbClr val="FFFFFF"/>
                </a:solidFill>
                <a:latin typeface="Arial" panose="020B0604020202020204"/>
              </a:rPr>
              <a:t>Kanta</a:t>
            </a:r>
            <a:r>
              <a:rPr lang="en-US" sz="2100" dirty="0">
                <a:solidFill>
                  <a:srgbClr val="FFFFFF"/>
                </a:solidFill>
                <a:latin typeface="Arial" panose="020B0604020202020204"/>
              </a:rPr>
              <a:t> data warehouse</a:t>
            </a:r>
            <a:endParaRPr lang="fi-FI" sz="2100" dirty="0">
              <a:solidFill>
                <a:srgbClr val="FFFFFF"/>
              </a:solidFill>
              <a:latin typeface="Arial" panose="020B0604020202020204"/>
            </a:endParaRPr>
          </a:p>
          <a:p>
            <a:pPr defTabSz="1371600"/>
            <a:endParaRPr lang="fi-FI" sz="2100" dirty="0">
              <a:solidFill>
                <a:srgbClr val="464646"/>
              </a:solidFill>
              <a:latin typeface="Arial" panose="020B0604020202020204"/>
            </a:endParaRPr>
          </a:p>
        </p:txBody>
      </p:sp>
      <p:cxnSp>
        <p:nvCxnSpPr>
          <p:cNvPr id="55" name="Straight Connector 95">
            <a:extLst>
              <a:ext uri="{FF2B5EF4-FFF2-40B4-BE49-F238E27FC236}">
                <a16:creationId xmlns:a16="http://schemas.microsoft.com/office/drawing/2014/main" id="{333442A1-D805-284A-A860-D3C119D872B4}"/>
              </a:ext>
            </a:extLst>
          </p:cNvPr>
          <p:cNvCxnSpPr>
            <a:cxnSpLocks/>
          </p:cNvCxnSpPr>
          <p:nvPr/>
        </p:nvCxnSpPr>
        <p:spPr>
          <a:xfrm>
            <a:off x="11346956" y="2895716"/>
            <a:ext cx="2" cy="568211"/>
          </a:xfrm>
          <a:prstGeom prst="line">
            <a:avLst/>
          </a:prstGeom>
          <a:noFill/>
          <a:ln w="38100" cap="rnd" cmpd="sng" algn="ctr">
            <a:solidFill>
              <a:srgbClr val="B8E7DD">
                <a:alpha val="50000"/>
              </a:srgbClr>
            </a:solidFill>
            <a:prstDash val="solid"/>
            <a:miter lim="800000"/>
          </a:ln>
          <a:effectLst/>
        </p:spPr>
      </p:cxnSp>
      <p:cxnSp>
        <p:nvCxnSpPr>
          <p:cNvPr id="56" name="Straight Connector 95">
            <a:extLst>
              <a:ext uri="{FF2B5EF4-FFF2-40B4-BE49-F238E27FC236}">
                <a16:creationId xmlns:a16="http://schemas.microsoft.com/office/drawing/2014/main" id="{333442A1-D805-284A-A860-D3C119D872B4}"/>
              </a:ext>
            </a:extLst>
          </p:cNvPr>
          <p:cNvCxnSpPr>
            <a:cxnSpLocks/>
          </p:cNvCxnSpPr>
          <p:nvPr/>
        </p:nvCxnSpPr>
        <p:spPr>
          <a:xfrm>
            <a:off x="14750267" y="4495906"/>
            <a:ext cx="2" cy="568211"/>
          </a:xfrm>
          <a:prstGeom prst="line">
            <a:avLst/>
          </a:prstGeom>
          <a:noFill/>
          <a:ln w="38100" cap="rnd" cmpd="sng" algn="ctr">
            <a:solidFill>
              <a:srgbClr val="B8E7DD">
                <a:alpha val="50000"/>
              </a:srgbClr>
            </a:solidFill>
            <a:prstDash val="solid"/>
            <a:miter lim="800000"/>
          </a:ln>
          <a:effectLst/>
        </p:spPr>
      </p:cxnSp>
      <p:sp>
        <p:nvSpPr>
          <p:cNvPr id="5" name="Tekstiruutu 4"/>
          <p:cNvSpPr txBox="1"/>
          <p:nvPr/>
        </p:nvSpPr>
        <p:spPr>
          <a:xfrm>
            <a:off x="14344577" y="5038771"/>
            <a:ext cx="954107" cy="507831"/>
          </a:xfrm>
          <a:prstGeom prst="rect">
            <a:avLst/>
          </a:prstGeom>
        </p:spPr>
        <p:txBody>
          <a:bodyPr wrap="none">
            <a:spAutoFit/>
          </a:bodyPr>
          <a:lstStyle>
            <a:defPPr>
              <a:defRPr lang="fi-FI"/>
            </a:defPPr>
            <a:lvl1pPr algn="ctr">
              <a:defRPr b="1">
                <a:solidFill>
                  <a:schemeClr val="accent1"/>
                </a:solidFill>
                <a:cs typeface="Arial Black" panose="020B0604020202020204" pitchFamily="34" charset="0"/>
              </a:defRPr>
            </a:lvl1pPr>
          </a:lstStyle>
          <a:p>
            <a:pPr defTabSz="1371600"/>
            <a:r>
              <a:rPr lang="fi-FI" sz="2700" dirty="0">
                <a:solidFill>
                  <a:srgbClr val="96B8F3"/>
                </a:solidFill>
                <a:latin typeface="Arial" panose="020B0604020202020204"/>
              </a:rPr>
              <a:t>2020</a:t>
            </a:r>
          </a:p>
        </p:txBody>
      </p:sp>
      <p:sp>
        <p:nvSpPr>
          <p:cNvPr id="6" name="Tekstiruutu 5"/>
          <p:cNvSpPr txBox="1"/>
          <p:nvPr/>
        </p:nvSpPr>
        <p:spPr>
          <a:xfrm>
            <a:off x="13623532" y="3986898"/>
            <a:ext cx="2650733" cy="415498"/>
          </a:xfrm>
          <a:prstGeom prst="rect">
            <a:avLst/>
          </a:prstGeom>
          <a:noFill/>
        </p:spPr>
        <p:txBody>
          <a:bodyPr wrap="square" rtlCol="0">
            <a:spAutoFit/>
          </a:bodyPr>
          <a:lstStyle/>
          <a:p>
            <a:pPr defTabSz="1371600"/>
            <a:r>
              <a:rPr lang="fi-FI" sz="2100" dirty="0">
                <a:solidFill>
                  <a:srgbClr val="FFFFFF"/>
                </a:solidFill>
                <a:latin typeface="Arial" panose="020B0604020202020204"/>
              </a:rPr>
              <a:t>Kanta data lake</a:t>
            </a:r>
          </a:p>
        </p:txBody>
      </p:sp>
      <p:sp>
        <p:nvSpPr>
          <p:cNvPr id="61" name="Tekstikehys 87">
            <a:extLst>
              <a:ext uri="{FF2B5EF4-FFF2-40B4-BE49-F238E27FC236}">
                <a16:creationId xmlns:a16="http://schemas.microsoft.com/office/drawing/2014/main" id="{B36D5A81-0196-8749-8BF8-DDB83D8FC372}"/>
              </a:ext>
            </a:extLst>
          </p:cNvPr>
          <p:cNvSpPr txBox="1"/>
          <p:nvPr/>
        </p:nvSpPr>
        <p:spPr>
          <a:xfrm>
            <a:off x="577255" y="2415644"/>
            <a:ext cx="2387312" cy="1938992"/>
          </a:xfrm>
          <a:prstGeom prst="rect">
            <a:avLst/>
          </a:prstGeom>
          <a:noFill/>
        </p:spPr>
        <p:txBody>
          <a:bodyPr wrap="square" lIns="54000" tIns="0" rIns="0" bIns="0" rtlCol="0" anchor="t">
            <a:spAutoFit/>
          </a:bodyPr>
          <a:lstStyle/>
          <a:p>
            <a:pPr algn="ctr" defTabSz="914378" eaLnBrk="0" fontAlgn="base" hangingPunct="0">
              <a:defRPr/>
            </a:pPr>
            <a:r>
              <a:rPr lang="en-GB" sz="2100" dirty="0">
                <a:solidFill>
                  <a:srgbClr val="FFFFFF"/>
                </a:solidFill>
                <a:latin typeface="Arial" panose="020B0604020202020204"/>
              </a:rPr>
              <a:t>Act on the </a:t>
            </a:r>
            <a:br>
              <a:rPr lang="en-GB" sz="2100" dirty="0">
                <a:solidFill>
                  <a:srgbClr val="FFFFFF"/>
                </a:solidFill>
                <a:latin typeface="Arial" panose="020B0604020202020204"/>
              </a:rPr>
            </a:br>
            <a:r>
              <a:rPr lang="en-GB" sz="2100" dirty="0">
                <a:solidFill>
                  <a:srgbClr val="FFFFFF"/>
                </a:solidFill>
                <a:latin typeface="Arial" panose="020B0604020202020204"/>
              </a:rPr>
              <a:t>Electronic </a:t>
            </a:r>
            <a:br>
              <a:rPr lang="en-GB" sz="2100" dirty="0">
                <a:solidFill>
                  <a:srgbClr val="FFFFFF"/>
                </a:solidFill>
                <a:latin typeface="Arial" panose="020B0604020202020204"/>
              </a:rPr>
            </a:br>
            <a:r>
              <a:rPr lang="en-GB" sz="2100" dirty="0">
                <a:solidFill>
                  <a:srgbClr val="FFFFFF"/>
                </a:solidFill>
                <a:latin typeface="Arial" panose="020B0604020202020204"/>
              </a:rPr>
              <a:t>Processing of </a:t>
            </a:r>
            <a:br>
              <a:rPr lang="en-GB" sz="2100" dirty="0">
                <a:solidFill>
                  <a:srgbClr val="FFFFFF"/>
                </a:solidFill>
                <a:latin typeface="Arial" panose="020B0604020202020204"/>
              </a:rPr>
            </a:br>
            <a:r>
              <a:rPr lang="en-GB" sz="2100" dirty="0">
                <a:solidFill>
                  <a:srgbClr val="FFFFFF"/>
                </a:solidFill>
                <a:latin typeface="Arial" panose="020B0604020202020204"/>
              </a:rPr>
              <a:t>Client Data in Healthcare and </a:t>
            </a:r>
            <a:br>
              <a:rPr lang="en-GB" sz="2100" dirty="0">
                <a:solidFill>
                  <a:srgbClr val="FFFFFF"/>
                </a:solidFill>
                <a:latin typeface="Arial" panose="020B0604020202020204"/>
              </a:rPr>
            </a:br>
            <a:r>
              <a:rPr lang="en-GB" sz="2100" dirty="0">
                <a:solidFill>
                  <a:srgbClr val="FFFFFF"/>
                </a:solidFill>
                <a:latin typeface="Arial" panose="020B0604020202020204"/>
              </a:rPr>
              <a:t>Social Welfare</a:t>
            </a:r>
            <a:endParaRPr lang="fi-FI" sz="2100" b="1" dirty="0">
              <a:solidFill>
                <a:srgbClr val="FFFFFF"/>
              </a:solidFill>
              <a:latin typeface="Arial" panose="020B0604020202020204"/>
            </a:endParaRPr>
          </a:p>
        </p:txBody>
      </p:sp>
      <p:cxnSp>
        <p:nvCxnSpPr>
          <p:cNvPr id="63" name="Straight Connector 85">
            <a:extLst>
              <a:ext uri="{FF2B5EF4-FFF2-40B4-BE49-F238E27FC236}">
                <a16:creationId xmlns:a16="http://schemas.microsoft.com/office/drawing/2014/main" id="{101B93E8-D0DF-BE4F-9E78-064D96C8FF9C}"/>
              </a:ext>
            </a:extLst>
          </p:cNvPr>
          <p:cNvCxnSpPr>
            <a:cxnSpLocks/>
          </p:cNvCxnSpPr>
          <p:nvPr/>
        </p:nvCxnSpPr>
        <p:spPr>
          <a:xfrm>
            <a:off x="1740849" y="4581194"/>
            <a:ext cx="0" cy="737571"/>
          </a:xfrm>
          <a:prstGeom prst="line">
            <a:avLst/>
          </a:prstGeom>
          <a:noFill/>
          <a:ln w="38100" cap="rnd" cmpd="sng" algn="ctr">
            <a:solidFill>
              <a:srgbClr val="B8E7DD">
                <a:alpha val="50000"/>
              </a:srgbClr>
            </a:solidFill>
            <a:prstDash val="solid"/>
            <a:miter lim="800000"/>
          </a:ln>
          <a:effectLst/>
        </p:spPr>
      </p:cxnSp>
      <p:cxnSp>
        <p:nvCxnSpPr>
          <p:cNvPr id="64" name="Straight Connector 89">
            <a:extLst>
              <a:ext uri="{FF2B5EF4-FFF2-40B4-BE49-F238E27FC236}">
                <a16:creationId xmlns:a16="http://schemas.microsoft.com/office/drawing/2014/main" id="{0EAB9530-9879-D047-90B6-E8456761BAD3}"/>
              </a:ext>
            </a:extLst>
          </p:cNvPr>
          <p:cNvCxnSpPr>
            <a:cxnSpLocks/>
          </p:cNvCxnSpPr>
          <p:nvPr/>
        </p:nvCxnSpPr>
        <p:spPr>
          <a:xfrm>
            <a:off x="11375214" y="7677385"/>
            <a:ext cx="0" cy="274820"/>
          </a:xfrm>
          <a:prstGeom prst="line">
            <a:avLst/>
          </a:prstGeom>
          <a:noFill/>
          <a:ln w="38100" cap="rnd" cmpd="sng" algn="ctr">
            <a:solidFill>
              <a:srgbClr val="B8E7DD">
                <a:alpha val="50000"/>
              </a:srgbClr>
            </a:solidFill>
            <a:prstDash val="solid"/>
            <a:miter lim="800000"/>
          </a:ln>
          <a:effectLst/>
        </p:spPr>
      </p:cxnSp>
      <p:sp>
        <p:nvSpPr>
          <p:cNvPr id="7" name="Ellipsi 6">
            <a:extLst>
              <a:ext uri="{FF2B5EF4-FFF2-40B4-BE49-F238E27FC236}">
                <a16:creationId xmlns:a16="http://schemas.microsoft.com/office/drawing/2014/main" id="{158201B9-DD63-72DC-8A45-61B264528FBF}"/>
              </a:ext>
            </a:extLst>
          </p:cNvPr>
          <p:cNvSpPr/>
          <p:nvPr/>
        </p:nvSpPr>
        <p:spPr>
          <a:xfrm>
            <a:off x="5506816" y="5708806"/>
            <a:ext cx="1805915" cy="17549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i-FI" sz="2700">
              <a:solidFill>
                <a:srgbClr val="FFFFFF"/>
              </a:solidFill>
              <a:latin typeface="Arial" panose="020B0604020202020204"/>
            </a:endParaRPr>
          </a:p>
        </p:txBody>
      </p:sp>
      <p:sp>
        <p:nvSpPr>
          <p:cNvPr id="15" name="Suorakulmio: Pyöristetyt kulmat 14">
            <a:extLst>
              <a:ext uri="{FF2B5EF4-FFF2-40B4-BE49-F238E27FC236}">
                <a16:creationId xmlns:a16="http://schemas.microsoft.com/office/drawing/2014/main" id="{2F66BFBD-7A9C-A47F-AD5E-39E00E0CFC82}"/>
              </a:ext>
            </a:extLst>
          </p:cNvPr>
          <p:cNvSpPr/>
          <p:nvPr/>
        </p:nvSpPr>
        <p:spPr>
          <a:xfrm>
            <a:off x="16931867" y="4595367"/>
            <a:ext cx="1371600" cy="13716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i-FI" sz="2700" dirty="0">
                <a:ln w="0"/>
                <a:solidFill>
                  <a:srgbClr val="464646"/>
                </a:solidFill>
                <a:effectLst>
                  <a:outerShdw blurRad="38100" dist="19050" dir="2700000" algn="tl" rotWithShape="0">
                    <a:srgbClr val="464646">
                      <a:alpha val="40000"/>
                    </a:srgbClr>
                  </a:outerShdw>
                </a:effectLst>
                <a:latin typeface="Arial" panose="020B0604020202020204"/>
              </a:rPr>
              <a:t>EHDS </a:t>
            </a:r>
          </a:p>
        </p:txBody>
      </p:sp>
    </p:spTree>
    <p:extLst>
      <p:ext uri="{BB962C8B-B14F-4D97-AF65-F5344CB8AC3E}">
        <p14:creationId xmlns:p14="http://schemas.microsoft.com/office/powerpoint/2010/main" val="281370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5254-DF99-A356-CF1C-EBBF5D858E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BD9E1B-654F-64E7-4F8E-D72098DF70EC}"/>
              </a:ext>
            </a:extLst>
          </p:cNvPr>
          <p:cNvSpPr/>
          <p:nvPr/>
        </p:nvSpPr>
        <p:spPr>
          <a:xfrm>
            <a:off x="2412682" y="3376373"/>
            <a:ext cx="4366136" cy="281444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18" defTabSz="1828710"/>
            <a:r>
              <a:rPr lang="fi-FI" sz="3600" b="1" err="1">
                <a:solidFill>
                  <a:prstClr val="white"/>
                </a:solidFill>
                <a:latin typeface="Arial" panose="020B0604020202020204"/>
              </a:rPr>
              <a:t>Secondary</a:t>
            </a:r>
            <a:r>
              <a:rPr lang="fi-FI" sz="3600" b="1">
                <a:solidFill>
                  <a:prstClr val="white"/>
                </a:solidFill>
                <a:latin typeface="Arial" panose="020B0604020202020204"/>
              </a:rPr>
              <a:t> </a:t>
            </a:r>
            <a:r>
              <a:rPr lang="fi-FI" sz="3600" b="1" err="1">
                <a:solidFill>
                  <a:prstClr val="white"/>
                </a:solidFill>
                <a:latin typeface="Arial" panose="020B0604020202020204"/>
              </a:rPr>
              <a:t>use</a:t>
            </a:r>
            <a:r>
              <a:rPr lang="fi-FI" sz="3600" b="1">
                <a:solidFill>
                  <a:prstClr val="white"/>
                </a:solidFill>
                <a:latin typeface="Arial" panose="020B0604020202020204"/>
              </a:rPr>
              <a:t> of </a:t>
            </a:r>
            <a:r>
              <a:rPr lang="fi-FI" sz="3600" b="1" err="1">
                <a:solidFill>
                  <a:prstClr val="white"/>
                </a:solidFill>
                <a:latin typeface="Arial" panose="020B0604020202020204"/>
              </a:rPr>
              <a:t>social</a:t>
            </a:r>
            <a:r>
              <a:rPr lang="fi-FI" sz="3600" b="1">
                <a:solidFill>
                  <a:prstClr val="white"/>
                </a:solidFill>
                <a:latin typeface="Arial" panose="020B0604020202020204"/>
              </a:rPr>
              <a:t> and health data</a:t>
            </a:r>
          </a:p>
        </p:txBody>
      </p:sp>
      <p:sp>
        <p:nvSpPr>
          <p:cNvPr id="3" name="Rectangle 2">
            <a:extLst>
              <a:ext uri="{FF2B5EF4-FFF2-40B4-BE49-F238E27FC236}">
                <a16:creationId xmlns:a16="http://schemas.microsoft.com/office/drawing/2014/main" id="{70AE34B8-865D-B4A5-82ED-71C19F5F8F7B}"/>
              </a:ext>
            </a:extLst>
          </p:cNvPr>
          <p:cNvSpPr/>
          <p:nvPr/>
        </p:nvSpPr>
        <p:spPr>
          <a:xfrm>
            <a:off x="6960934" y="3376373"/>
            <a:ext cx="4366136" cy="281444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defTabSz="1828710"/>
            <a:r>
              <a:rPr lang="fi-FI" sz="3600" b="1" dirty="0" err="1">
                <a:solidFill>
                  <a:prstClr val="white"/>
                </a:solidFill>
                <a:latin typeface="Arial" panose="020B0604020202020204"/>
              </a:rPr>
              <a:t>Age</a:t>
            </a:r>
            <a:r>
              <a:rPr lang="fi-FI" sz="3600" b="1" dirty="0">
                <a:solidFill>
                  <a:prstClr val="white"/>
                </a:solidFill>
                <a:latin typeface="Arial" panose="020B0604020202020204"/>
              </a:rPr>
              <a:t> </a:t>
            </a:r>
            <a:r>
              <a:rPr lang="fi-FI" sz="3600" b="1" dirty="0" err="1">
                <a:solidFill>
                  <a:prstClr val="white"/>
                </a:solidFill>
                <a:latin typeface="Arial" panose="020B0604020202020204"/>
              </a:rPr>
              <a:t>tech</a:t>
            </a:r>
            <a:r>
              <a:rPr lang="fi-FI" sz="3600" b="1" dirty="0">
                <a:solidFill>
                  <a:prstClr val="white"/>
                </a:solidFill>
                <a:latin typeface="Arial" panose="020B0604020202020204"/>
              </a:rPr>
              <a:t> - </a:t>
            </a:r>
            <a:r>
              <a:rPr lang="fi-FI" sz="3600" b="1" dirty="0" err="1">
                <a:solidFill>
                  <a:prstClr val="white"/>
                </a:solidFill>
                <a:latin typeface="Arial" panose="020B0604020202020204"/>
              </a:rPr>
              <a:t>technology</a:t>
            </a:r>
            <a:r>
              <a:rPr lang="fi-FI" sz="3600" b="1" dirty="0">
                <a:solidFill>
                  <a:prstClr val="white"/>
                </a:solidFill>
                <a:latin typeface="Arial" panose="020B0604020202020204"/>
              </a:rPr>
              <a:t> </a:t>
            </a:r>
            <a:r>
              <a:rPr lang="fi-FI" sz="3600" b="1" dirty="0" err="1">
                <a:solidFill>
                  <a:prstClr val="white"/>
                </a:solidFill>
                <a:latin typeface="Arial" panose="020B0604020202020204"/>
              </a:rPr>
              <a:t>solutions</a:t>
            </a:r>
            <a:r>
              <a:rPr lang="fi-FI" sz="3600" b="1" dirty="0">
                <a:solidFill>
                  <a:prstClr val="white"/>
                </a:solidFill>
                <a:latin typeface="Arial" panose="020B0604020202020204"/>
              </a:rPr>
              <a:t> in </a:t>
            </a:r>
            <a:r>
              <a:rPr lang="fi-FI" sz="3600" b="1" dirty="0" err="1">
                <a:solidFill>
                  <a:prstClr val="white"/>
                </a:solidFill>
                <a:latin typeface="Arial" panose="020B0604020202020204"/>
              </a:rPr>
              <a:t>care</a:t>
            </a:r>
            <a:r>
              <a:rPr lang="fi-FI" sz="3600" b="1" dirty="0">
                <a:solidFill>
                  <a:prstClr val="white"/>
                </a:solidFill>
                <a:latin typeface="Arial" panose="020B0604020202020204"/>
              </a:rPr>
              <a:t> for </a:t>
            </a:r>
            <a:br>
              <a:rPr lang="fi-FI" sz="3600" b="1" dirty="0">
                <a:solidFill>
                  <a:prstClr val="white"/>
                </a:solidFill>
                <a:latin typeface="Arial" panose="020B0604020202020204"/>
              </a:rPr>
            </a:br>
            <a:r>
              <a:rPr lang="fi-FI" sz="3600" b="1" dirty="0" err="1">
                <a:solidFill>
                  <a:prstClr val="white"/>
                </a:solidFill>
                <a:latin typeface="Arial" panose="020B0604020202020204"/>
              </a:rPr>
              <a:t>older</a:t>
            </a:r>
            <a:r>
              <a:rPr lang="fi-FI" sz="3600" b="1" dirty="0">
                <a:solidFill>
                  <a:prstClr val="white"/>
                </a:solidFill>
                <a:latin typeface="Arial" panose="020B0604020202020204"/>
              </a:rPr>
              <a:t> </a:t>
            </a:r>
            <a:r>
              <a:rPr lang="fi-FI" sz="3600" b="1" dirty="0" err="1">
                <a:solidFill>
                  <a:prstClr val="white"/>
                </a:solidFill>
                <a:latin typeface="Arial" panose="020B0604020202020204"/>
              </a:rPr>
              <a:t>people</a:t>
            </a:r>
            <a:endParaRPr lang="fi-FI" sz="3600" b="1" dirty="0">
              <a:solidFill>
                <a:prstClr val="white"/>
              </a:solidFill>
              <a:latin typeface="Arial" panose="020B0604020202020204"/>
            </a:endParaRPr>
          </a:p>
        </p:txBody>
      </p:sp>
      <p:sp>
        <p:nvSpPr>
          <p:cNvPr id="6" name="Rectangle 5">
            <a:extLst>
              <a:ext uri="{FF2B5EF4-FFF2-40B4-BE49-F238E27FC236}">
                <a16:creationId xmlns:a16="http://schemas.microsoft.com/office/drawing/2014/main" id="{F37C1E2D-F9BC-4149-09D5-B847145B1661}"/>
              </a:ext>
            </a:extLst>
          </p:cNvPr>
          <p:cNvSpPr/>
          <p:nvPr/>
        </p:nvSpPr>
        <p:spPr>
          <a:xfrm>
            <a:off x="11509186" y="3376373"/>
            <a:ext cx="4366136" cy="281444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18" defTabSz="1828710"/>
            <a:r>
              <a:rPr lang="en-US" sz="3600" b="1" dirty="0">
                <a:solidFill>
                  <a:prstClr val="white"/>
                </a:solidFill>
                <a:latin typeface="Arial" panose="020B0604020202020204"/>
              </a:rPr>
              <a:t>Artificial intelligence in the health and social services sector</a:t>
            </a:r>
          </a:p>
        </p:txBody>
      </p:sp>
      <p:sp>
        <p:nvSpPr>
          <p:cNvPr id="7" name="Rectangle 6">
            <a:extLst>
              <a:ext uri="{FF2B5EF4-FFF2-40B4-BE49-F238E27FC236}">
                <a16:creationId xmlns:a16="http://schemas.microsoft.com/office/drawing/2014/main" id="{041441F3-BDB4-96EA-DE61-48D8286D6697}"/>
              </a:ext>
            </a:extLst>
          </p:cNvPr>
          <p:cNvSpPr/>
          <p:nvPr/>
        </p:nvSpPr>
        <p:spPr>
          <a:xfrm>
            <a:off x="2412680" y="6371760"/>
            <a:ext cx="13462643" cy="172640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18" defTabSz="1828710"/>
            <a:r>
              <a:rPr lang="en-US" sz="3600" b="1" dirty="0">
                <a:solidFill>
                  <a:prstClr val="white"/>
                </a:solidFill>
                <a:latin typeface="Arial" panose="020B0604020202020204"/>
              </a:rPr>
              <a:t>Expert and consultancy services on the </a:t>
            </a:r>
            <a:r>
              <a:rPr lang="en-US" sz="3600" b="1" dirty="0" err="1">
                <a:solidFill>
                  <a:prstClr val="white"/>
                </a:solidFill>
                <a:latin typeface="Arial" panose="020B0604020202020204"/>
              </a:rPr>
              <a:t>digitalisation</a:t>
            </a:r>
            <a:r>
              <a:rPr lang="en-US" sz="3600" b="1" dirty="0">
                <a:solidFill>
                  <a:prstClr val="white"/>
                </a:solidFill>
                <a:latin typeface="Arial" panose="020B0604020202020204"/>
              </a:rPr>
              <a:t> </a:t>
            </a:r>
            <a:br>
              <a:rPr lang="en-US" sz="3600" b="1" dirty="0">
                <a:solidFill>
                  <a:prstClr val="white"/>
                </a:solidFill>
                <a:latin typeface="Arial" panose="020B0604020202020204"/>
              </a:rPr>
            </a:br>
            <a:r>
              <a:rPr lang="en-US" sz="3600" b="1" dirty="0">
                <a:solidFill>
                  <a:prstClr val="white"/>
                </a:solidFill>
                <a:latin typeface="Arial" panose="020B0604020202020204"/>
              </a:rPr>
              <a:t>of the healthcare and social welfare sector</a:t>
            </a:r>
          </a:p>
        </p:txBody>
      </p:sp>
      <p:sp>
        <p:nvSpPr>
          <p:cNvPr id="8" name="Title 6">
            <a:extLst>
              <a:ext uri="{FF2B5EF4-FFF2-40B4-BE49-F238E27FC236}">
                <a16:creationId xmlns:a16="http://schemas.microsoft.com/office/drawing/2014/main" id="{C56BA93D-35BA-0271-D7D4-8692963FB89D}"/>
              </a:ext>
            </a:extLst>
          </p:cNvPr>
          <p:cNvSpPr txBox="1">
            <a:spLocks/>
          </p:cNvSpPr>
          <p:nvPr/>
        </p:nvSpPr>
        <p:spPr>
          <a:xfrm>
            <a:off x="3663893" y="838808"/>
            <a:ext cx="10948988" cy="1726406"/>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Autofit/>
          </a:bodyPr>
          <a:lstStyle>
            <a:lvl1pPr algn="l" defTabSz="914400" rtl="0" eaLnBrk="1" latinLnBrk="0" hangingPunct="1">
              <a:spcBef>
                <a:spcPct val="0"/>
              </a:spcBef>
              <a:buNone/>
              <a:defRPr sz="2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71600"/>
            <a:r>
              <a:rPr lang="en-US" sz="4800" dirty="0">
                <a:solidFill>
                  <a:srgbClr val="464646"/>
                </a:solidFill>
                <a:latin typeface="Arial" panose="020B0604020202020204"/>
              </a:rPr>
              <a:t>Current Finnish core competence areas </a:t>
            </a:r>
            <a:r>
              <a:rPr lang="en-US" sz="4800">
                <a:solidFill>
                  <a:srgbClr val="464646"/>
                </a:solidFill>
                <a:latin typeface="Arial" panose="020B0604020202020204"/>
              </a:rPr>
              <a:t>in health </a:t>
            </a:r>
            <a:r>
              <a:rPr lang="en-US" sz="4800" dirty="0" err="1">
                <a:solidFill>
                  <a:srgbClr val="464646"/>
                </a:solidFill>
                <a:latin typeface="Arial" panose="020B0604020202020204"/>
              </a:rPr>
              <a:t>digitalisation</a:t>
            </a:r>
            <a:endParaRPr lang="fi-FI" sz="4800" dirty="0">
              <a:solidFill>
                <a:srgbClr val="464646"/>
              </a:solidFill>
              <a:latin typeface="Arial" panose="020B0604020202020204"/>
            </a:endParaRPr>
          </a:p>
        </p:txBody>
      </p:sp>
    </p:spTree>
    <p:extLst>
      <p:ext uri="{BB962C8B-B14F-4D97-AF65-F5344CB8AC3E}">
        <p14:creationId xmlns:p14="http://schemas.microsoft.com/office/powerpoint/2010/main" val="404232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dirty="0"/>
          </a:p>
        </p:txBody>
      </p:sp>
      <p:sp>
        <p:nvSpPr>
          <p:cNvPr id="3" name="TextBox 3"/>
          <p:cNvSpPr txBox="1"/>
          <p:nvPr/>
        </p:nvSpPr>
        <p:spPr>
          <a:xfrm>
            <a:off x="5378337" y="3832051"/>
            <a:ext cx="7531325" cy="2622898"/>
          </a:xfrm>
          <a:prstGeom prst="rect">
            <a:avLst/>
          </a:prstGeom>
        </p:spPr>
        <p:txBody>
          <a:bodyPr wrap="square" lIns="0" tIns="0" rIns="0" bIns="0" rtlCol="0" anchor="t">
            <a:spAutoFit/>
          </a:bodyPr>
          <a:lstStyle/>
          <a:p>
            <a:pPr algn="ctr">
              <a:lnSpc>
                <a:spcPts val="10541"/>
              </a:lnSpc>
            </a:pPr>
            <a:r>
              <a:rPr lang="en-US" sz="7529" b="1" dirty="0">
                <a:solidFill>
                  <a:srgbClr val="FFFFFF"/>
                </a:solidFill>
                <a:latin typeface="Helvetica Bold"/>
                <a:ea typeface="Helvetica Bold"/>
                <a:cs typeface="Helvetica Bold"/>
                <a:sym typeface="Helvetica Bold"/>
              </a:rPr>
              <a:t>11:30 -12:00</a:t>
            </a:r>
          </a:p>
          <a:p>
            <a:pPr algn="ctr">
              <a:lnSpc>
                <a:spcPts val="10541"/>
              </a:lnSpc>
            </a:pPr>
            <a:r>
              <a:rPr lang="en-US" sz="7529" b="1" dirty="0">
                <a:solidFill>
                  <a:srgbClr val="FFFFFF"/>
                </a:solidFill>
                <a:latin typeface="Helvetica Bold"/>
                <a:ea typeface="Helvetica Bold"/>
                <a:cs typeface="Helvetica Bold"/>
                <a:sym typeface="Helvetica Bold"/>
              </a:rPr>
              <a:t>Coffee Break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43544" y="977776"/>
            <a:ext cx="16359479" cy="2193303"/>
          </a:xfrm>
          <a:prstGeom prst="rect">
            <a:avLst/>
          </a:prstGeom>
        </p:spPr>
        <p:txBody>
          <a:bodyPr lIns="0" tIns="0" rIns="0" bIns="0" rtlCol="0" anchor="t">
            <a:spAutoFit/>
          </a:bodyPr>
          <a:lstStyle/>
          <a:p>
            <a:pPr algn="l">
              <a:lnSpc>
                <a:spcPts val="5653"/>
              </a:lnSpc>
            </a:pPr>
            <a:r>
              <a:rPr lang="en-US" sz="5139" b="1">
                <a:solidFill>
                  <a:srgbClr val="FFFFFF"/>
                </a:solidFill>
                <a:latin typeface="Helvetica Bold"/>
                <a:ea typeface="Helvetica Bold"/>
                <a:cs typeface="Helvetica Bold"/>
                <a:sym typeface="Helvetica Bold"/>
              </a:rPr>
              <a:t>Panel discussion: Unlocking New Horizons: Business and Collaboration between the New Nordics and Gulf region</a:t>
            </a:r>
          </a:p>
        </p:txBody>
      </p:sp>
      <p:grpSp>
        <p:nvGrpSpPr>
          <p:cNvPr id="4" name="Group 4"/>
          <p:cNvGrpSpPr/>
          <p:nvPr/>
        </p:nvGrpSpPr>
        <p:grpSpPr>
          <a:xfrm>
            <a:off x="1043544" y="3576459"/>
            <a:ext cx="16200912" cy="6126191"/>
            <a:chOff x="0" y="0"/>
            <a:chExt cx="4333851" cy="1638797"/>
          </a:xfrm>
        </p:grpSpPr>
        <p:sp>
          <p:nvSpPr>
            <p:cNvPr id="5" name="Freeform 5"/>
            <p:cNvSpPr/>
            <p:nvPr/>
          </p:nvSpPr>
          <p:spPr>
            <a:xfrm>
              <a:off x="0" y="0"/>
              <a:ext cx="4333851" cy="1638797"/>
            </a:xfrm>
            <a:custGeom>
              <a:avLst/>
              <a:gdLst/>
              <a:ahLst/>
              <a:cxnLst/>
              <a:rect l="l" t="t" r="r" b="b"/>
              <a:pathLst>
                <a:path w="4333851" h="1638797">
                  <a:moveTo>
                    <a:pt x="24018" y="0"/>
                  </a:moveTo>
                  <a:lnTo>
                    <a:pt x="4309834" y="0"/>
                  </a:lnTo>
                  <a:cubicBezTo>
                    <a:pt x="4316204" y="0"/>
                    <a:pt x="4322313" y="2530"/>
                    <a:pt x="4326817" y="7035"/>
                  </a:cubicBezTo>
                  <a:cubicBezTo>
                    <a:pt x="4331321" y="11539"/>
                    <a:pt x="4333851" y="17648"/>
                    <a:pt x="4333851" y="24018"/>
                  </a:cubicBezTo>
                  <a:lnTo>
                    <a:pt x="4333851" y="1614779"/>
                  </a:lnTo>
                  <a:cubicBezTo>
                    <a:pt x="4333851" y="1621149"/>
                    <a:pt x="4331321" y="1627258"/>
                    <a:pt x="4326817" y="1631762"/>
                  </a:cubicBezTo>
                  <a:cubicBezTo>
                    <a:pt x="4322313" y="1636266"/>
                    <a:pt x="4316204" y="1638797"/>
                    <a:pt x="4309834" y="1638797"/>
                  </a:cubicBezTo>
                  <a:lnTo>
                    <a:pt x="24018" y="1638797"/>
                  </a:lnTo>
                  <a:cubicBezTo>
                    <a:pt x="17648" y="1638797"/>
                    <a:pt x="11539" y="1636266"/>
                    <a:pt x="7035" y="1631762"/>
                  </a:cubicBezTo>
                  <a:cubicBezTo>
                    <a:pt x="2530" y="1627258"/>
                    <a:pt x="0" y="1621149"/>
                    <a:pt x="0" y="1614779"/>
                  </a:cubicBezTo>
                  <a:lnTo>
                    <a:pt x="0" y="24018"/>
                  </a:lnTo>
                  <a:cubicBezTo>
                    <a:pt x="0" y="17648"/>
                    <a:pt x="2530" y="11539"/>
                    <a:pt x="7035" y="7035"/>
                  </a:cubicBezTo>
                  <a:cubicBezTo>
                    <a:pt x="11539" y="2530"/>
                    <a:pt x="17648" y="0"/>
                    <a:pt x="24018" y="0"/>
                  </a:cubicBezTo>
                  <a:close/>
                </a:path>
              </a:pathLst>
            </a:custGeom>
            <a:solidFill>
              <a:srgbClr val="000000">
                <a:alpha val="0"/>
              </a:srgbClr>
            </a:solidFill>
          </p:spPr>
          <p:txBody>
            <a:bodyPr/>
            <a:lstStyle/>
            <a:p>
              <a:endParaRPr lang="en-GB"/>
            </a:p>
          </p:txBody>
        </p:sp>
        <p:sp>
          <p:nvSpPr>
            <p:cNvPr id="6" name="TextBox 6"/>
            <p:cNvSpPr txBox="1"/>
            <p:nvPr/>
          </p:nvSpPr>
          <p:spPr>
            <a:xfrm>
              <a:off x="0" y="-152400"/>
              <a:ext cx="4333851" cy="1791197"/>
            </a:xfrm>
            <a:prstGeom prst="rect">
              <a:avLst/>
            </a:prstGeom>
          </p:spPr>
          <p:txBody>
            <a:bodyPr lIns="62351" tIns="62351" rIns="62351" bIns="62351" rtlCol="0" anchor="ctr"/>
            <a:lstStyle/>
            <a:p>
              <a:pPr algn="l">
                <a:lnSpc>
                  <a:spcPts val="4879"/>
                </a:lnSpc>
              </a:pPr>
              <a:r>
                <a:rPr lang="en-US" sz="2922" b="1" dirty="0">
                  <a:solidFill>
                    <a:srgbClr val="FFFFFF"/>
                  </a:solidFill>
                  <a:latin typeface="Helvetica Bold"/>
                  <a:ea typeface="Helvetica Bold"/>
                  <a:cs typeface="Helvetica Bold"/>
                  <a:sym typeface="Helvetica Bold"/>
                </a:rPr>
                <a:t>Moderator: Ain AAVIKSOO, Head of Development | Partner at Heba, Senior Business Advisor at </a:t>
              </a:r>
              <a:r>
                <a:rPr lang="en-US" sz="2922" b="1" dirty="0" err="1">
                  <a:solidFill>
                    <a:srgbClr val="FFFFFF"/>
                  </a:solidFill>
                  <a:latin typeface="Helvetica Bold"/>
                  <a:ea typeface="Helvetica Bold"/>
                  <a:cs typeface="Helvetica Bold"/>
                  <a:sym typeface="Helvetica Bold"/>
                </a:rPr>
                <a:t>Nortal</a:t>
              </a:r>
              <a:endParaRPr lang="en-US" sz="2922" b="1" dirty="0">
                <a:solidFill>
                  <a:srgbClr val="FFFFFF"/>
                </a:solidFill>
                <a:latin typeface="Helvetica Bold"/>
                <a:ea typeface="Helvetica Bold"/>
                <a:cs typeface="Helvetica Bold"/>
                <a:sym typeface="Helvetica Bold"/>
              </a:endParaRPr>
            </a:p>
            <a:p>
              <a:pPr algn="l">
                <a:lnSpc>
                  <a:spcPts val="4879"/>
                </a:lnSpc>
              </a:pPr>
              <a:r>
                <a:rPr lang="en-US" sz="2922" b="1" dirty="0" err="1">
                  <a:solidFill>
                    <a:srgbClr val="FFFFFF"/>
                  </a:solidFill>
                  <a:latin typeface="Helvetica Bold"/>
                  <a:ea typeface="Helvetica Bold"/>
                  <a:cs typeface="Helvetica Bold"/>
                  <a:sym typeface="Helvetica Bold"/>
                </a:rPr>
                <a:t>Panellists</a:t>
              </a:r>
              <a:r>
                <a:rPr lang="en-US" sz="2922" b="1" dirty="0">
                  <a:solidFill>
                    <a:srgbClr val="FFFFFF"/>
                  </a:solidFill>
                  <a:latin typeface="Helvetica Bold"/>
                  <a:ea typeface="Helvetica Bold"/>
                  <a:cs typeface="Helvetica Bold"/>
                  <a:sym typeface="Helvetica Bold"/>
                </a:rPr>
                <a:t>: </a:t>
              </a:r>
            </a:p>
            <a:p>
              <a:pPr marL="630874" lvl="1" indent="-315437" algn="l">
                <a:lnSpc>
                  <a:spcPts val="4879"/>
                </a:lnSpc>
                <a:buFont typeface="Arial"/>
                <a:buChar char="•"/>
              </a:pPr>
              <a:r>
                <a:rPr lang="en-US" sz="2922" b="1" dirty="0">
                  <a:solidFill>
                    <a:srgbClr val="FFFFFF"/>
                  </a:solidFill>
                  <a:latin typeface="Helvetica Bold"/>
                  <a:ea typeface="Helvetica Bold"/>
                  <a:cs typeface="Helvetica Bold"/>
                  <a:sym typeface="Helvetica Bold"/>
                </a:rPr>
                <a:t>Dr Khulood ALSAYEGH, Senior Healthcare Leader | AI &amp; Precision Medicine Pioneer | Head of Clinical Standards &amp; Guidelines, Dubai Health Authority</a:t>
              </a:r>
            </a:p>
            <a:p>
              <a:pPr marL="630874" lvl="1" indent="-315437" algn="l">
                <a:lnSpc>
                  <a:spcPts val="4879"/>
                </a:lnSpc>
                <a:buFont typeface="Arial"/>
                <a:buChar char="•"/>
              </a:pPr>
              <a:r>
                <a:rPr lang="en-US" sz="2922" b="1" dirty="0">
                  <a:solidFill>
                    <a:srgbClr val="FFFFFF"/>
                  </a:solidFill>
                  <a:latin typeface="Helvetica Bold"/>
                  <a:ea typeface="Helvetica Bold"/>
                  <a:cs typeface="Helvetica Bold"/>
                  <a:sym typeface="Helvetica Bold"/>
                </a:rPr>
                <a:t>Taavi EINASTE, CEO MEA and Partner | </a:t>
              </a:r>
              <a:r>
                <a:rPr lang="en-US" sz="2922" b="1" dirty="0" err="1">
                  <a:solidFill>
                    <a:srgbClr val="FFFFFF"/>
                  </a:solidFill>
                  <a:latin typeface="Helvetica Bold"/>
                  <a:ea typeface="Helvetica Bold"/>
                  <a:cs typeface="Helvetica Bold"/>
                  <a:sym typeface="Helvetica Bold"/>
                </a:rPr>
                <a:t>Nortal</a:t>
              </a:r>
              <a:endParaRPr lang="en-US" sz="2922" b="1" dirty="0">
                <a:solidFill>
                  <a:srgbClr val="FFFFFF"/>
                </a:solidFill>
                <a:latin typeface="Helvetica Bold"/>
                <a:ea typeface="Helvetica Bold"/>
                <a:cs typeface="Helvetica Bold"/>
                <a:sym typeface="Helvetica Bold"/>
              </a:endParaRPr>
            </a:p>
            <a:p>
              <a:pPr marL="630874" lvl="1" indent="-315437">
                <a:lnSpc>
                  <a:spcPts val="4879"/>
                </a:lnSpc>
                <a:buFont typeface="Arial"/>
                <a:buChar char="•"/>
              </a:pPr>
              <a:r>
                <a:rPr lang="en-US" sz="2922" b="1" dirty="0">
                  <a:solidFill>
                    <a:srgbClr val="FFFFFF"/>
                  </a:solidFill>
                  <a:latin typeface="Helvetica Bold"/>
                  <a:ea typeface="Helvetica Bold"/>
                  <a:cs typeface="Helvetica Bold"/>
                  <a:sym typeface="Helvetica Bold"/>
                </a:rPr>
                <a:t>Walid KATTAN, Regional Director | </a:t>
              </a:r>
              <a:r>
                <a:rPr lang="en-US" sz="2922" b="1" dirty="0" err="1">
                  <a:solidFill>
                    <a:srgbClr val="FFFFFF"/>
                  </a:solidFill>
                  <a:latin typeface="Helvetica Bold"/>
                  <a:ea typeface="Helvetica Bold"/>
                  <a:cs typeface="Helvetica Bold"/>
                  <a:sym typeface="Helvetica Bold"/>
                </a:rPr>
                <a:t>BeeHealthy</a:t>
              </a:r>
              <a:endParaRPr lang="en-US" sz="2922" b="1" dirty="0">
                <a:solidFill>
                  <a:srgbClr val="FFFFFF"/>
                </a:solidFill>
                <a:latin typeface="Helvetica Bold"/>
                <a:ea typeface="Helvetica Bold"/>
                <a:cs typeface="Helvetica Bold"/>
                <a:sym typeface="Helvetica Bold"/>
              </a:endParaRPr>
            </a:p>
            <a:p>
              <a:pPr marL="630874" lvl="1" indent="-315437">
                <a:lnSpc>
                  <a:spcPts val="4879"/>
                </a:lnSpc>
                <a:buFont typeface="Arial"/>
                <a:buChar char="•"/>
              </a:pPr>
              <a:r>
                <a:rPr lang="en-US" sz="2922" b="1" dirty="0">
                  <a:solidFill>
                    <a:srgbClr val="FFFFFF"/>
                  </a:solidFill>
                  <a:latin typeface="Helvetica Bold"/>
                  <a:ea typeface="Helvetica Bold"/>
                  <a:cs typeface="Helvetica Bold"/>
                  <a:sym typeface="Helvetica Bold"/>
                </a:rPr>
                <a:t>Piret SAUTER, Regional Director of Distant Export Markets | Estonian Business and Innovation Agency</a:t>
              </a:r>
            </a:p>
            <a:p>
              <a:pPr algn="l">
                <a:lnSpc>
                  <a:spcPts val="4879"/>
                </a:lnSpc>
              </a:pPr>
              <a:endParaRPr lang="en-US" sz="2922" b="1" dirty="0">
                <a:solidFill>
                  <a:srgbClr val="FFFFFF"/>
                </a:solidFill>
                <a:latin typeface="Helvetica Bold"/>
                <a:ea typeface="Helvetica Bold"/>
                <a:cs typeface="Helvetica Bold"/>
                <a:sym typeface="Helvetica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43544" y="652082"/>
            <a:ext cx="11475727" cy="828495"/>
          </a:xfrm>
          <a:prstGeom prst="rect">
            <a:avLst/>
          </a:prstGeom>
        </p:spPr>
        <p:txBody>
          <a:bodyPr lIns="0" tIns="0" rIns="0" bIns="0" rtlCol="0" anchor="t">
            <a:spAutoFit/>
          </a:bodyPr>
          <a:lstStyle/>
          <a:p>
            <a:pPr algn="l">
              <a:lnSpc>
                <a:spcPts val="6569"/>
              </a:lnSpc>
              <a:spcBef>
                <a:spcPct val="0"/>
              </a:spcBef>
            </a:pPr>
            <a:r>
              <a:rPr lang="en-US" sz="4692" b="1" spc="32" dirty="0">
                <a:solidFill>
                  <a:srgbClr val="FFFFFF"/>
                </a:solidFill>
                <a:latin typeface="Helvetica Bold"/>
                <a:ea typeface="Helvetica Bold"/>
                <a:cs typeface="Helvetica Bold"/>
                <a:sym typeface="Helvetica Bold"/>
              </a:rPr>
              <a:t>AGENDA:</a:t>
            </a:r>
          </a:p>
        </p:txBody>
      </p:sp>
      <p:grpSp>
        <p:nvGrpSpPr>
          <p:cNvPr id="4" name="Group 4"/>
          <p:cNvGrpSpPr/>
          <p:nvPr/>
        </p:nvGrpSpPr>
        <p:grpSpPr>
          <a:xfrm>
            <a:off x="3744791" y="1216651"/>
            <a:ext cx="13499665" cy="753624"/>
            <a:chOff x="0" y="0"/>
            <a:chExt cx="3611250" cy="201599"/>
          </a:xfrm>
        </p:grpSpPr>
        <p:sp>
          <p:nvSpPr>
            <p:cNvPr id="5" name="Freeform 5"/>
            <p:cNvSpPr/>
            <p:nvPr/>
          </p:nvSpPr>
          <p:spPr>
            <a:xfrm>
              <a:off x="0" y="0"/>
              <a:ext cx="3611250" cy="201599"/>
            </a:xfrm>
            <a:custGeom>
              <a:avLst/>
              <a:gdLst/>
              <a:ahLst/>
              <a:cxnLst/>
              <a:rect l="l" t="t" r="r" b="b"/>
              <a:pathLst>
                <a:path w="3611250" h="201599">
                  <a:moveTo>
                    <a:pt x="28823" y="0"/>
                  </a:moveTo>
                  <a:lnTo>
                    <a:pt x="3582426" y="0"/>
                  </a:lnTo>
                  <a:cubicBezTo>
                    <a:pt x="3598345" y="0"/>
                    <a:pt x="3611250" y="12905"/>
                    <a:pt x="3611250" y="28823"/>
                  </a:cubicBezTo>
                  <a:lnTo>
                    <a:pt x="3611250" y="172776"/>
                  </a:lnTo>
                  <a:cubicBezTo>
                    <a:pt x="3611250" y="188695"/>
                    <a:pt x="3598345" y="201599"/>
                    <a:pt x="3582426" y="201599"/>
                  </a:cubicBezTo>
                  <a:lnTo>
                    <a:pt x="28823" y="201599"/>
                  </a:lnTo>
                  <a:cubicBezTo>
                    <a:pt x="12905" y="201599"/>
                    <a:pt x="0" y="188695"/>
                    <a:pt x="0" y="172776"/>
                  </a:cubicBezTo>
                  <a:lnTo>
                    <a:pt x="0" y="28823"/>
                  </a:lnTo>
                  <a:cubicBezTo>
                    <a:pt x="0" y="12905"/>
                    <a:pt x="12905" y="0"/>
                    <a:pt x="28823" y="0"/>
                  </a:cubicBezTo>
                  <a:close/>
                </a:path>
              </a:pathLst>
            </a:custGeom>
            <a:solidFill>
              <a:srgbClr val="000000">
                <a:alpha val="0"/>
              </a:srgbClr>
            </a:solidFill>
          </p:spPr>
          <p:txBody>
            <a:bodyPr/>
            <a:lstStyle/>
            <a:p>
              <a:endParaRPr lang="en-GB"/>
            </a:p>
          </p:txBody>
        </p:sp>
        <p:sp>
          <p:nvSpPr>
            <p:cNvPr id="6" name="TextBox 6"/>
            <p:cNvSpPr txBox="1"/>
            <p:nvPr/>
          </p:nvSpPr>
          <p:spPr>
            <a:xfrm>
              <a:off x="0" y="-104775"/>
              <a:ext cx="3611250" cy="306374"/>
            </a:xfrm>
            <a:prstGeom prst="rect">
              <a:avLst/>
            </a:prstGeom>
          </p:spPr>
          <p:txBody>
            <a:bodyPr lIns="62351" tIns="62351" rIns="62351" bIns="62351" rtlCol="0" anchor="ctr"/>
            <a:lstStyle/>
            <a:p>
              <a:pPr algn="l">
                <a:lnSpc>
                  <a:spcPts val="4778"/>
                </a:lnSpc>
              </a:pPr>
              <a:endParaRPr/>
            </a:p>
          </p:txBody>
        </p:sp>
      </p:grpSp>
      <p:grpSp>
        <p:nvGrpSpPr>
          <p:cNvPr id="7" name="Group 7"/>
          <p:cNvGrpSpPr/>
          <p:nvPr/>
        </p:nvGrpSpPr>
        <p:grpSpPr>
          <a:xfrm>
            <a:off x="1043544" y="1593463"/>
            <a:ext cx="3203311" cy="753624"/>
            <a:chOff x="0" y="0"/>
            <a:chExt cx="856907" cy="201599"/>
          </a:xfrm>
        </p:grpSpPr>
        <p:sp>
          <p:nvSpPr>
            <p:cNvPr id="8" name="Freeform 8"/>
            <p:cNvSpPr/>
            <p:nvPr/>
          </p:nvSpPr>
          <p:spPr>
            <a:xfrm>
              <a:off x="0" y="0"/>
              <a:ext cx="856907" cy="201599"/>
            </a:xfrm>
            <a:custGeom>
              <a:avLst/>
              <a:gdLst/>
              <a:ahLst/>
              <a:cxnLst/>
              <a:rect l="l" t="t" r="r" b="b"/>
              <a:pathLst>
                <a:path w="856907" h="201599">
                  <a:moveTo>
                    <a:pt x="100800" y="0"/>
                  </a:moveTo>
                  <a:lnTo>
                    <a:pt x="756107" y="0"/>
                  </a:lnTo>
                  <a:cubicBezTo>
                    <a:pt x="811777" y="0"/>
                    <a:pt x="856907" y="45130"/>
                    <a:pt x="856907" y="100800"/>
                  </a:cubicBezTo>
                  <a:lnTo>
                    <a:pt x="856907" y="100800"/>
                  </a:lnTo>
                  <a:cubicBezTo>
                    <a:pt x="856907" y="156470"/>
                    <a:pt x="811777" y="201599"/>
                    <a:pt x="756107" y="201599"/>
                  </a:cubicBezTo>
                  <a:lnTo>
                    <a:pt x="100800" y="201599"/>
                  </a:lnTo>
                  <a:cubicBezTo>
                    <a:pt x="45130" y="201599"/>
                    <a:pt x="0" y="156470"/>
                    <a:pt x="0" y="100800"/>
                  </a:cubicBezTo>
                  <a:lnTo>
                    <a:pt x="0" y="100800"/>
                  </a:lnTo>
                  <a:cubicBezTo>
                    <a:pt x="0" y="45130"/>
                    <a:pt x="45130" y="0"/>
                    <a:pt x="100800" y="0"/>
                  </a:cubicBezTo>
                  <a:close/>
                </a:path>
              </a:pathLst>
            </a:custGeom>
            <a:solidFill>
              <a:srgbClr val="000000">
                <a:alpha val="0"/>
              </a:srgbClr>
            </a:solidFill>
          </p:spPr>
          <p:txBody>
            <a:bodyPr/>
            <a:lstStyle/>
            <a:p>
              <a:endParaRPr lang="en-GB"/>
            </a:p>
          </p:txBody>
        </p:sp>
        <p:sp>
          <p:nvSpPr>
            <p:cNvPr id="9" name="TextBox 9"/>
            <p:cNvSpPr txBox="1"/>
            <p:nvPr/>
          </p:nvSpPr>
          <p:spPr>
            <a:xfrm>
              <a:off x="0" y="-104775"/>
              <a:ext cx="856907" cy="306374"/>
            </a:xfrm>
            <a:prstGeom prst="rect">
              <a:avLst/>
            </a:prstGeom>
          </p:spPr>
          <p:txBody>
            <a:bodyPr lIns="62351" tIns="62351" rIns="62351" bIns="62351" rtlCol="0" anchor="ctr"/>
            <a:lstStyle/>
            <a:p>
              <a:pPr algn="l">
                <a:lnSpc>
                  <a:spcPts val="4778"/>
                </a:lnSpc>
              </a:pPr>
              <a:endParaRPr/>
            </a:p>
          </p:txBody>
        </p:sp>
      </p:grpSp>
      <p:grpSp>
        <p:nvGrpSpPr>
          <p:cNvPr id="10" name="Group 10"/>
          <p:cNvGrpSpPr/>
          <p:nvPr/>
        </p:nvGrpSpPr>
        <p:grpSpPr>
          <a:xfrm>
            <a:off x="1043544" y="1682528"/>
            <a:ext cx="3203311" cy="575494"/>
            <a:chOff x="0" y="0"/>
            <a:chExt cx="856907" cy="153948"/>
          </a:xfrm>
        </p:grpSpPr>
        <p:sp>
          <p:nvSpPr>
            <p:cNvPr id="11" name="Freeform 11"/>
            <p:cNvSpPr/>
            <p:nvPr/>
          </p:nvSpPr>
          <p:spPr>
            <a:xfrm>
              <a:off x="0" y="0"/>
              <a:ext cx="856907" cy="153948"/>
            </a:xfrm>
            <a:custGeom>
              <a:avLst/>
              <a:gdLst/>
              <a:ahLst/>
              <a:cxnLst/>
              <a:rect l="l" t="t" r="r" b="b"/>
              <a:pathLst>
                <a:path w="856907" h="153948">
                  <a:moveTo>
                    <a:pt x="76974" y="0"/>
                  </a:moveTo>
                  <a:lnTo>
                    <a:pt x="779933" y="0"/>
                  </a:lnTo>
                  <a:cubicBezTo>
                    <a:pt x="822444" y="0"/>
                    <a:pt x="856907" y="34463"/>
                    <a:pt x="856907" y="76974"/>
                  </a:cubicBezTo>
                  <a:lnTo>
                    <a:pt x="856907" y="76974"/>
                  </a:lnTo>
                  <a:cubicBezTo>
                    <a:pt x="856907" y="97389"/>
                    <a:pt x="848797" y="116968"/>
                    <a:pt x="834362" y="131403"/>
                  </a:cubicBezTo>
                  <a:cubicBezTo>
                    <a:pt x="819926" y="145839"/>
                    <a:pt x="800348" y="153948"/>
                    <a:pt x="779933" y="153948"/>
                  </a:cubicBezTo>
                  <a:lnTo>
                    <a:pt x="76974" y="153948"/>
                  </a:lnTo>
                  <a:cubicBezTo>
                    <a:pt x="56559" y="153948"/>
                    <a:pt x="36981" y="145839"/>
                    <a:pt x="22545" y="131403"/>
                  </a:cubicBezTo>
                  <a:cubicBezTo>
                    <a:pt x="8110" y="116968"/>
                    <a:pt x="0" y="97389"/>
                    <a:pt x="0" y="76974"/>
                  </a:cubicBezTo>
                  <a:lnTo>
                    <a:pt x="0" y="76974"/>
                  </a:lnTo>
                  <a:cubicBezTo>
                    <a:pt x="0" y="56559"/>
                    <a:pt x="8110" y="36981"/>
                    <a:pt x="22545" y="22545"/>
                  </a:cubicBezTo>
                  <a:cubicBezTo>
                    <a:pt x="36981" y="8110"/>
                    <a:pt x="56559" y="0"/>
                    <a:pt x="76974" y="0"/>
                  </a:cubicBezTo>
                  <a:close/>
                </a:path>
              </a:pathLst>
            </a:custGeom>
            <a:solidFill>
              <a:srgbClr val="000000">
                <a:alpha val="0"/>
              </a:srgbClr>
            </a:solidFill>
          </p:spPr>
          <p:txBody>
            <a:bodyPr/>
            <a:lstStyle/>
            <a:p>
              <a:endParaRPr lang="en-GB"/>
            </a:p>
          </p:txBody>
        </p:sp>
        <p:sp>
          <p:nvSpPr>
            <p:cNvPr id="12" name="TextBox 12"/>
            <p:cNvSpPr txBox="1"/>
            <p:nvPr/>
          </p:nvSpPr>
          <p:spPr>
            <a:xfrm>
              <a:off x="0" y="-104775"/>
              <a:ext cx="856907" cy="258723"/>
            </a:xfrm>
            <a:prstGeom prst="rect">
              <a:avLst/>
            </a:prstGeom>
          </p:spPr>
          <p:txBody>
            <a:bodyPr lIns="62351" tIns="62351" rIns="62351" bIns="62351" rtlCol="0" anchor="ctr"/>
            <a:lstStyle/>
            <a:p>
              <a:pPr algn="l">
                <a:lnSpc>
                  <a:spcPts val="4778"/>
                </a:lnSpc>
              </a:pPr>
              <a:endParaRPr/>
            </a:p>
          </p:txBody>
        </p:sp>
      </p:grpSp>
      <p:grpSp>
        <p:nvGrpSpPr>
          <p:cNvPr id="13" name="Group 13"/>
          <p:cNvGrpSpPr/>
          <p:nvPr/>
        </p:nvGrpSpPr>
        <p:grpSpPr>
          <a:xfrm>
            <a:off x="1043544" y="1593463"/>
            <a:ext cx="3203311" cy="575494"/>
            <a:chOff x="0" y="0"/>
            <a:chExt cx="856907" cy="153948"/>
          </a:xfrm>
        </p:grpSpPr>
        <p:sp>
          <p:nvSpPr>
            <p:cNvPr id="14" name="Freeform 14"/>
            <p:cNvSpPr/>
            <p:nvPr/>
          </p:nvSpPr>
          <p:spPr>
            <a:xfrm>
              <a:off x="0" y="0"/>
              <a:ext cx="856907" cy="153948"/>
            </a:xfrm>
            <a:custGeom>
              <a:avLst/>
              <a:gdLst/>
              <a:ahLst/>
              <a:cxnLst/>
              <a:rect l="l" t="t" r="r" b="b"/>
              <a:pathLst>
                <a:path w="856907" h="153948">
                  <a:moveTo>
                    <a:pt x="76974" y="0"/>
                  </a:moveTo>
                  <a:lnTo>
                    <a:pt x="779933" y="0"/>
                  </a:lnTo>
                  <a:cubicBezTo>
                    <a:pt x="822444" y="0"/>
                    <a:pt x="856907" y="34463"/>
                    <a:pt x="856907" y="76974"/>
                  </a:cubicBezTo>
                  <a:lnTo>
                    <a:pt x="856907" y="76974"/>
                  </a:lnTo>
                  <a:cubicBezTo>
                    <a:pt x="856907" y="97389"/>
                    <a:pt x="848797" y="116968"/>
                    <a:pt x="834362" y="131403"/>
                  </a:cubicBezTo>
                  <a:cubicBezTo>
                    <a:pt x="819926" y="145839"/>
                    <a:pt x="800348" y="153948"/>
                    <a:pt x="779933" y="153948"/>
                  </a:cubicBezTo>
                  <a:lnTo>
                    <a:pt x="76974" y="153948"/>
                  </a:lnTo>
                  <a:cubicBezTo>
                    <a:pt x="56559" y="153948"/>
                    <a:pt x="36981" y="145839"/>
                    <a:pt x="22545" y="131403"/>
                  </a:cubicBezTo>
                  <a:cubicBezTo>
                    <a:pt x="8110" y="116968"/>
                    <a:pt x="0" y="97389"/>
                    <a:pt x="0" y="76974"/>
                  </a:cubicBezTo>
                  <a:lnTo>
                    <a:pt x="0" y="76974"/>
                  </a:lnTo>
                  <a:cubicBezTo>
                    <a:pt x="0" y="56559"/>
                    <a:pt x="8110" y="36981"/>
                    <a:pt x="22545" y="22545"/>
                  </a:cubicBezTo>
                  <a:cubicBezTo>
                    <a:pt x="36981" y="8110"/>
                    <a:pt x="56559" y="0"/>
                    <a:pt x="76974" y="0"/>
                  </a:cubicBezTo>
                  <a:close/>
                </a:path>
              </a:pathLst>
            </a:custGeom>
            <a:solidFill>
              <a:srgbClr val="000000">
                <a:alpha val="0"/>
              </a:srgbClr>
            </a:solidFill>
          </p:spPr>
          <p:txBody>
            <a:bodyPr/>
            <a:lstStyle/>
            <a:p>
              <a:endParaRPr lang="en-GB"/>
            </a:p>
          </p:txBody>
        </p:sp>
        <p:sp>
          <p:nvSpPr>
            <p:cNvPr id="15" name="TextBox 15"/>
            <p:cNvSpPr txBox="1"/>
            <p:nvPr/>
          </p:nvSpPr>
          <p:spPr>
            <a:xfrm>
              <a:off x="0" y="-104775"/>
              <a:ext cx="856907" cy="258723"/>
            </a:xfrm>
            <a:prstGeom prst="rect">
              <a:avLst/>
            </a:prstGeom>
          </p:spPr>
          <p:txBody>
            <a:bodyPr lIns="62351" tIns="62351" rIns="62351" bIns="62351" rtlCol="0" anchor="ctr"/>
            <a:lstStyle/>
            <a:p>
              <a:pPr algn="l">
                <a:lnSpc>
                  <a:spcPts val="4778"/>
                </a:lnSpc>
              </a:pPr>
              <a:endParaRPr/>
            </a:p>
          </p:txBody>
        </p:sp>
      </p:grpSp>
      <p:sp>
        <p:nvSpPr>
          <p:cNvPr id="16" name="TextBox 16"/>
          <p:cNvSpPr txBox="1"/>
          <p:nvPr/>
        </p:nvSpPr>
        <p:spPr>
          <a:xfrm>
            <a:off x="11616399" y="451698"/>
            <a:ext cx="5899062" cy="676544"/>
          </a:xfrm>
          <a:prstGeom prst="rect">
            <a:avLst/>
          </a:prstGeom>
        </p:spPr>
        <p:txBody>
          <a:bodyPr lIns="0" tIns="0" rIns="0" bIns="0" rtlCol="0" anchor="t">
            <a:spAutoFit/>
          </a:bodyPr>
          <a:lstStyle/>
          <a:p>
            <a:pPr algn="l">
              <a:lnSpc>
                <a:spcPts val="5303"/>
              </a:lnSpc>
            </a:pPr>
            <a:r>
              <a:rPr lang="en-US" sz="3788" b="1">
                <a:solidFill>
                  <a:srgbClr val="FFFFFF"/>
                </a:solidFill>
                <a:latin typeface="Helvetica Bold"/>
                <a:ea typeface="Helvetica Bold"/>
                <a:cs typeface="Helvetica Bold"/>
                <a:sym typeface="Helvetica Bold"/>
              </a:rPr>
              <a:t>www.dtxnewnordics.com</a:t>
            </a:r>
          </a:p>
        </p:txBody>
      </p:sp>
      <p:sp>
        <p:nvSpPr>
          <p:cNvPr id="17" name="TextBox 17"/>
          <p:cNvSpPr txBox="1"/>
          <p:nvPr/>
        </p:nvSpPr>
        <p:spPr>
          <a:xfrm>
            <a:off x="1043544" y="1814535"/>
            <a:ext cx="15872856" cy="7629589"/>
          </a:xfrm>
          <a:prstGeom prst="rect">
            <a:avLst/>
          </a:prstGeom>
        </p:spPr>
        <p:txBody>
          <a:bodyPr wrap="square" lIns="0" tIns="0" rIns="0" bIns="0" rtlCol="0" anchor="t">
            <a:spAutoFit/>
          </a:bodyPr>
          <a:lstStyle/>
          <a:p>
            <a:pPr algn="l">
              <a:lnSpc>
                <a:spcPts val="4581"/>
              </a:lnSpc>
            </a:pPr>
            <a:r>
              <a:rPr lang="en-US" sz="3272" b="1" dirty="0">
                <a:solidFill>
                  <a:srgbClr val="FFFFFF"/>
                </a:solidFill>
                <a:latin typeface="Open Sans Bold"/>
                <a:ea typeface="Open Sans Bold"/>
                <a:cs typeface="Open Sans Bold"/>
                <a:sym typeface="Open Sans Bold"/>
              </a:rPr>
              <a:t>09:30 – 10:00 Registration &amp; Coffee</a:t>
            </a:r>
          </a:p>
          <a:p>
            <a:pPr algn="l">
              <a:lnSpc>
                <a:spcPts val="4581"/>
              </a:lnSpc>
            </a:pPr>
            <a:r>
              <a:rPr lang="en-US" sz="3272" b="1" dirty="0">
                <a:solidFill>
                  <a:srgbClr val="FFFFFF"/>
                </a:solidFill>
                <a:latin typeface="Open Sans Bold"/>
                <a:ea typeface="Open Sans Bold"/>
                <a:cs typeface="Open Sans Bold"/>
                <a:sym typeface="Open Sans Bold"/>
              </a:rPr>
              <a:t>10:00 – 10:15 Opening &amp; Keynote – Karmen </a:t>
            </a:r>
            <a:r>
              <a:rPr lang="en-US" sz="3272" b="1" dirty="0" err="1">
                <a:solidFill>
                  <a:srgbClr val="FFFFFF"/>
                </a:solidFill>
                <a:latin typeface="Open Sans Bold"/>
                <a:ea typeface="Open Sans Bold"/>
                <a:cs typeface="Open Sans Bold"/>
                <a:sym typeface="Open Sans Bold"/>
              </a:rPr>
              <a:t>Joller</a:t>
            </a:r>
            <a:r>
              <a:rPr lang="en-US" sz="3272" b="1" dirty="0">
                <a:solidFill>
                  <a:srgbClr val="FFFFFF"/>
                </a:solidFill>
                <a:latin typeface="Open Sans Bold"/>
                <a:ea typeface="Open Sans Bold"/>
                <a:cs typeface="Open Sans Bold"/>
                <a:sym typeface="Open Sans Bold"/>
              </a:rPr>
              <a:t>, Minister of Social Affairs</a:t>
            </a:r>
          </a:p>
          <a:p>
            <a:pPr algn="l">
              <a:lnSpc>
                <a:spcPts val="4581"/>
              </a:lnSpc>
            </a:pPr>
            <a:r>
              <a:rPr lang="en-US" sz="3272" b="1" dirty="0">
                <a:solidFill>
                  <a:srgbClr val="FFFFFF"/>
                </a:solidFill>
                <a:latin typeface="Open Sans Bold"/>
                <a:ea typeface="Open Sans Bold"/>
                <a:cs typeface="Open Sans Bold"/>
                <a:sym typeface="Open Sans Bold"/>
              </a:rPr>
              <a:t>10:15 – 10:30 Keynote – Mélodie </a:t>
            </a:r>
            <a:r>
              <a:rPr lang="en-US" sz="3272" b="1" dirty="0" err="1">
                <a:solidFill>
                  <a:srgbClr val="FFFFFF"/>
                </a:solidFill>
                <a:latin typeface="Open Sans Bold"/>
                <a:ea typeface="Open Sans Bold"/>
                <a:cs typeface="Open Sans Bold"/>
                <a:sym typeface="Open Sans Bold"/>
              </a:rPr>
              <a:t>Bernaux</a:t>
            </a:r>
            <a:r>
              <a:rPr lang="en-US" sz="3272" b="1" dirty="0">
                <a:solidFill>
                  <a:srgbClr val="FFFFFF"/>
                </a:solidFill>
                <a:latin typeface="Open Sans Bold"/>
                <a:ea typeface="Open Sans Bold"/>
                <a:cs typeface="Open Sans Bold"/>
                <a:sym typeface="Open Sans Bold"/>
              </a:rPr>
              <a:t>, European Commission</a:t>
            </a:r>
          </a:p>
          <a:p>
            <a:pPr algn="l">
              <a:lnSpc>
                <a:spcPts val="4581"/>
              </a:lnSpc>
            </a:pPr>
            <a:r>
              <a:rPr lang="en-US" sz="3272" b="1" dirty="0">
                <a:solidFill>
                  <a:srgbClr val="FFFFFF"/>
                </a:solidFill>
                <a:latin typeface="Open Sans Bold"/>
                <a:ea typeface="Open Sans Bold"/>
                <a:cs typeface="Open Sans Bold"/>
                <a:sym typeface="Open Sans Bold"/>
              </a:rPr>
              <a:t>10:30 – 11:30 Session I: The Digital Health Frontier</a:t>
            </a:r>
          </a:p>
          <a:p>
            <a:pPr algn="l">
              <a:lnSpc>
                <a:spcPts val="4581"/>
              </a:lnSpc>
            </a:pPr>
            <a:r>
              <a:rPr lang="en-US" sz="3272" b="1" dirty="0">
                <a:solidFill>
                  <a:srgbClr val="FFFFFF"/>
                </a:solidFill>
                <a:latin typeface="Open Sans Bold"/>
                <a:ea typeface="Open Sans Bold"/>
                <a:cs typeface="Open Sans Bold"/>
                <a:sym typeface="Open Sans Bold"/>
              </a:rPr>
              <a:t>11:30 – 12:00 Coffee Break</a:t>
            </a:r>
          </a:p>
          <a:p>
            <a:pPr algn="l">
              <a:lnSpc>
                <a:spcPts val="4581"/>
              </a:lnSpc>
            </a:pPr>
            <a:r>
              <a:rPr lang="en-US" sz="3272" b="1" dirty="0">
                <a:solidFill>
                  <a:srgbClr val="FFFFFF"/>
                </a:solidFill>
                <a:latin typeface="Open Sans Bold"/>
                <a:ea typeface="Open Sans Bold"/>
                <a:cs typeface="Open Sans Bold"/>
                <a:sym typeface="Open Sans Bold"/>
              </a:rPr>
              <a:t>12:00 – 13:15 Session II: New Nordics &amp; Gulf Collaboration</a:t>
            </a:r>
          </a:p>
          <a:p>
            <a:pPr algn="l">
              <a:lnSpc>
                <a:spcPts val="4581"/>
              </a:lnSpc>
            </a:pPr>
            <a:r>
              <a:rPr lang="en-US" sz="3272" b="1" dirty="0">
                <a:solidFill>
                  <a:srgbClr val="FFFFFF"/>
                </a:solidFill>
                <a:latin typeface="Open Sans Bold"/>
                <a:ea typeface="Open Sans Bold"/>
                <a:cs typeface="Open Sans Bold"/>
                <a:sym typeface="Open Sans Bold"/>
              </a:rPr>
              <a:t>13:15 – 14:15 Lunch</a:t>
            </a:r>
          </a:p>
          <a:p>
            <a:pPr algn="l">
              <a:lnSpc>
                <a:spcPts val="4581"/>
              </a:lnSpc>
            </a:pPr>
            <a:r>
              <a:rPr lang="en-US" sz="3272" b="1" dirty="0">
                <a:solidFill>
                  <a:srgbClr val="FFFFFF"/>
                </a:solidFill>
                <a:latin typeface="Open Sans Bold"/>
                <a:ea typeface="Open Sans Bold"/>
                <a:cs typeface="Open Sans Bold"/>
                <a:sym typeface="Open Sans Bold"/>
              </a:rPr>
              <a:t>14:15 – 14:30 Keynote – Leon Doorn, </a:t>
            </a:r>
            <a:r>
              <a:rPr lang="en-US" sz="3272" b="1" dirty="0" err="1">
                <a:solidFill>
                  <a:srgbClr val="FFFFFF"/>
                </a:solidFill>
                <a:latin typeface="Open Sans Bold"/>
                <a:ea typeface="Open Sans Bold"/>
                <a:cs typeface="Open Sans Bold"/>
                <a:sym typeface="Open Sans Bold"/>
              </a:rPr>
              <a:t>MedQAIR</a:t>
            </a:r>
            <a:endParaRPr lang="en-US" sz="3272" b="1" dirty="0">
              <a:solidFill>
                <a:srgbClr val="FFFFFF"/>
              </a:solidFill>
              <a:latin typeface="Open Sans Bold"/>
              <a:ea typeface="Open Sans Bold"/>
              <a:cs typeface="Open Sans Bold"/>
              <a:sym typeface="Open Sans Bold"/>
            </a:endParaRPr>
          </a:p>
          <a:p>
            <a:pPr algn="l">
              <a:lnSpc>
                <a:spcPts val="4581"/>
              </a:lnSpc>
            </a:pPr>
            <a:r>
              <a:rPr lang="en-US" sz="3272" b="1" dirty="0">
                <a:solidFill>
                  <a:srgbClr val="FFFFFF"/>
                </a:solidFill>
                <a:latin typeface="Open Sans Bold"/>
                <a:ea typeface="Open Sans Bold"/>
                <a:cs typeface="Open Sans Bold"/>
                <a:sym typeface="Open Sans Bold"/>
              </a:rPr>
              <a:t>14:30 – 15:30 Session III: European Health Data Space</a:t>
            </a:r>
          </a:p>
          <a:p>
            <a:pPr algn="l">
              <a:lnSpc>
                <a:spcPts val="4581"/>
              </a:lnSpc>
            </a:pPr>
            <a:r>
              <a:rPr lang="en-US" sz="3272" b="1" dirty="0">
                <a:solidFill>
                  <a:srgbClr val="FFFFFF"/>
                </a:solidFill>
                <a:latin typeface="Open Sans Bold"/>
                <a:ea typeface="Open Sans Bold"/>
                <a:cs typeface="Open Sans Bold"/>
                <a:sym typeface="Open Sans Bold"/>
              </a:rPr>
              <a:t>15:30 – 16:00 Coffee Break</a:t>
            </a:r>
          </a:p>
          <a:p>
            <a:pPr algn="l">
              <a:lnSpc>
                <a:spcPts val="4581"/>
              </a:lnSpc>
            </a:pPr>
            <a:r>
              <a:rPr lang="en-US" sz="3272" b="1" dirty="0">
                <a:solidFill>
                  <a:srgbClr val="FFFFFF"/>
                </a:solidFill>
                <a:latin typeface="Open Sans Bold"/>
                <a:ea typeface="Open Sans Bold"/>
                <a:cs typeface="Open Sans Bold"/>
                <a:sym typeface="Open Sans Bold"/>
              </a:rPr>
              <a:t>16:00 – 16:20 Inspirational Keynote – Elizabeth Jennings</a:t>
            </a:r>
          </a:p>
          <a:p>
            <a:pPr algn="l">
              <a:lnSpc>
                <a:spcPts val="4581"/>
              </a:lnSpc>
            </a:pPr>
            <a:r>
              <a:rPr lang="en-US" sz="3272" b="1" dirty="0">
                <a:solidFill>
                  <a:srgbClr val="FFFFFF"/>
                </a:solidFill>
                <a:latin typeface="Open Sans Bold"/>
                <a:ea typeface="Open Sans Bold"/>
                <a:cs typeface="Open Sans Bold"/>
                <a:sym typeface="Open Sans Bold"/>
              </a:rPr>
              <a:t>16:20 – 17:05 Session IV: Best Practices – Singapore &amp; Australia</a:t>
            </a:r>
          </a:p>
          <a:p>
            <a:pPr algn="l">
              <a:lnSpc>
                <a:spcPts val="4581"/>
              </a:lnSpc>
            </a:pPr>
            <a:r>
              <a:rPr lang="en-US" sz="3272" b="1" dirty="0">
                <a:solidFill>
                  <a:srgbClr val="FFFFFF"/>
                </a:solidFill>
                <a:latin typeface="Open Sans Bold"/>
                <a:ea typeface="Open Sans Bold"/>
                <a:cs typeface="Open Sans Bold"/>
                <a:sym typeface="Open Sans Bold"/>
              </a:rPr>
              <a:t>17:05 – 17:15 Closing Remarks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ED97-E528-4D5A-A8B1-86DE8EC89914}"/>
            </a:ext>
          </a:extLst>
        </p:cNvPr>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AD1C5DED-B887-B970-A6A5-605E3D960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481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1026" name="Picture 2" descr="Tallinn travel | Estonia - Lonely Planet">
            <a:extLst>
              <a:ext uri="{FF2B5EF4-FFF2-40B4-BE49-F238E27FC236}">
                <a16:creationId xmlns:a16="http://schemas.microsoft.com/office/drawing/2014/main" id="{29F6CD48-38F2-DC6B-76BE-DDD2285E0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218C7A8-E5D0-FB29-D912-2828BE91B194}"/>
              </a:ext>
            </a:extLst>
          </p:cNvPr>
          <p:cNvSpPr>
            <a:spLocks noChangeArrowheads="1"/>
          </p:cNvSpPr>
          <p:nvPr/>
        </p:nvSpPr>
        <p:spPr bwMode="auto">
          <a:xfrm>
            <a:off x="26660" y="0"/>
            <a:ext cx="18288000" cy="10287000"/>
          </a:xfrm>
          <a:prstGeom prst="rect">
            <a:avLst/>
          </a:prstGeom>
          <a:gradFill rotWithShape="0">
            <a:gsLst>
              <a:gs pos="0">
                <a:srgbClr val="FFFFFF">
                  <a:alpha val="0"/>
                </a:srgbClr>
              </a:gs>
              <a:gs pos="100000">
                <a:srgbClr val="000000">
                  <a:alpha val="32999"/>
                </a:srgbClr>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dirty="0">
              <a:solidFill>
                <a:prstClr val="black"/>
              </a:solidFill>
              <a:latin typeface="Aptos" panose="02110004020202020204"/>
            </a:endParaRPr>
          </a:p>
        </p:txBody>
      </p:sp>
      <p:pic>
        <p:nvPicPr>
          <p:cNvPr id="4" name="Picture 1">
            <a:extLst>
              <a:ext uri="{FF2B5EF4-FFF2-40B4-BE49-F238E27FC236}">
                <a16:creationId xmlns:a16="http://schemas.microsoft.com/office/drawing/2014/main" id="{8481B135-E447-E694-7246-9A259166F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15996" y="8877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a:extLst>
              <a:ext uri="{FF2B5EF4-FFF2-40B4-BE49-F238E27FC236}">
                <a16:creationId xmlns:a16="http://schemas.microsoft.com/office/drawing/2014/main" id="{7F20261C-A9A6-58D7-1186-C3623AAB9169}"/>
              </a:ext>
            </a:extLst>
          </p:cNvPr>
          <p:cNvSpPr>
            <a:spLocks noChangeArrowheads="1"/>
          </p:cNvSpPr>
          <p:nvPr/>
        </p:nvSpPr>
        <p:spPr bwMode="auto">
          <a:xfrm>
            <a:off x="2022344" y="88776"/>
            <a:ext cx="16276320" cy="2121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35000" tIns="67500" rIns="135000" bIns="67500">
            <a:spAutoFit/>
          </a:bodyP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Lst>
              <a:defRPr>
                <a:solidFill>
                  <a:schemeClr val="tx1"/>
                </a:solidFill>
                <a:latin typeface="Arial" panose="020B0604020202020204" pitchFamily="34" charset="0"/>
                <a:ea typeface="Microsoft YaHei" panose="020B0503020204020204" pitchFamily="34" charset="-122"/>
              </a:defRPr>
            </a:lvl9pPr>
          </a:lstStyle>
          <a:p>
            <a:pPr algn="ctr" defTabSz="1371600">
              <a:lnSpc>
                <a:spcPct val="100000"/>
              </a:lnSpc>
              <a:spcBef>
                <a:spcPts val="20"/>
              </a:spcBef>
              <a:spcAft>
                <a:spcPts val="20"/>
              </a:spcAft>
              <a:tabLst>
                <a:tab pos="1371600" algn="l"/>
                <a:tab pos="2743200" algn="l"/>
                <a:tab pos="4114800" algn="l"/>
                <a:tab pos="5486400" algn="l"/>
                <a:tab pos="6858000" algn="l"/>
                <a:tab pos="8229600" algn="l"/>
                <a:tab pos="9601200" algn="l"/>
                <a:tab pos="10972800" algn="l"/>
                <a:tab pos="12344400" algn="l"/>
                <a:tab pos="13716000" algn="l"/>
                <a:tab pos="15087600" algn="l"/>
                <a:tab pos="16459200" algn="l"/>
                <a:tab pos="17830800" algn="l"/>
                <a:tab pos="19202400" algn="l"/>
              </a:tabLst>
            </a:pPr>
            <a:r>
              <a:rPr lang="en-US" altLang="en-US" sz="8100" b="1" dirty="0">
                <a:solidFill>
                  <a:srgbClr val="FFFFFF"/>
                </a:solidFill>
                <a:latin typeface="Tajawal" charset="0"/>
                <a:ea typeface="맑은 고딕" panose="020B0503020000020004" pitchFamily="34" charset="-127"/>
              </a:rPr>
              <a:t>Healthcare in the UAE..</a:t>
            </a:r>
          </a:p>
          <a:p>
            <a:pPr algn="ctr" defTabSz="1371600">
              <a:lnSpc>
                <a:spcPct val="100000"/>
              </a:lnSpc>
              <a:spcBef>
                <a:spcPts val="20"/>
              </a:spcBef>
              <a:spcAft>
                <a:spcPts val="20"/>
              </a:spcAft>
              <a:tabLst>
                <a:tab pos="1371600" algn="l"/>
                <a:tab pos="2743200" algn="l"/>
                <a:tab pos="4114800" algn="l"/>
                <a:tab pos="5486400" algn="l"/>
                <a:tab pos="6858000" algn="l"/>
                <a:tab pos="8229600" algn="l"/>
                <a:tab pos="9601200" algn="l"/>
                <a:tab pos="10972800" algn="l"/>
                <a:tab pos="12344400" algn="l"/>
                <a:tab pos="13716000" algn="l"/>
                <a:tab pos="15087600" algn="l"/>
                <a:tab pos="16459200" algn="l"/>
                <a:tab pos="17830800" algn="l"/>
                <a:tab pos="19202400" algn="l"/>
              </a:tabLst>
            </a:pPr>
            <a:r>
              <a:rPr lang="en-US" altLang="en-US" sz="4800" b="1" dirty="0">
                <a:solidFill>
                  <a:srgbClr val="FFFFFF"/>
                </a:solidFill>
                <a:latin typeface="Tajawal" charset="0"/>
                <a:ea typeface="맑은 고딕" panose="020B0503020000020004" pitchFamily="34" charset="-127"/>
              </a:rPr>
              <a:t>                                … With a Focus on Dubai</a:t>
            </a:r>
          </a:p>
        </p:txBody>
      </p:sp>
      <p:sp>
        <p:nvSpPr>
          <p:cNvPr id="2" name="Subtitle 2">
            <a:extLst>
              <a:ext uri="{FF2B5EF4-FFF2-40B4-BE49-F238E27FC236}">
                <a16:creationId xmlns:a16="http://schemas.microsoft.com/office/drawing/2014/main" id="{7C40FD6F-57A3-5A0A-1AC9-644B600E789A}"/>
              </a:ext>
            </a:extLst>
          </p:cNvPr>
          <p:cNvSpPr txBox="1">
            <a:spLocks/>
          </p:cNvSpPr>
          <p:nvPr/>
        </p:nvSpPr>
        <p:spPr>
          <a:xfrm>
            <a:off x="13277249" y="8378125"/>
            <a:ext cx="4493916" cy="1696274"/>
          </a:xfrm>
          <a:prstGeom prst="rect">
            <a:avLst/>
          </a:prstGeom>
          <a:solidFill>
            <a:schemeClr val="tx1">
              <a:alpha val="32000"/>
            </a:schemeClr>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2700" b="1" dirty="0">
                <a:solidFill>
                  <a:prstClr val="white"/>
                </a:solidFill>
                <a:latin typeface="Aptos" panose="02110004020202020204"/>
              </a:rPr>
              <a:t>Dr Khulood Alsayegh</a:t>
            </a:r>
          </a:p>
          <a:p>
            <a:pPr marL="0" indent="0" defTabSz="1371600">
              <a:spcBef>
                <a:spcPts val="1500"/>
              </a:spcBef>
              <a:buNone/>
            </a:pPr>
            <a:r>
              <a:rPr lang="en-US" sz="2700" b="1" dirty="0">
                <a:solidFill>
                  <a:prstClr val="white"/>
                </a:solidFill>
                <a:latin typeface="Aptos" panose="02110004020202020204"/>
              </a:rPr>
              <a:t>Health Regulation</a:t>
            </a:r>
          </a:p>
          <a:p>
            <a:pPr marL="0" indent="0" defTabSz="1371600">
              <a:spcBef>
                <a:spcPts val="1500"/>
              </a:spcBef>
              <a:buNone/>
            </a:pPr>
            <a:r>
              <a:rPr lang="en-US" sz="2700" b="1" dirty="0">
                <a:solidFill>
                  <a:prstClr val="white"/>
                </a:solidFill>
                <a:latin typeface="Aptos" panose="02110004020202020204"/>
              </a:rPr>
              <a:t>Dubai Health Authority</a:t>
            </a:r>
          </a:p>
        </p:txBody>
      </p:sp>
    </p:spTree>
    <p:extLst>
      <p:ext uri="{BB962C8B-B14F-4D97-AF65-F5344CB8AC3E}">
        <p14:creationId xmlns:p14="http://schemas.microsoft.com/office/powerpoint/2010/main" val="119037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00182F-83E3-FEC0-5EE9-EE97CE266158}"/>
              </a:ext>
            </a:extLst>
          </p:cNvPr>
          <p:cNvPicPr>
            <a:picLocks noChangeAspect="1"/>
          </p:cNvPicPr>
          <p:nvPr/>
        </p:nvPicPr>
        <p:blipFill>
          <a:blip r:embed="rId3"/>
          <a:stretch>
            <a:fillRect/>
          </a:stretch>
        </p:blipFill>
        <p:spPr>
          <a:xfrm>
            <a:off x="0" y="1"/>
            <a:ext cx="18288000" cy="10286999"/>
          </a:xfrm>
          <a:prstGeom prst="rect">
            <a:avLst/>
          </a:prstGeom>
        </p:spPr>
      </p:pic>
      <p:pic>
        <p:nvPicPr>
          <p:cNvPr id="7" name="Picture 2">
            <a:extLst>
              <a:ext uri="{FF2B5EF4-FFF2-40B4-BE49-F238E27FC236}">
                <a16:creationId xmlns:a16="http://schemas.microsoft.com/office/drawing/2014/main" id="{580811F4-7E3C-1BE7-6623-676EA7276A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2495" y="2536032"/>
            <a:ext cx="10969089" cy="7750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E1CE41D2-27FA-E704-CA43-DA5B392B16C3}"/>
              </a:ext>
            </a:extLst>
          </p:cNvPr>
          <p:cNvSpPr txBox="1"/>
          <p:nvPr/>
        </p:nvSpPr>
        <p:spPr>
          <a:xfrm>
            <a:off x="7960995" y="1841036"/>
            <a:ext cx="9246870" cy="4524315"/>
          </a:xfrm>
          <a:prstGeom prst="rect">
            <a:avLst/>
          </a:prstGeom>
          <a:noFill/>
        </p:spPr>
        <p:txBody>
          <a:bodyPr wrap="square">
            <a:spAutoFit/>
          </a:bodyPr>
          <a:lstStyle/>
          <a:p>
            <a:pPr algn="ctr" defTabSz="1371600"/>
            <a:r>
              <a:rPr lang="en-US" altLang="en-US" sz="3600" b="1" dirty="0">
                <a:solidFill>
                  <a:prstClr val="black"/>
                </a:solidFill>
                <a:latin typeface="Dubai" panose="020B0503030403030204" pitchFamily="34" charset="-78"/>
                <a:cs typeface="Dubai" panose="020B0503030403030204" pitchFamily="34" charset="-78"/>
              </a:rPr>
              <a:t>“I want Dubai to be number one. Not in the region, but in the world.” </a:t>
            </a:r>
          </a:p>
          <a:p>
            <a:pPr algn="ctr" defTabSz="1371600"/>
            <a:endParaRPr lang="en-US" altLang="en-US" sz="3600" b="1" dirty="0">
              <a:solidFill>
                <a:prstClr val="black"/>
              </a:solidFill>
              <a:latin typeface="Dubai" panose="020B0503030403030204" pitchFamily="34" charset="-78"/>
              <a:cs typeface="Dubai" panose="020B0503030403030204" pitchFamily="34" charset="-78"/>
            </a:endParaRPr>
          </a:p>
          <a:p>
            <a:pPr algn="ctr" defTabSz="1371600"/>
            <a:r>
              <a:rPr lang="en-US" altLang="en-US" sz="3600" b="1" dirty="0">
                <a:solidFill>
                  <a:prstClr val="black"/>
                </a:solidFill>
                <a:latin typeface="Dubai" panose="020B0503030403030204" pitchFamily="34" charset="-78"/>
                <a:cs typeface="Dubai" panose="020B0503030403030204" pitchFamily="34" charset="-78"/>
              </a:rPr>
              <a:t>“Number one in everything: high education, health, and housing.”</a:t>
            </a:r>
          </a:p>
          <a:p>
            <a:pPr algn="ctr" defTabSz="1371600"/>
            <a:r>
              <a:rPr lang="en-US" altLang="en-US" sz="3600" b="1" dirty="0">
                <a:solidFill>
                  <a:prstClr val="black"/>
                </a:solidFill>
                <a:latin typeface="Dubai" panose="020B0503030403030204" pitchFamily="34" charset="-78"/>
                <a:cs typeface="Dubai" panose="020B0503030403030204" pitchFamily="34" charset="-78"/>
              </a:rPr>
              <a:t> </a:t>
            </a:r>
          </a:p>
          <a:p>
            <a:pPr algn="ctr" defTabSz="1371600"/>
            <a:r>
              <a:rPr lang="en-US" altLang="en-US" sz="3600" b="1" dirty="0">
                <a:solidFill>
                  <a:prstClr val="black"/>
                </a:solidFill>
                <a:latin typeface="Dubai" panose="020B0503030403030204" pitchFamily="34" charset="-78"/>
                <a:cs typeface="Dubai" panose="020B0503030403030204" pitchFamily="34" charset="-78"/>
              </a:rPr>
              <a:t>“I want to give my people the highest way of living”.</a:t>
            </a:r>
          </a:p>
        </p:txBody>
      </p:sp>
      <p:sp>
        <p:nvSpPr>
          <p:cNvPr id="12" name="Rectangle 8">
            <a:extLst>
              <a:ext uri="{FF2B5EF4-FFF2-40B4-BE49-F238E27FC236}">
                <a16:creationId xmlns:a16="http://schemas.microsoft.com/office/drawing/2014/main" id="{2886BA22-B791-E417-8E4C-6DC881269A9C}"/>
              </a:ext>
            </a:extLst>
          </p:cNvPr>
          <p:cNvSpPr>
            <a:spLocks noChangeArrowheads="1"/>
          </p:cNvSpPr>
          <p:nvPr/>
        </p:nvSpPr>
        <p:spPr bwMode="auto">
          <a:xfrm>
            <a:off x="9944101" y="8528210"/>
            <a:ext cx="6196013" cy="1175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100000"/>
              </a:lnSpc>
              <a:spcBef>
                <a:spcPts val="20"/>
              </a:spcBef>
              <a:spcAft>
                <a:spcPts val="20"/>
              </a:spcAft>
              <a:tabLst>
                <a:tab pos="1371600" algn="l"/>
                <a:tab pos="2743200" algn="l"/>
                <a:tab pos="4114800" algn="l"/>
                <a:tab pos="5486400" algn="l"/>
              </a:tabLst>
            </a:pPr>
            <a:r>
              <a:rPr lang="en-US" altLang="en-US" sz="2250" dirty="0">
                <a:solidFill>
                  <a:prstClr val="black"/>
                </a:solidFill>
                <a:latin typeface="Dubai" panose="020B0503030403030204" pitchFamily="34" charset="-78"/>
              </a:rPr>
              <a:t>H.H. Sheikh Mohammed Bin Rashid Al Maktoum</a:t>
            </a:r>
          </a:p>
          <a:p>
            <a:pPr defTabSz="1371600">
              <a:lnSpc>
                <a:spcPct val="100000"/>
              </a:lnSpc>
              <a:spcBef>
                <a:spcPts val="20"/>
              </a:spcBef>
              <a:spcAft>
                <a:spcPts val="20"/>
              </a:spcAft>
              <a:tabLst>
                <a:tab pos="1371600" algn="l"/>
                <a:tab pos="2743200" algn="l"/>
                <a:tab pos="4114800" algn="l"/>
                <a:tab pos="5486400" algn="l"/>
              </a:tabLst>
            </a:pPr>
            <a:r>
              <a:rPr lang="en-US" altLang="en-US" sz="2250" dirty="0">
                <a:solidFill>
                  <a:prstClr val="black"/>
                </a:solidFill>
                <a:latin typeface="Dubai" panose="020B0503030403030204" pitchFamily="34" charset="-78"/>
              </a:rPr>
              <a:t>Vice President</a:t>
            </a:r>
          </a:p>
          <a:p>
            <a:pPr defTabSz="1371600">
              <a:lnSpc>
                <a:spcPct val="100000"/>
              </a:lnSpc>
              <a:spcBef>
                <a:spcPts val="20"/>
              </a:spcBef>
              <a:spcAft>
                <a:spcPts val="20"/>
              </a:spcAft>
              <a:tabLst>
                <a:tab pos="1371600" algn="l"/>
                <a:tab pos="2743200" algn="l"/>
                <a:tab pos="4114800" algn="l"/>
                <a:tab pos="5486400" algn="l"/>
              </a:tabLst>
            </a:pPr>
            <a:r>
              <a:rPr lang="en-US" altLang="en-US" sz="2250" dirty="0">
                <a:solidFill>
                  <a:prstClr val="black"/>
                </a:solidFill>
                <a:latin typeface="Dubai" panose="020B0503030403030204" pitchFamily="34" charset="-78"/>
              </a:rPr>
              <a:t>Minister of the UAE and Ruler of Dubai</a:t>
            </a:r>
          </a:p>
        </p:txBody>
      </p:sp>
    </p:spTree>
    <p:extLst>
      <p:ext uri="{BB962C8B-B14F-4D97-AF65-F5344CB8AC3E}">
        <p14:creationId xmlns:p14="http://schemas.microsoft.com/office/powerpoint/2010/main" val="126609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4D5B9A-188A-3EC7-198D-FD7F07056DDF}"/>
              </a:ext>
            </a:extLst>
          </p:cNvPr>
          <p:cNvPicPr>
            <a:picLocks noChangeAspect="1"/>
          </p:cNvPicPr>
          <p:nvPr/>
        </p:nvPicPr>
        <p:blipFill>
          <a:blip r:embed="rId2"/>
          <a:stretch>
            <a:fillRect/>
          </a:stretch>
        </p:blipFill>
        <p:spPr>
          <a:xfrm>
            <a:off x="8573" y="5580959"/>
            <a:ext cx="18288000" cy="4743365"/>
          </a:xfrm>
          <a:prstGeom prst="rect">
            <a:avLst/>
          </a:prstGeom>
        </p:spPr>
      </p:pic>
      <p:pic>
        <p:nvPicPr>
          <p:cNvPr id="2" name="Picture 1">
            <a:extLst>
              <a:ext uri="{FF2B5EF4-FFF2-40B4-BE49-F238E27FC236}">
                <a16:creationId xmlns:a16="http://schemas.microsoft.com/office/drawing/2014/main" id="{D00EB951-6231-4A0D-DBC5-284AE2C85445}"/>
              </a:ext>
            </a:extLst>
          </p:cNvPr>
          <p:cNvPicPr>
            <a:picLocks noChangeAspect="1"/>
          </p:cNvPicPr>
          <p:nvPr/>
        </p:nvPicPr>
        <p:blipFill>
          <a:blip r:embed="rId3"/>
          <a:stretch>
            <a:fillRect/>
          </a:stretch>
        </p:blipFill>
        <p:spPr>
          <a:xfrm>
            <a:off x="8573" y="40463"/>
            <a:ext cx="18288000" cy="5897880"/>
          </a:xfrm>
          <a:prstGeom prst="rect">
            <a:avLst/>
          </a:prstGeom>
        </p:spPr>
      </p:pic>
      <p:sp>
        <p:nvSpPr>
          <p:cNvPr id="15" name="Rectangle 14">
            <a:extLst>
              <a:ext uri="{FF2B5EF4-FFF2-40B4-BE49-F238E27FC236}">
                <a16:creationId xmlns:a16="http://schemas.microsoft.com/office/drawing/2014/main" id="{824C572C-2B8A-D49A-8E9F-D952AAD41543}"/>
              </a:ext>
            </a:extLst>
          </p:cNvPr>
          <p:cNvSpPr/>
          <p:nvPr/>
        </p:nvSpPr>
        <p:spPr>
          <a:xfrm>
            <a:off x="5245108" y="916886"/>
            <a:ext cx="11063198" cy="7813088"/>
          </a:xfrm>
          <a:prstGeom prst="rect">
            <a:avLst/>
          </a:prstGeom>
          <a:solidFill>
            <a:srgbClr val="01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5" name="Rectangle 5">
            <a:extLst>
              <a:ext uri="{FF2B5EF4-FFF2-40B4-BE49-F238E27FC236}">
                <a16:creationId xmlns:a16="http://schemas.microsoft.com/office/drawing/2014/main" id="{109F1FBF-F117-19F1-0356-317DE623CCDC}"/>
              </a:ext>
            </a:extLst>
          </p:cNvPr>
          <p:cNvSpPr>
            <a:spLocks noChangeArrowheads="1"/>
          </p:cNvSpPr>
          <p:nvPr/>
        </p:nvSpPr>
        <p:spPr bwMode="auto">
          <a:xfrm>
            <a:off x="5575460" y="1298258"/>
            <a:ext cx="4638675" cy="1244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914400" algn="l"/>
                <a:tab pos="1828800" algn="l"/>
                <a:tab pos="27432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914400" algn="l"/>
                <a:tab pos="1828800" algn="l"/>
                <a:tab pos="27432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914400" algn="l"/>
                <a:tab pos="1828800" algn="l"/>
                <a:tab pos="27432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1371600" algn="l"/>
                <a:tab pos="2743200" algn="l"/>
                <a:tab pos="4114800" algn="l"/>
              </a:tabLst>
            </a:pPr>
            <a:r>
              <a:rPr lang="en-US" altLang="en-US" sz="7200" b="1" dirty="0">
                <a:solidFill>
                  <a:srgbClr val="FFFFFF"/>
                </a:solidFill>
                <a:latin typeface="Tajawal ExtraBold" charset="0"/>
              </a:rPr>
              <a:t>Dubai</a:t>
            </a:r>
          </a:p>
        </p:txBody>
      </p:sp>
      <p:pic>
        <p:nvPicPr>
          <p:cNvPr id="8" name="Graphic 50" descr="Earth globe Africa and Europe">
            <a:extLst>
              <a:ext uri="{FF2B5EF4-FFF2-40B4-BE49-F238E27FC236}">
                <a16:creationId xmlns:a16="http://schemas.microsoft.com/office/drawing/2014/main" id="{17B0EB43-B2D5-8B1F-D2CC-60376E135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460" y="3213749"/>
            <a:ext cx="1031081" cy="103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0">
            <a:extLst>
              <a:ext uri="{FF2B5EF4-FFF2-40B4-BE49-F238E27FC236}">
                <a16:creationId xmlns:a16="http://schemas.microsoft.com/office/drawing/2014/main" id="{0B5DABE2-78F9-A365-2DC5-42CC21EE7991}"/>
              </a:ext>
            </a:extLst>
          </p:cNvPr>
          <p:cNvSpPr>
            <a:spLocks noChangeArrowheads="1"/>
          </p:cNvSpPr>
          <p:nvPr/>
        </p:nvSpPr>
        <p:spPr bwMode="auto">
          <a:xfrm>
            <a:off x="6893969" y="3456636"/>
            <a:ext cx="9017793" cy="551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1371600" algn="l"/>
                <a:tab pos="2743200" algn="l"/>
                <a:tab pos="4114800" algn="l"/>
                <a:tab pos="5486400" algn="l"/>
                <a:tab pos="6858000" algn="l"/>
                <a:tab pos="8229600" algn="l"/>
              </a:tabLst>
            </a:pPr>
            <a:r>
              <a:rPr lang="en-US" altLang="en-US" sz="2700" b="1" dirty="0">
                <a:solidFill>
                  <a:srgbClr val="FFFFFF"/>
                </a:solidFill>
                <a:latin typeface="Dubai" panose="020B0503030403030204" pitchFamily="34" charset="-78"/>
              </a:rPr>
              <a:t>Strategic location </a:t>
            </a:r>
            <a:r>
              <a:rPr lang="en-US" altLang="en-US" sz="2700" dirty="0">
                <a:solidFill>
                  <a:srgbClr val="FFFFFF"/>
                </a:solidFill>
                <a:latin typeface="Dubai" panose="020B0503030403030204" pitchFamily="34" charset="-78"/>
              </a:rPr>
              <a:t>between Europe, Africa and Asia </a:t>
            </a:r>
          </a:p>
        </p:txBody>
      </p:sp>
      <p:pic>
        <p:nvPicPr>
          <p:cNvPr id="10" name="Graphic 4" descr="Business Growth">
            <a:extLst>
              <a:ext uri="{FF2B5EF4-FFF2-40B4-BE49-F238E27FC236}">
                <a16:creationId xmlns:a16="http://schemas.microsoft.com/office/drawing/2014/main" id="{BE245EB5-329C-66DA-F977-E992491A0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1217" y="5212088"/>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6" descr="Universal Access">
            <a:extLst>
              <a:ext uri="{FF2B5EF4-FFF2-40B4-BE49-F238E27FC236}">
                <a16:creationId xmlns:a16="http://schemas.microsoft.com/office/drawing/2014/main" id="{E3ACEE19-3FAD-9AC4-62C1-157C095EC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1217" y="692755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6">
            <a:extLst>
              <a:ext uri="{FF2B5EF4-FFF2-40B4-BE49-F238E27FC236}">
                <a16:creationId xmlns:a16="http://schemas.microsoft.com/office/drawing/2014/main" id="{87EA3D89-0480-6EAA-FAA4-9B8D24512112}"/>
              </a:ext>
            </a:extLst>
          </p:cNvPr>
          <p:cNvSpPr>
            <a:spLocks noChangeArrowheads="1"/>
          </p:cNvSpPr>
          <p:nvPr/>
        </p:nvSpPr>
        <p:spPr bwMode="auto">
          <a:xfrm>
            <a:off x="6893969" y="5469380"/>
            <a:ext cx="8810625" cy="551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0" algn="l"/>
                <a:tab pos="1371600" algn="l"/>
                <a:tab pos="2743200" algn="l"/>
                <a:tab pos="4114800" algn="l"/>
                <a:tab pos="5486400" algn="l"/>
                <a:tab pos="6858000" algn="l"/>
                <a:tab pos="8229600" algn="l"/>
              </a:tabLst>
            </a:pPr>
            <a:r>
              <a:rPr lang="en-US" altLang="en-US" sz="2700" b="1" dirty="0">
                <a:solidFill>
                  <a:srgbClr val="FFFFFF"/>
                </a:solidFill>
                <a:latin typeface="Dubai" panose="020B0503030403030204" pitchFamily="34" charset="-78"/>
              </a:rPr>
              <a:t>~44.1% population growth </a:t>
            </a:r>
            <a:r>
              <a:rPr lang="en-US" altLang="en-US" sz="2700" dirty="0">
                <a:solidFill>
                  <a:srgbClr val="FFFFFF"/>
                </a:solidFill>
                <a:latin typeface="Dubai" panose="020B0503030403030204" pitchFamily="34" charset="-78"/>
              </a:rPr>
              <a:t>during the past 10 years</a:t>
            </a:r>
          </a:p>
        </p:txBody>
      </p:sp>
      <p:sp>
        <p:nvSpPr>
          <p:cNvPr id="18" name="Rectangle 45">
            <a:extLst>
              <a:ext uri="{FF2B5EF4-FFF2-40B4-BE49-F238E27FC236}">
                <a16:creationId xmlns:a16="http://schemas.microsoft.com/office/drawing/2014/main" id="{AFF6AEE6-273C-E2C1-2AFB-2CA911F9681F}"/>
              </a:ext>
            </a:extLst>
          </p:cNvPr>
          <p:cNvSpPr>
            <a:spLocks noChangeArrowheads="1"/>
          </p:cNvSpPr>
          <p:nvPr/>
        </p:nvSpPr>
        <p:spPr bwMode="auto">
          <a:xfrm>
            <a:off x="7112774" y="7003491"/>
            <a:ext cx="8810625" cy="967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0" algn="l"/>
                <a:tab pos="1371600" algn="l"/>
                <a:tab pos="2743200" algn="l"/>
                <a:tab pos="4114800" algn="l"/>
                <a:tab pos="5486400" algn="l"/>
                <a:tab pos="6858000" algn="l"/>
                <a:tab pos="8229600" algn="l"/>
              </a:tabLst>
            </a:pPr>
            <a:r>
              <a:rPr lang="en-US" altLang="en-US" sz="2700" b="1" dirty="0">
                <a:solidFill>
                  <a:srgbClr val="FFFFFF"/>
                </a:solidFill>
                <a:latin typeface="Dubai" panose="020B0503030403030204" pitchFamily="34" charset="-78"/>
              </a:rPr>
              <a:t>3.5m</a:t>
            </a:r>
            <a:r>
              <a:rPr lang="en-US" altLang="en-US" sz="2700" dirty="0">
                <a:solidFill>
                  <a:srgbClr val="FFFFFF"/>
                </a:solidFill>
                <a:latin typeface="Dubai" panose="020B0503030403030204" pitchFamily="34" charset="-78"/>
              </a:rPr>
              <a:t> population in Dubai in 2022</a:t>
            </a:r>
          </a:p>
          <a:p>
            <a:pPr defTabSz="1371600">
              <a:lnSpc>
                <a:spcPct val="100000"/>
              </a:lnSpc>
              <a:spcBef>
                <a:spcPts val="20"/>
              </a:spcBef>
              <a:spcAft>
                <a:spcPts val="20"/>
              </a:spcAft>
              <a:tabLst>
                <a:tab pos="0" algn="l"/>
                <a:tab pos="1371600" algn="l"/>
                <a:tab pos="2743200" algn="l"/>
                <a:tab pos="4114800" algn="l"/>
                <a:tab pos="5486400" algn="l"/>
                <a:tab pos="6858000" algn="l"/>
                <a:tab pos="8229600" algn="l"/>
              </a:tabLst>
            </a:pPr>
            <a:r>
              <a:rPr lang="en-US" altLang="en-US" sz="2700" b="1" dirty="0">
                <a:solidFill>
                  <a:srgbClr val="FFFFFF"/>
                </a:solidFill>
                <a:latin typeface="Dubai" panose="020B0503030403030204" pitchFamily="34" charset="-78"/>
              </a:rPr>
              <a:t>5.8m</a:t>
            </a:r>
            <a:r>
              <a:rPr lang="en-US" altLang="en-US" sz="2700" dirty="0">
                <a:solidFill>
                  <a:srgbClr val="FFFFFF"/>
                </a:solidFill>
                <a:latin typeface="Dubai" panose="020B0503030403030204" pitchFamily="34" charset="-78"/>
              </a:rPr>
              <a:t> projected population by 2040</a:t>
            </a:r>
          </a:p>
        </p:txBody>
      </p:sp>
      <p:sp>
        <p:nvSpPr>
          <p:cNvPr id="19" name="Rectangle 4">
            <a:extLst>
              <a:ext uri="{FF2B5EF4-FFF2-40B4-BE49-F238E27FC236}">
                <a16:creationId xmlns:a16="http://schemas.microsoft.com/office/drawing/2014/main" id="{FB220357-DF58-18A1-15E9-DD7B56A76270}"/>
              </a:ext>
            </a:extLst>
          </p:cNvPr>
          <p:cNvSpPr>
            <a:spLocks noChangeArrowheads="1"/>
          </p:cNvSpPr>
          <p:nvPr/>
        </p:nvSpPr>
        <p:spPr bwMode="auto">
          <a:xfrm>
            <a:off x="5741218" y="2330747"/>
            <a:ext cx="8872538" cy="690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1371600" algn="l"/>
                <a:tab pos="2743200" algn="l"/>
                <a:tab pos="4114800" algn="l"/>
                <a:tab pos="5486400" algn="l"/>
                <a:tab pos="6858000" algn="l"/>
                <a:tab pos="8229600" algn="l"/>
              </a:tabLst>
            </a:pPr>
            <a:r>
              <a:rPr lang="en-US" altLang="en-US" sz="3600" b="1" dirty="0">
                <a:solidFill>
                  <a:srgbClr val="FFFFFF"/>
                </a:solidFill>
                <a:latin typeface="Tajawal ExtraBold" charset="0"/>
              </a:rPr>
              <a:t>A global hub for healthcare</a:t>
            </a:r>
          </a:p>
        </p:txBody>
      </p:sp>
      <p:sp>
        <p:nvSpPr>
          <p:cNvPr id="20" name="Rectangle 44">
            <a:extLst>
              <a:ext uri="{FF2B5EF4-FFF2-40B4-BE49-F238E27FC236}">
                <a16:creationId xmlns:a16="http://schemas.microsoft.com/office/drawing/2014/main" id="{C733D72F-6441-B162-20C1-401C3AC9B967}"/>
              </a:ext>
            </a:extLst>
          </p:cNvPr>
          <p:cNvSpPr>
            <a:spLocks noChangeArrowheads="1"/>
          </p:cNvSpPr>
          <p:nvPr/>
        </p:nvSpPr>
        <p:spPr bwMode="auto">
          <a:xfrm>
            <a:off x="14925675" y="9966722"/>
            <a:ext cx="3397275" cy="413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67500" rIns="135000" bIns="67500">
            <a:spAutoFit/>
          </a:bodyPr>
          <a:lstStyle>
            <a:lvl1pPr>
              <a:lnSpc>
                <a:spcPct val="92000"/>
              </a:lnSpc>
              <a:spcBef>
                <a:spcPts val="1425"/>
              </a:spcBef>
              <a:spcAft>
                <a:spcPts val="13"/>
              </a:spcAft>
              <a:buClr>
                <a:srgbClr val="000000"/>
              </a:buClr>
              <a:buSzPct val="100000"/>
              <a:buFont typeface="Times New Roman" panose="02020603050405020304" pitchFamily="18" charset="0"/>
              <a:tabLst>
                <a:tab pos="914400" algn="l"/>
                <a:tab pos="1828800" algn="l"/>
              </a:tabLst>
              <a:defRPr sz="2800">
                <a:solidFill>
                  <a:srgbClr val="000000"/>
                </a:solidFill>
                <a:latin typeface="Montserrat" charset="0"/>
                <a:ea typeface="맑은 고딕" panose="020B0503020000020004" pitchFamily="34" charset="-127"/>
              </a:defRPr>
            </a:lvl1pPr>
            <a:lvl2pPr>
              <a:lnSpc>
                <a:spcPct val="92000"/>
              </a:lnSpc>
              <a:spcBef>
                <a:spcPts val="113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2pPr>
            <a:lvl3pPr>
              <a:lnSpc>
                <a:spcPct val="92000"/>
              </a:lnSpc>
              <a:spcBef>
                <a:spcPts val="863"/>
              </a:spcBef>
              <a:spcAft>
                <a:spcPts val="13"/>
              </a:spcAft>
              <a:buClr>
                <a:srgbClr val="000000"/>
              </a:buClr>
              <a:buSzPct val="100000"/>
              <a:buFont typeface="Times New Roman" panose="02020603050405020304" pitchFamily="18" charset="0"/>
              <a:tabLst>
                <a:tab pos="914400" algn="l"/>
                <a:tab pos="1828800" algn="l"/>
              </a:tabLst>
              <a:defRPr>
                <a:solidFill>
                  <a:srgbClr val="000000"/>
                </a:solidFill>
                <a:latin typeface="Montserrat" charset="0"/>
                <a:ea typeface="맑은 고딕" panose="020B0503020000020004" pitchFamily="34" charset="-127"/>
              </a:defRPr>
            </a:lvl3pPr>
            <a:lvl4pPr>
              <a:lnSpc>
                <a:spcPct val="92000"/>
              </a:lnSpc>
              <a:spcBef>
                <a:spcPts val="575"/>
              </a:spcBef>
              <a:spcAft>
                <a:spcPts val="13"/>
              </a:spcAft>
              <a:buClr>
                <a:srgbClr val="000000"/>
              </a:buClr>
              <a:buSzPct val="100000"/>
              <a:buFont typeface="Times New Roman" panose="02020603050405020304" pitchFamily="18" charset="0"/>
              <a:tabLst>
                <a:tab pos="914400" algn="l"/>
                <a:tab pos="1828800" algn="l"/>
              </a:tabLst>
              <a:defRPr>
                <a:solidFill>
                  <a:srgbClr val="000000"/>
                </a:solidFill>
                <a:latin typeface="Montserrat" charset="0"/>
                <a:ea typeface="맑은 고딕" panose="020B0503020000020004" pitchFamily="34" charset="-127"/>
              </a:defRPr>
            </a:lvl4pPr>
            <a:lvl5pPr>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5pPr>
            <a:lvl6pPr marL="25146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6pPr>
            <a:lvl7pPr marL="29718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7pPr>
            <a:lvl8pPr marL="34290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8pPr>
            <a:lvl9pPr marL="3886200" indent="-228600" eaLnBrk="0" fontAlgn="base" hangingPunct="0">
              <a:lnSpc>
                <a:spcPct val="92000"/>
              </a:lnSpc>
              <a:spcBef>
                <a:spcPts val="288"/>
              </a:spcBef>
              <a:spcAft>
                <a:spcPts val="13"/>
              </a:spcAft>
              <a:buClr>
                <a:srgbClr val="000000"/>
              </a:buClr>
              <a:buSzPct val="100000"/>
              <a:buFont typeface="Times New Roman" panose="02020603050405020304" pitchFamily="18" charset="0"/>
              <a:tabLst>
                <a:tab pos="914400" algn="l"/>
                <a:tab pos="1828800" algn="l"/>
              </a:tabLst>
              <a:defRPr sz="2000">
                <a:solidFill>
                  <a:srgbClr val="000000"/>
                </a:solidFill>
                <a:latin typeface="Montserrat" charset="0"/>
                <a:ea typeface="맑은 고딕" panose="020B0503020000020004" pitchFamily="34" charset="-127"/>
              </a:defRPr>
            </a:lvl9pPr>
          </a:lstStyle>
          <a:p>
            <a:pPr defTabSz="1371600">
              <a:lnSpc>
                <a:spcPct val="100000"/>
              </a:lnSpc>
              <a:spcBef>
                <a:spcPts val="20"/>
              </a:spcBef>
              <a:spcAft>
                <a:spcPts val="20"/>
              </a:spcAft>
              <a:tabLst>
                <a:tab pos="1371600" algn="l"/>
                <a:tab pos="2743200" algn="l"/>
              </a:tabLst>
            </a:pPr>
            <a:r>
              <a:rPr lang="en-US" altLang="en-US" sz="1800" u="sng" dirty="0">
                <a:solidFill>
                  <a:srgbClr val="FFFFFF"/>
                </a:solidFill>
                <a:latin typeface="Dubai" panose="020B0503030403030204" pitchFamily="34" charset="-78"/>
                <a:hlinkClick r:id="rId7"/>
              </a:rPr>
              <a:t>Source:  2040 Urban Master Plan</a:t>
            </a:r>
          </a:p>
        </p:txBody>
      </p:sp>
      <p:pic>
        <p:nvPicPr>
          <p:cNvPr id="3" name="Picture 2">
            <a:extLst>
              <a:ext uri="{FF2B5EF4-FFF2-40B4-BE49-F238E27FC236}">
                <a16:creationId xmlns:a16="http://schemas.microsoft.com/office/drawing/2014/main" id="{1BFE0D11-CB0F-0E38-5C38-2D3CD41FEC66}"/>
              </a:ext>
            </a:extLst>
          </p:cNvPr>
          <p:cNvPicPr>
            <a:picLocks noChangeAspect="1"/>
          </p:cNvPicPr>
          <p:nvPr/>
        </p:nvPicPr>
        <p:blipFill>
          <a:blip r:embed="rId8"/>
          <a:stretch>
            <a:fillRect/>
          </a:stretch>
        </p:blipFill>
        <p:spPr>
          <a:xfrm>
            <a:off x="478473" y="201218"/>
            <a:ext cx="18288000" cy="10286999"/>
          </a:xfrm>
          <a:prstGeom prst="rect">
            <a:avLst/>
          </a:prstGeom>
        </p:spPr>
      </p:pic>
    </p:spTree>
    <p:extLst>
      <p:ext uri="{BB962C8B-B14F-4D97-AF65-F5344CB8AC3E}">
        <p14:creationId xmlns:p14="http://schemas.microsoft.com/office/powerpoint/2010/main" val="347806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47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239DFDAD-4D53-A2F1-F744-9336539003C6}"/>
              </a:ext>
            </a:extLst>
          </p:cNvPr>
          <p:cNvSpPr>
            <a:spLocks noGrp="1"/>
          </p:cNvSpPr>
          <p:nvPr>
            <p:ph type="title"/>
          </p:nvPr>
        </p:nvSpPr>
        <p:spPr>
          <a:xfrm>
            <a:off x="719091" y="1606200"/>
            <a:ext cx="5909532" cy="8374689"/>
          </a:xfrm>
        </p:spPr>
        <p:txBody>
          <a:bodyPr>
            <a:normAutofit/>
          </a:bodyPr>
          <a:lstStyle/>
          <a:p>
            <a:pPr algn="r"/>
            <a:r>
              <a:rPr lang="en-US" sz="12000" dirty="0">
                <a:solidFill>
                  <a:schemeClr val="bg1">
                    <a:lumMod val="50000"/>
                  </a:schemeClr>
                </a:solidFill>
              </a:rPr>
              <a:t>Agenda</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92080" y="1698172"/>
            <a:ext cx="0" cy="857636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9799400-DC8E-3F01-C823-13690BD397E4}"/>
              </a:ext>
            </a:extLst>
          </p:cNvPr>
          <p:cNvGraphicFramePr>
            <a:graphicFrameLocks noGrp="1"/>
          </p:cNvGraphicFramePr>
          <p:nvPr>
            <p:ph idx="1"/>
          </p:nvPr>
        </p:nvGraphicFramePr>
        <p:xfrm>
          <a:off x="7662803" y="1606201"/>
          <a:ext cx="9367898" cy="8384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6372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AE8D-F549-6693-D9E5-B1D0ED559A85}"/>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8E6A03F8-EFAB-FA5D-8B0A-DC43A296C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E8C1752F-CD11-F544-FDE3-E905C4F5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CC43219B-864C-8A56-1334-A15ABFB696E0}"/>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5D7418F2-D69B-7D27-786D-672AC667020C}"/>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01</a:t>
            </a:r>
          </a:p>
        </p:txBody>
      </p:sp>
      <p:sp>
        <p:nvSpPr>
          <p:cNvPr id="7" name="Rectangle 4">
            <a:extLst>
              <a:ext uri="{FF2B5EF4-FFF2-40B4-BE49-F238E27FC236}">
                <a16:creationId xmlns:a16="http://schemas.microsoft.com/office/drawing/2014/main" id="{0E849367-8C88-B753-9B8D-8EAF5D334946}"/>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Healthcare</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Infrastructure</a:t>
            </a:r>
          </a:p>
        </p:txBody>
      </p:sp>
      <p:cxnSp>
        <p:nvCxnSpPr>
          <p:cNvPr id="8" name="AutoShape 6">
            <a:extLst>
              <a:ext uri="{FF2B5EF4-FFF2-40B4-BE49-F238E27FC236}">
                <a16:creationId xmlns:a16="http://schemas.microsoft.com/office/drawing/2014/main" id="{05CB982C-643B-331D-8E3C-143AE4D70226}"/>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90155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392612F-AA84-6B3D-DF74-82BA6700F42F}"/>
              </a:ext>
            </a:extLst>
          </p:cNvPr>
          <p:cNvPicPr>
            <a:picLocks noGrp="1" noChangeAspect="1"/>
          </p:cNvPicPr>
          <p:nvPr>
            <p:ph idx="1"/>
          </p:nvPr>
        </p:nvPicPr>
        <p:blipFill>
          <a:blip r:embed="rId2"/>
          <a:srcRect b="1387"/>
          <a:stretch>
            <a:fillRect/>
          </a:stretch>
        </p:blipFill>
        <p:spPr>
          <a:xfrm>
            <a:off x="965201" y="1279016"/>
            <a:ext cx="16357599" cy="7621793"/>
          </a:xfrm>
          <a:prstGeom prst="rect">
            <a:avLst/>
          </a:prstGeom>
        </p:spPr>
      </p:pic>
    </p:spTree>
    <p:extLst>
      <p:ext uri="{BB962C8B-B14F-4D97-AF65-F5344CB8AC3E}">
        <p14:creationId xmlns:p14="http://schemas.microsoft.com/office/powerpoint/2010/main" val="306759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blue and white text&#10;&#10;AI-generated content may be incorrect.">
            <a:extLst>
              <a:ext uri="{FF2B5EF4-FFF2-40B4-BE49-F238E27FC236}">
                <a16:creationId xmlns:a16="http://schemas.microsoft.com/office/drawing/2014/main" id="{3CB0EB53-319B-59F7-F907-2E1253D8D09C}"/>
              </a:ext>
            </a:extLst>
          </p:cNvPr>
          <p:cNvPicPr>
            <a:picLocks noGrp="1" noChangeAspect="1"/>
          </p:cNvPicPr>
          <p:nvPr>
            <p:ph idx="1"/>
          </p:nvPr>
        </p:nvPicPr>
        <p:blipFill>
          <a:blip r:embed="rId2"/>
          <a:stretch>
            <a:fillRect/>
          </a:stretch>
        </p:blipFill>
        <p:spPr>
          <a:xfrm>
            <a:off x="965201" y="1912872"/>
            <a:ext cx="16357599" cy="6461253"/>
          </a:xfrm>
          <a:prstGeom prst="rect">
            <a:avLst/>
          </a:prstGeom>
        </p:spPr>
      </p:pic>
    </p:spTree>
    <p:extLst>
      <p:ext uri="{BB962C8B-B14F-4D97-AF65-F5344CB8AC3E}">
        <p14:creationId xmlns:p14="http://schemas.microsoft.com/office/powerpoint/2010/main" val="95200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E457-FAEE-849B-0192-00D8A381DF8E}"/>
              </a:ext>
            </a:extLst>
          </p:cNvPr>
          <p:cNvSpPr>
            <a:spLocks noGrp="1"/>
          </p:cNvSpPr>
          <p:nvPr>
            <p:ph type="title"/>
          </p:nvPr>
        </p:nvSpPr>
        <p:spPr/>
        <p:txBody>
          <a:bodyPr>
            <a:normAutofit/>
          </a:bodyPr>
          <a:lstStyle/>
          <a:p>
            <a:r>
              <a:rPr lang="en-US" sz="4800" dirty="0">
                <a:solidFill>
                  <a:schemeClr val="bg1">
                    <a:lumMod val="50000"/>
                  </a:schemeClr>
                </a:solidFill>
              </a:rPr>
              <a:t>Health Facilities Growth</a:t>
            </a:r>
          </a:p>
        </p:txBody>
      </p:sp>
      <p:pic>
        <p:nvPicPr>
          <p:cNvPr id="4" name="Content Placeholder 3">
            <a:extLst>
              <a:ext uri="{FF2B5EF4-FFF2-40B4-BE49-F238E27FC236}">
                <a16:creationId xmlns:a16="http://schemas.microsoft.com/office/drawing/2014/main" id="{F475384B-507C-BA1B-99FB-4531A7D11FE6}"/>
              </a:ext>
            </a:extLst>
          </p:cNvPr>
          <p:cNvPicPr>
            <a:picLocks noGrp="1" noChangeAspect="1"/>
          </p:cNvPicPr>
          <p:nvPr>
            <p:ph idx="1"/>
          </p:nvPr>
        </p:nvPicPr>
        <p:blipFill>
          <a:blip r:embed="rId3"/>
          <a:srcRect t="13020"/>
          <a:stretch>
            <a:fillRect/>
          </a:stretch>
        </p:blipFill>
        <p:spPr>
          <a:xfrm>
            <a:off x="1431773" y="2144147"/>
            <a:ext cx="15868349" cy="7432562"/>
          </a:xfrm>
          <a:prstGeom prst="rect">
            <a:avLst/>
          </a:prstGeom>
        </p:spPr>
      </p:pic>
      <p:sp>
        <p:nvSpPr>
          <p:cNvPr id="7" name="TextBox 6">
            <a:extLst>
              <a:ext uri="{FF2B5EF4-FFF2-40B4-BE49-F238E27FC236}">
                <a16:creationId xmlns:a16="http://schemas.microsoft.com/office/drawing/2014/main" id="{526698CA-A0A5-5FE6-63F2-26B8E2C35E55}"/>
              </a:ext>
            </a:extLst>
          </p:cNvPr>
          <p:cNvSpPr txBox="1"/>
          <p:nvPr/>
        </p:nvSpPr>
        <p:spPr>
          <a:xfrm>
            <a:off x="14046653" y="9739313"/>
            <a:ext cx="3357842" cy="300082"/>
          </a:xfrm>
          <a:prstGeom prst="rect">
            <a:avLst/>
          </a:prstGeom>
          <a:noFill/>
        </p:spPr>
        <p:txBody>
          <a:bodyPr wrap="none" rtlCol="0">
            <a:spAutoFit/>
          </a:bodyPr>
          <a:lstStyle/>
          <a:p>
            <a:pPr defTabSz="1371600"/>
            <a:r>
              <a:rPr lang="en-US" sz="1350" dirty="0">
                <a:solidFill>
                  <a:prstClr val="white">
                    <a:lumMod val="50000"/>
                  </a:prstClr>
                </a:solidFill>
                <a:latin typeface="Aptos" panose="02110004020202020204"/>
              </a:rPr>
              <a:t>Source: DHA Health licensing Department </a:t>
            </a:r>
          </a:p>
        </p:txBody>
      </p:sp>
    </p:spTree>
    <p:extLst>
      <p:ext uri="{BB962C8B-B14F-4D97-AF65-F5344CB8AC3E}">
        <p14:creationId xmlns:p14="http://schemas.microsoft.com/office/powerpoint/2010/main" val="1197787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5DC87-ABBF-DA96-8DA0-57999D33E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4603D-6E88-523A-7ADC-46E0CB90E429}"/>
              </a:ext>
            </a:extLst>
          </p:cNvPr>
          <p:cNvSpPr>
            <a:spLocks noGrp="1"/>
          </p:cNvSpPr>
          <p:nvPr>
            <p:ph type="title"/>
          </p:nvPr>
        </p:nvSpPr>
        <p:spPr/>
        <p:txBody>
          <a:bodyPr>
            <a:normAutofit/>
          </a:bodyPr>
          <a:lstStyle/>
          <a:p>
            <a:r>
              <a:rPr lang="en-US" sz="4800" dirty="0">
                <a:solidFill>
                  <a:schemeClr val="bg1">
                    <a:lumMod val="50000"/>
                  </a:schemeClr>
                </a:solidFill>
              </a:rPr>
              <a:t>Health Facilities Subtypes</a:t>
            </a:r>
          </a:p>
        </p:txBody>
      </p:sp>
      <p:sp>
        <p:nvSpPr>
          <p:cNvPr id="7" name="TextBox 6">
            <a:extLst>
              <a:ext uri="{FF2B5EF4-FFF2-40B4-BE49-F238E27FC236}">
                <a16:creationId xmlns:a16="http://schemas.microsoft.com/office/drawing/2014/main" id="{1B737AFF-5858-4CDC-9547-7071FE581CA4}"/>
              </a:ext>
            </a:extLst>
          </p:cNvPr>
          <p:cNvSpPr txBox="1"/>
          <p:nvPr/>
        </p:nvSpPr>
        <p:spPr>
          <a:xfrm>
            <a:off x="14046653" y="9739313"/>
            <a:ext cx="3357842" cy="300082"/>
          </a:xfrm>
          <a:prstGeom prst="rect">
            <a:avLst/>
          </a:prstGeom>
          <a:noFill/>
        </p:spPr>
        <p:txBody>
          <a:bodyPr wrap="none" rtlCol="0">
            <a:spAutoFit/>
          </a:bodyPr>
          <a:lstStyle/>
          <a:p>
            <a:pPr defTabSz="1371600"/>
            <a:r>
              <a:rPr lang="en-US" sz="1350" dirty="0">
                <a:solidFill>
                  <a:prstClr val="white">
                    <a:lumMod val="50000"/>
                  </a:prstClr>
                </a:solidFill>
                <a:latin typeface="Aptos" panose="02110004020202020204"/>
              </a:rPr>
              <a:t>Source: DHA Health licensing Department </a:t>
            </a:r>
          </a:p>
        </p:txBody>
      </p:sp>
      <p:pic>
        <p:nvPicPr>
          <p:cNvPr id="10" name="Content Placeholder 9">
            <a:extLst>
              <a:ext uri="{FF2B5EF4-FFF2-40B4-BE49-F238E27FC236}">
                <a16:creationId xmlns:a16="http://schemas.microsoft.com/office/drawing/2014/main" id="{A745F7CD-ABCF-FA44-778F-5FDAF4E018FF}"/>
              </a:ext>
            </a:extLst>
          </p:cNvPr>
          <p:cNvPicPr>
            <a:picLocks noGrp="1" noChangeAspect="1"/>
          </p:cNvPicPr>
          <p:nvPr>
            <p:ph idx="1"/>
          </p:nvPr>
        </p:nvPicPr>
        <p:blipFill>
          <a:blip r:embed="rId3"/>
          <a:srcRect t="10186"/>
          <a:stretch>
            <a:fillRect/>
          </a:stretch>
        </p:blipFill>
        <p:spPr>
          <a:xfrm>
            <a:off x="1371602" y="2351315"/>
            <a:ext cx="14022159" cy="6154851"/>
          </a:xfrm>
          <a:prstGeom prst="rect">
            <a:avLst/>
          </a:prstGeom>
        </p:spPr>
      </p:pic>
      <p:sp>
        <p:nvSpPr>
          <p:cNvPr id="11" name="Rectangle 10">
            <a:extLst>
              <a:ext uri="{FF2B5EF4-FFF2-40B4-BE49-F238E27FC236}">
                <a16:creationId xmlns:a16="http://schemas.microsoft.com/office/drawing/2014/main" id="{1663068F-F9A1-8ACD-501E-8F63764820D0}"/>
              </a:ext>
            </a:extLst>
          </p:cNvPr>
          <p:cNvSpPr/>
          <p:nvPr/>
        </p:nvSpPr>
        <p:spPr>
          <a:xfrm>
            <a:off x="1257301" y="2008415"/>
            <a:ext cx="5380265" cy="52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Tree>
    <p:extLst>
      <p:ext uri="{BB962C8B-B14F-4D97-AF65-F5344CB8AC3E}">
        <p14:creationId xmlns:p14="http://schemas.microsoft.com/office/powerpoint/2010/main" val="3270407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247391" y="3446444"/>
            <a:ext cx="6382172" cy="1336749"/>
          </a:xfrm>
          <a:prstGeom prst="rect">
            <a:avLst/>
          </a:prstGeom>
        </p:spPr>
        <p:txBody>
          <a:bodyPr lIns="0" tIns="0" rIns="0" bIns="0" rtlCol="0" anchor="t">
            <a:spAutoFit/>
          </a:bodyPr>
          <a:lstStyle/>
          <a:p>
            <a:pPr algn="l">
              <a:lnSpc>
                <a:spcPts val="10549"/>
              </a:lnSpc>
            </a:pPr>
            <a:r>
              <a:rPr lang="en-US" sz="7535" b="1">
                <a:solidFill>
                  <a:srgbClr val="FFFFFF"/>
                </a:solidFill>
                <a:latin typeface="Helvetica Bold"/>
                <a:ea typeface="Helvetica Bold"/>
                <a:cs typeface="Helvetica Bold"/>
                <a:sym typeface="Helvetica Bold"/>
              </a:rPr>
              <a:t>Karmen Joller</a:t>
            </a:r>
          </a:p>
        </p:txBody>
      </p:sp>
      <p:sp>
        <p:nvSpPr>
          <p:cNvPr id="4" name="TextBox 4"/>
          <p:cNvSpPr txBox="1"/>
          <p:nvPr/>
        </p:nvSpPr>
        <p:spPr>
          <a:xfrm>
            <a:off x="1247391" y="4792718"/>
            <a:ext cx="7050409" cy="1133428"/>
          </a:xfrm>
          <a:prstGeom prst="rect">
            <a:avLst/>
          </a:prstGeom>
        </p:spPr>
        <p:txBody>
          <a:bodyPr lIns="0" tIns="0" rIns="0" bIns="0" rtlCol="0" anchor="t">
            <a:spAutoFit/>
          </a:bodyPr>
          <a:lstStyle/>
          <a:p>
            <a:pPr algn="l">
              <a:lnSpc>
                <a:spcPts val="4376"/>
              </a:lnSpc>
            </a:pPr>
            <a:r>
              <a:rPr lang="en-US" sz="3978" b="1">
                <a:solidFill>
                  <a:srgbClr val="FFFFFF"/>
                </a:solidFill>
                <a:latin typeface="Helvetica Bold"/>
                <a:ea typeface="Helvetica Bold"/>
                <a:cs typeface="Helvetica Bold"/>
                <a:sym typeface="Helvetica Bold"/>
              </a:rPr>
              <a:t>Minister of Health, </a:t>
            </a:r>
          </a:p>
          <a:p>
            <a:pPr algn="l">
              <a:lnSpc>
                <a:spcPts val="4376"/>
              </a:lnSpc>
            </a:pPr>
            <a:r>
              <a:rPr lang="en-US" sz="3978" b="1">
                <a:solidFill>
                  <a:srgbClr val="FFFFFF"/>
                </a:solidFill>
                <a:latin typeface="Helvetica Bold"/>
                <a:ea typeface="Helvetica Bold"/>
                <a:cs typeface="Helvetica Bold"/>
                <a:sym typeface="Helvetica Bold"/>
              </a:rPr>
              <a:t>Ministry of Social Affairs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500A3-A7B7-7EA8-354D-A4978E060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9D29C-7737-9553-3824-F3B34704CB40}"/>
              </a:ext>
            </a:extLst>
          </p:cNvPr>
          <p:cNvSpPr>
            <a:spLocks noGrp="1"/>
          </p:cNvSpPr>
          <p:nvPr>
            <p:ph type="title"/>
          </p:nvPr>
        </p:nvSpPr>
        <p:spPr/>
        <p:txBody>
          <a:bodyPr>
            <a:normAutofit/>
          </a:bodyPr>
          <a:lstStyle/>
          <a:p>
            <a:r>
              <a:rPr lang="en-US" sz="4800" dirty="0">
                <a:solidFill>
                  <a:schemeClr val="bg1">
                    <a:lumMod val="50000"/>
                  </a:schemeClr>
                </a:solidFill>
              </a:rPr>
              <a:t>Health professionals Growth</a:t>
            </a:r>
          </a:p>
        </p:txBody>
      </p:sp>
      <p:sp>
        <p:nvSpPr>
          <p:cNvPr id="7" name="TextBox 6">
            <a:extLst>
              <a:ext uri="{FF2B5EF4-FFF2-40B4-BE49-F238E27FC236}">
                <a16:creationId xmlns:a16="http://schemas.microsoft.com/office/drawing/2014/main" id="{A9C9F1A7-207B-BB03-A789-378761474999}"/>
              </a:ext>
            </a:extLst>
          </p:cNvPr>
          <p:cNvSpPr txBox="1"/>
          <p:nvPr/>
        </p:nvSpPr>
        <p:spPr>
          <a:xfrm>
            <a:off x="14046653" y="9739313"/>
            <a:ext cx="3357842" cy="300082"/>
          </a:xfrm>
          <a:prstGeom prst="rect">
            <a:avLst/>
          </a:prstGeom>
          <a:noFill/>
        </p:spPr>
        <p:txBody>
          <a:bodyPr wrap="none" rtlCol="0">
            <a:spAutoFit/>
          </a:bodyPr>
          <a:lstStyle/>
          <a:p>
            <a:pPr defTabSz="1371600"/>
            <a:r>
              <a:rPr lang="en-US" sz="1350" dirty="0">
                <a:solidFill>
                  <a:prstClr val="white">
                    <a:lumMod val="50000"/>
                  </a:prstClr>
                </a:solidFill>
                <a:latin typeface="Aptos" panose="02110004020202020204"/>
              </a:rPr>
              <a:t>Source: DHA Health licensing Department </a:t>
            </a:r>
          </a:p>
        </p:txBody>
      </p:sp>
      <p:pic>
        <p:nvPicPr>
          <p:cNvPr id="6" name="Content Placeholder 5">
            <a:extLst>
              <a:ext uri="{FF2B5EF4-FFF2-40B4-BE49-F238E27FC236}">
                <a16:creationId xmlns:a16="http://schemas.microsoft.com/office/drawing/2014/main" id="{34149B53-A2F0-A0B7-7D1E-20288A40BE02}"/>
              </a:ext>
            </a:extLst>
          </p:cNvPr>
          <p:cNvPicPr>
            <a:picLocks noGrp="1" noChangeAspect="1"/>
          </p:cNvPicPr>
          <p:nvPr>
            <p:ph idx="1"/>
          </p:nvPr>
        </p:nvPicPr>
        <p:blipFill>
          <a:blip r:embed="rId3"/>
          <a:stretch>
            <a:fillRect/>
          </a:stretch>
        </p:blipFill>
        <p:spPr>
          <a:xfrm>
            <a:off x="1414368" y="2249173"/>
            <a:ext cx="15204036" cy="7168331"/>
          </a:xfrm>
          <a:prstGeom prst="rect">
            <a:avLst/>
          </a:prstGeom>
        </p:spPr>
      </p:pic>
    </p:spTree>
    <p:extLst>
      <p:ext uri="{BB962C8B-B14F-4D97-AF65-F5344CB8AC3E}">
        <p14:creationId xmlns:p14="http://schemas.microsoft.com/office/powerpoint/2010/main" val="2365894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118C42-55FF-67E3-005A-11B7CEA27FD4}"/>
              </a:ext>
            </a:extLst>
          </p:cNvPr>
          <p:cNvPicPr>
            <a:picLocks noGrp="1" noChangeAspect="1"/>
          </p:cNvPicPr>
          <p:nvPr>
            <p:ph idx="1"/>
          </p:nvPr>
        </p:nvPicPr>
        <p:blipFill>
          <a:blip r:embed="rId2"/>
          <a:stretch>
            <a:fillRect/>
          </a:stretch>
        </p:blipFill>
        <p:spPr>
          <a:xfrm>
            <a:off x="0" y="2077129"/>
            <a:ext cx="18288000" cy="8209871"/>
          </a:xfrm>
          <a:prstGeom prst="rect">
            <a:avLst/>
          </a:prstGeom>
        </p:spPr>
      </p:pic>
      <p:sp>
        <p:nvSpPr>
          <p:cNvPr id="4" name="Title 3">
            <a:extLst>
              <a:ext uri="{FF2B5EF4-FFF2-40B4-BE49-F238E27FC236}">
                <a16:creationId xmlns:a16="http://schemas.microsoft.com/office/drawing/2014/main" id="{BAC9B6CA-ECEF-E22F-EF00-76113E7BA8B7}"/>
              </a:ext>
            </a:extLst>
          </p:cNvPr>
          <p:cNvSpPr>
            <a:spLocks noGrp="1" noChangeArrowheads="1"/>
          </p:cNvSpPr>
          <p:nvPr>
            <p:ph type="title"/>
          </p:nvPr>
        </p:nvSpPr>
        <p:spPr bwMode="auto">
          <a:xfrm>
            <a:off x="1257300" y="547688"/>
            <a:ext cx="15773400" cy="1988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137160" rIns="91440" bIns="137160" rtlCol="0" anchor="ctr">
            <a:normAutofit/>
          </a:bodyPr>
          <a:lstStyle>
            <a:lvl1pPr>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pPr>
            <a:r>
              <a:rPr lang="en-US" altLang="en-US" sz="2400" dirty="0">
                <a:solidFill>
                  <a:schemeClr val="bg1">
                    <a:lumMod val="50000"/>
                  </a:schemeClr>
                </a:solidFill>
                <a:latin typeface="Tajawal Medium" charset="0"/>
                <a:cs typeface="Didact Gothic" charset="0"/>
              </a:rPr>
              <a:t>Dubai became the destination of choice for world-renowned healthcare providers to settle.. and grow…</a:t>
            </a:r>
            <a:r>
              <a:rPr lang="en-US" altLang="en-US" sz="1800" dirty="0">
                <a:solidFill>
                  <a:srgbClr val="383838"/>
                </a:solidFill>
                <a:latin typeface="Tajawal Medium" charset="0"/>
                <a:cs typeface="Didact Gothic" charset="0"/>
              </a:rPr>
              <a:t> </a:t>
            </a:r>
          </a:p>
        </p:txBody>
      </p:sp>
    </p:spTree>
    <p:extLst>
      <p:ext uri="{BB962C8B-B14F-4D97-AF65-F5344CB8AC3E}">
        <p14:creationId xmlns:p14="http://schemas.microsoft.com/office/powerpoint/2010/main" val="423568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D0FF3F-3E3A-ABFE-DC1A-7C9A1B39D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309184" cy="10287000"/>
          </a:xfrm>
        </p:spPr>
      </p:pic>
      <p:pic>
        <p:nvPicPr>
          <p:cNvPr id="6" name="Picture 5">
            <a:extLst>
              <a:ext uri="{FF2B5EF4-FFF2-40B4-BE49-F238E27FC236}">
                <a16:creationId xmlns:a16="http://schemas.microsoft.com/office/drawing/2014/main" id="{37666C30-B6CA-EB70-ABD9-D3459F3C1393}"/>
              </a:ext>
            </a:extLst>
          </p:cNvPr>
          <p:cNvPicPr>
            <a:picLocks noChangeAspect="1"/>
          </p:cNvPicPr>
          <p:nvPr/>
        </p:nvPicPr>
        <p:blipFill>
          <a:blip r:embed="rId3"/>
          <a:srcRect t="4872"/>
          <a:stretch>
            <a:fillRect/>
          </a:stretch>
        </p:blipFill>
        <p:spPr>
          <a:xfrm>
            <a:off x="7309184" y="2"/>
            <a:ext cx="10978817" cy="10287000"/>
          </a:xfrm>
          <a:prstGeom prst="rect">
            <a:avLst/>
          </a:prstGeom>
        </p:spPr>
      </p:pic>
    </p:spTree>
    <p:extLst>
      <p:ext uri="{BB962C8B-B14F-4D97-AF65-F5344CB8AC3E}">
        <p14:creationId xmlns:p14="http://schemas.microsoft.com/office/powerpoint/2010/main" val="3298142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graph with numbers and a line&#10;&#10;AI-generated content may be incorrect.">
            <a:extLst>
              <a:ext uri="{FF2B5EF4-FFF2-40B4-BE49-F238E27FC236}">
                <a16:creationId xmlns:a16="http://schemas.microsoft.com/office/drawing/2014/main" id="{2DAB898D-7CE9-53D8-74D7-B0ADCB022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520" y="3098799"/>
            <a:ext cx="9017478" cy="5292441"/>
          </a:xfrm>
          <a:prstGeom prst="rect">
            <a:avLst/>
          </a:prstGeom>
        </p:spPr>
      </p:pic>
      <p:sp>
        <p:nvSpPr>
          <p:cNvPr id="2" name="Title 1">
            <a:extLst>
              <a:ext uri="{FF2B5EF4-FFF2-40B4-BE49-F238E27FC236}">
                <a16:creationId xmlns:a16="http://schemas.microsoft.com/office/drawing/2014/main" id="{8C11E565-E9BE-E0BA-010E-C54E1E405B39}"/>
              </a:ext>
            </a:extLst>
          </p:cNvPr>
          <p:cNvSpPr>
            <a:spLocks noGrp="1"/>
          </p:cNvSpPr>
          <p:nvPr>
            <p:ph type="title"/>
          </p:nvPr>
        </p:nvSpPr>
        <p:spPr/>
        <p:txBody>
          <a:bodyPr>
            <a:normAutofit/>
          </a:bodyPr>
          <a:lstStyle/>
          <a:p>
            <a:r>
              <a:rPr lang="en-US" sz="5400" dirty="0">
                <a:solidFill>
                  <a:schemeClr val="bg1">
                    <a:lumMod val="50000"/>
                  </a:schemeClr>
                </a:solidFill>
              </a:rPr>
              <a:t>Telehealth Growth</a:t>
            </a:r>
          </a:p>
        </p:txBody>
      </p:sp>
      <p:pic>
        <p:nvPicPr>
          <p:cNvPr id="5" name="Content Placeholder 4" descr="A screenshot of a graph&#10;&#10;AI-generated content may be incorrect.">
            <a:extLst>
              <a:ext uri="{FF2B5EF4-FFF2-40B4-BE49-F238E27FC236}">
                <a16:creationId xmlns:a16="http://schemas.microsoft.com/office/drawing/2014/main" id="{A0EF0A47-C1AE-EDC1-279D-7E126DE038F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523" b="1868"/>
          <a:stretch>
            <a:fillRect/>
          </a:stretch>
        </p:blipFill>
        <p:spPr>
          <a:xfrm>
            <a:off x="685802" y="2959688"/>
            <a:ext cx="8387615" cy="5292443"/>
          </a:xfrm>
        </p:spPr>
      </p:pic>
    </p:spTree>
    <p:extLst>
      <p:ext uri="{BB962C8B-B14F-4D97-AF65-F5344CB8AC3E}">
        <p14:creationId xmlns:p14="http://schemas.microsoft.com/office/powerpoint/2010/main" val="3960199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5C9C-82A8-2AD3-E169-7D1D2FB90A31}"/>
              </a:ext>
            </a:extLst>
          </p:cNvPr>
          <p:cNvSpPr>
            <a:spLocks noGrp="1"/>
          </p:cNvSpPr>
          <p:nvPr>
            <p:ph type="title"/>
          </p:nvPr>
        </p:nvSpPr>
        <p:spPr/>
        <p:txBody>
          <a:bodyPr>
            <a:normAutofit/>
          </a:bodyPr>
          <a:lstStyle/>
          <a:p>
            <a:r>
              <a:rPr lang="en-US" sz="4800" dirty="0">
                <a:solidFill>
                  <a:schemeClr val="bg1">
                    <a:lumMod val="50000"/>
                  </a:schemeClr>
                </a:solidFill>
              </a:rPr>
              <a:t>Growth Projections</a:t>
            </a:r>
          </a:p>
        </p:txBody>
      </p:sp>
      <p:pic>
        <p:nvPicPr>
          <p:cNvPr id="5" name="Content Placeholder 4" descr="A graph of growth and loss&#10;&#10;AI-generated content may be incorrect.">
            <a:extLst>
              <a:ext uri="{FF2B5EF4-FFF2-40B4-BE49-F238E27FC236}">
                <a16:creationId xmlns:a16="http://schemas.microsoft.com/office/drawing/2014/main" id="{9345C913-B9BF-43F5-6A02-1B7BBBA83F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400" y="2070101"/>
            <a:ext cx="14120369" cy="6997701"/>
          </a:xfrm>
        </p:spPr>
      </p:pic>
    </p:spTree>
    <p:extLst>
      <p:ext uri="{BB962C8B-B14F-4D97-AF65-F5344CB8AC3E}">
        <p14:creationId xmlns:p14="http://schemas.microsoft.com/office/powerpoint/2010/main" val="178734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BAB9-B974-E89D-9993-A151AF16C377}"/>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8707082F-3B0F-4EEE-FFF1-2D4D5A16A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B2025F39-6EFC-0D22-CAFE-7F53008EA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7F52FBD4-5CB0-3C5A-22E5-6345E51C492B}"/>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72B8F229-265D-59C4-4D49-CCBC08AD06AC}"/>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02</a:t>
            </a:r>
          </a:p>
        </p:txBody>
      </p:sp>
      <p:sp>
        <p:nvSpPr>
          <p:cNvPr id="7" name="Rectangle 4">
            <a:extLst>
              <a:ext uri="{FF2B5EF4-FFF2-40B4-BE49-F238E27FC236}">
                <a16:creationId xmlns:a16="http://schemas.microsoft.com/office/drawing/2014/main" id="{74D20E97-743A-D12B-97F1-E09D320D3612}"/>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Healthcare</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Expenditure</a:t>
            </a:r>
          </a:p>
        </p:txBody>
      </p:sp>
      <p:cxnSp>
        <p:nvCxnSpPr>
          <p:cNvPr id="8" name="AutoShape 6">
            <a:extLst>
              <a:ext uri="{FF2B5EF4-FFF2-40B4-BE49-F238E27FC236}">
                <a16:creationId xmlns:a16="http://schemas.microsoft.com/office/drawing/2014/main" id="{0BCFF7F0-CFAD-6F60-B3A4-640576C10E2B}"/>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78664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3C64-0098-61AA-80BE-50308C96479F}"/>
              </a:ext>
            </a:extLst>
          </p:cNvPr>
          <p:cNvSpPr>
            <a:spLocks noGrp="1"/>
          </p:cNvSpPr>
          <p:nvPr>
            <p:ph type="title"/>
          </p:nvPr>
        </p:nvSpPr>
        <p:spPr>
          <a:xfrm>
            <a:off x="882396" y="328232"/>
            <a:ext cx="15773400" cy="1988345"/>
          </a:xfrm>
        </p:spPr>
        <p:txBody>
          <a:bodyPr>
            <a:normAutofit/>
          </a:bodyPr>
          <a:lstStyle/>
          <a:p>
            <a:r>
              <a:rPr lang="en-US" sz="4800" dirty="0">
                <a:solidFill>
                  <a:schemeClr val="bg1">
                    <a:lumMod val="50000"/>
                  </a:schemeClr>
                </a:solidFill>
              </a:rPr>
              <a:t>Mandatory Health Insurance</a:t>
            </a:r>
          </a:p>
        </p:txBody>
      </p:sp>
      <p:graphicFrame>
        <p:nvGraphicFramePr>
          <p:cNvPr id="5" name="Content Placeholder 2">
            <a:extLst>
              <a:ext uri="{FF2B5EF4-FFF2-40B4-BE49-F238E27FC236}">
                <a16:creationId xmlns:a16="http://schemas.microsoft.com/office/drawing/2014/main" id="{51C3D200-A4A0-9FBC-0A1D-F22A4912A873}"/>
              </a:ext>
            </a:extLst>
          </p:cNvPr>
          <p:cNvGraphicFramePr>
            <a:graphicFrameLocks noGrp="1"/>
          </p:cNvGraphicFramePr>
          <p:nvPr>
            <p:ph idx="1"/>
          </p:nvPr>
        </p:nvGraphicFramePr>
        <p:xfrm>
          <a:off x="672084" y="2002537"/>
          <a:ext cx="16733520" cy="7852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3282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1C6D4-7BE0-5560-AD99-D55AFD98A162}"/>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9294A699-8E60-2288-75D2-766476E2A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7BF0F42-FF5D-C776-B82A-737EBA438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0A6CB40F-B4A3-036B-D6D0-52859137FADA}"/>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144BC7E7-EC42-DE4E-A75E-BB246E470029}"/>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03</a:t>
            </a:r>
          </a:p>
        </p:txBody>
      </p:sp>
      <p:sp>
        <p:nvSpPr>
          <p:cNvPr id="7" name="Rectangle 4">
            <a:extLst>
              <a:ext uri="{FF2B5EF4-FFF2-40B4-BE49-F238E27FC236}">
                <a16:creationId xmlns:a16="http://schemas.microsoft.com/office/drawing/2014/main" id="{17A317CF-498D-2FE6-C0E6-CA9469B98F2C}"/>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Health</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Tourism</a:t>
            </a:r>
          </a:p>
        </p:txBody>
      </p:sp>
      <p:cxnSp>
        <p:nvCxnSpPr>
          <p:cNvPr id="8" name="AutoShape 6">
            <a:extLst>
              <a:ext uri="{FF2B5EF4-FFF2-40B4-BE49-F238E27FC236}">
                <a16:creationId xmlns:a16="http://schemas.microsoft.com/office/drawing/2014/main" id="{359705C7-82D3-B1B2-B316-9D6D5ABBB32D}"/>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688256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D229AC-5C31-ABC4-AC93-DD1BF4A24263}"/>
              </a:ext>
            </a:extLst>
          </p:cNvPr>
          <p:cNvPicPr>
            <a:picLocks noGrp="1" noChangeAspect="1"/>
          </p:cNvPicPr>
          <p:nvPr>
            <p:ph idx="1"/>
          </p:nvPr>
        </p:nvPicPr>
        <p:blipFill>
          <a:blip r:embed="rId2"/>
          <a:srcRect l="-341" t="2281" r="341" b="-2281"/>
          <a:stretch>
            <a:fillRect/>
          </a:stretch>
        </p:blipFill>
        <p:spPr>
          <a:xfrm>
            <a:off x="0" y="1"/>
            <a:ext cx="18288000" cy="10521617"/>
          </a:xfrm>
          <a:prstGeom prst="rect">
            <a:avLst/>
          </a:prstGeom>
        </p:spPr>
      </p:pic>
      <p:sp>
        <p:nvSpPr>
          <p:cNvPr id="2" name="Rectangle 1">
            <a:extLst>
              <a:ext uri="{FF2B5EF4-FFF2-40B4-BE49-F238E27FC236}">
                <a16:creationId xmlns:a16="http://schemas.microsoft.com/office/drawing/2014/main" id="{E19AE79B-D10C-E2CE-3F5F-FF3F8045BBE0}"/>
              </a:ext>
            </a:extLst>
          </p:cNvPr>
          <p:cNvSpPr/>
          <p:nvPr/>
        </p:nvSpPr>
        <p:spPr>
          <a:xfrm>
            <a:off x="13030200" y="8846820"/>
            <a:ext cx="3086100" cy="507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black"/>
                </a:solidFill>
                <a:latin typeface="Aptos" panose="02110004020202020204"/>
              </a:rPr>
              <a:t>EUR 290M</a:t>
            </a:r>
            <a:r>
              <a:rPr lang="en-US" sz="2700" dirty="0">
                <a:solidFill>
                  <a:prstClr val="white"/>
                </a:solidFill>
                <a:latin typeface="Aptos" panose="02110004020202020204"/>
              </a:rPr>
              <a:t> </a:t>
            </a:r>
            <a:r>
              <a:rPr lang="en-US" sz="2700" dirty="0">
                <a:solidFill>
                  <a:prstClr val="black"/>
                </a:solidFill>
                <a:latin typeface="Aptos" panose="02110004020202020204"/>
              </a:rPr>
              <a:t>in 2025</a:t>
            </a:r>
          </a:p>
        </p:txBody>
      </p:sp>
      <p:sp>
        <p:nvSpPr>
          <p:cNvPr id="3" name="Rectangle 2">
            <a:extLst>
              <a:ext uri="{FF2B5EF4-FFF2-40B4-BE49-F238E27FC236}">
                <a16:creationId xmlns:a16="http://schemas.microsoft.com/office/drawing/2014/main" id="{BBB91F54-B000-E692-2696-C1ADFD873092}"/>
              </a:ext>
            </a:extLst>
          </p:cNvPr>
          <p:cNvSpPr/>
          <p:nvPr/>
        </p:nvSpPr>
        <p:spPr>
          <a:xfrm>
            <a:off x="15019020" y="2674620"/>
            <a:ext cx="1549908" cy="507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Tree>
    <p:extLst>
      <p:ext uri="{BB962C8B-B14F-4D97-AF65-F5344CB8AC3E}">
        <p14:creationId xmlns:p14="http://schemas.microsoft.com/office/powerpoint/2010/main" val="2225230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6719F1-396A-C6B9-B6A5-BF106FBD11E7}"/>
              </a:ext>
            </a:extLst>
          </p:cNvPr>
          <p:cNvSpPr/>
          <p:nvPr/>
        </p:nvSpPr>
        <p:spPr>
          <a:xfrm>
            <a:off x="0" y="0"/>
            <a:ext cx="18288000" cy="10287000"/>
          </a:xfrm>
          <a:prstGeom prst="rect">
            <a:avLst/>
          </a:prstGeom>
          <a:solidFill>
            <a:srgbClr val="01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4" name="Content Placeholder 3">
            <a:extLst>
              <a:ext uri="{FF2B5EF4-FFF2-40B4-BE49-F238E27FC236}">
                <a16:creationId xmlns:a16="http://schemas.microsoft.com/office/drawing/2014/main" id="{A2C5D2EE-8B02-591F-24AF-C1EC67BEA51A}"/>
              </a:ext>
            </a:extLst>
          </p:cNvPr>
          <p:cNvPicPr>
            <a:picLocks noGrp="1" noChangeAspect="1"/>
          </p:cNvPicPr>
          <p:nvPr>
            <p:ph idx="1"/>
          </p:nvPr>
        </p:nvPicPr>
        <p:blipFill>
          <a:blip r:embed="rId2"/>
          <a:srcRect l="1830" t="1099" b="7902"/>
          <a:stretch>
            <a:fillRect/>
          </a:stretch>
        </p:blipFill>
        <p:spPr>
          <a:xfrm>
            <a:off x="0" y="0"/>
            <a:ext cx="18288000" cy="10287000"/>
          </a:xfrm>
          <a:prstGeom prst="rect">
            <a:avLst/>
          </a:prstGeom>
        </p:spPr>
      </p:pic>
    </p:spTree>
    <p:extLst>
      <p:ext uri="{BB962C8B-B14F-4D97-AF65-F5344CB8AC3E}">
        <p14:creationId xmlns:p14="http://schemas.microsoft.com/office/powerpoint/2010/main" val="378773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40409" y="976116"/>
            <a:ext cx="16207181" cy="1481360"/>
          </a:xfrm>
          <a:prstGeom prst="rect">
            <a:avLst/>
          </a:prstGeom>
        </p:spPr>
        <p:txBody>
          <a:bodyPr lIns="0" tIns="0" rIns="0" bIns="0" rtlCol="0" anchor="t">
            <a:spAutoFit/>
          </a:bodyPr>
          <a:lstStyle/>
          <a:p>
            <a:pPr algn="l">
              <a:lnSpc>
                <a:spcPts val="5655"/>
              </a:lnSpc>
            </a:pPr>
            <a:r>
              <a:rPr lang="en-US" sz="5141" b="1">
                <a:solidFill>
                  <a:srgbClr val="FFFFFF"/>
                </a:solidFill>
                <a:latin typeface="Helvetica Bold"/>
                <a:ea typeface="Helvetica Bold"/>
                <a:cs typeface="Helvetica Bold"/>
                <a:sym typeface="Helvetica Bold"/>
              </a:rPr>
              <a:t>Panel discussion: The Digital Health Frontier - Opportunities and Challenges</a:t>
            </a:r>
          </a:p>
        </p:txBody>
      </p:sp>
      <p:grpSp>
        <p:nvGrpSpPr>
          <p:cNvPr id="4" name="Group 4"/>
          <p:cNvGrpSpPr/>
          <p:nvPr/>
        </p:nvGrpSpPr>
        <p:grpSpPr>
          <a:xfrm>
            <a:off x="1040409" y="2804901"/>
            <a:ext cx="16790391" cy="6741119"/>
            <a:chOff x="0" y="0"/>
            <a:chExt cx="4258510" cy="1802597"/>
          </a:xfrm>
        </p:grpSpPr>
        <p:sp>
          <p:nvSpPr>
            <p:cNvPr id="5" name="Freeform 5"/>
            <p:cNvSpPr/>
            <p:nvPr/>
          </p:nvSpPr>
          <p:spPr>
            <a:xfrm>
              <a:off x="0" y="0"/>
              <a:ext cx="4258511" cy="1802597"/>
            </a:xfrm>
            <a:custGeom>
              <a:avLst/>
              <a:gdLst/>
              <a:ahLst/>
              <a:cxnLst/>
              <a:rect l="l" t="t" r="r" b="b"/>
              <a:pathLst>
                <a:path w="4258511" h="1802597">
                  <a:moveTo>
                    <a:pt x="24443" y="0"/>
                  </a:moveTo>
                  <a:lnTo>
                    <a:pt x="4234068" y="0"/>
                  </a:lnTo>
                  <a:cubicBezTo>
                    <a:pt x="4240551" y="0"/>
                    <a:pt x="4246768" y="2575"/>
                    <a:pt x="4251352" y="7159"/>
                  </a:cubicBezTo>
                  <a:cubicBezTo>
                    <a:pt x="4255936" y="11743"/>
                    <a:pt x="4258511" y="17960"/>
                    <a:pt x="4258511" y="24443"/>
                  </a:cubicBezTo>
                  <a:lnTo>
                    <a:pt x="4258511" y="1778154"/>
                  </a:lnTo>
                  <a:cubicBezTo>
                    <a:pt x="4258511" y="1791653"/>
                    <a:pt x="4247567" y="1802597"/>
                    <a:pt x="4234068" y="1802597"/>
                  </a:cubicBezTo>
                  <a:lnTo>
                    <a:pt x="24443" y="1802597"/>
                  </a:lnTo>
                  <a:cubicBezTo>
                    <a:pt x="17960" y="1802597"/>
                    <a:pt x="11743" y="1800021"/>
                    <a:pt x="7159" y="1795438"/>
                  </a:cubicBezTo>
                  <a:cubicBezTo>
                    <a:pt x="2575" y="1790854"/>
                    <a:pt x="0" y="1784637"/>
                    <a:pt x="0" y="1778154"/>
                  </a:cubicBezTo>
                  <a:lnTo>
                    <a:pt x="0" y="24443"/>
                  </a:lnTo>
                  <a:cubicBezTo>
                    <a:pt x="0" y="17960"/>
                    <a:pt x="2575" y="11743"/>
                    <a:pt x="7159" y="7159"/>
                  </a:cubicBezTo>
                  <a:cubicBezTo>
                    <a:pt x="11743" y="2575"/>
                    <a:pt x="17960" y="0"/>
                    <a:pt x="24443" y="0"/>
                  </a:cubicBezTo>
                  <a:close/>
                </a:path>
              </a:pathLst>
            </a:custGeom>
            <a:solidFill>
              <a:srgbClr val="000000">
                <a:alpha val="0"/>
              </a:srgbClr>
            </a:solidFill>
          </p:spPr>
          <p:txBody>
            <a:bodyPr/>
            <a:lstStyle/>
            <a:p>
              <a:endParaRPr lang="en-GB"/>
            </a:p>
          </p:txBody>
        </p:sp>
        <p:sp>
          <p:nvSpPr>
            <p:cNvPr id="6" name="TextBox 6"/>
            <p:cNvSpPr txBox="1"/>
            <p:nvPr/>
          </p:nvSpPr>
          <p:spPr>
            <a:xfrm>
              <a:off x="0" y="-152400"/>
              <a:ext cx="4258510" cy="1954997"/>
            </a:xfrm>
            <a:prstGeom prst="rect">
              <a:avLst/>
            </a:prstGeom>
          </p:spPr>
          <p:txBody>
            <a:bodyPr lIns="62375" tIns="62375" rIns="62375" bIns="62375" rtlCol="0" anchor="ctr"/>
            <a:lstStyle/>
            <a:p>
              <a:pPr algn="l">
                <a:lnSpc>
                  <a:spcPts val="4881"/>
                </a:lnSpc>
              </a:pPr>
              <a:r>
                <a:rPr lang="en-US" sz="2923" b="1" dirty="0">
                  <a:solidFill>
                    <a:srgbClr val="FFFFFF"/>
                  </a:solidFill>
                  <a:latin typeface="Helvetica Bold"/>
                  <a:ea typeface="Helvetica Bold"/>
                  <a:cs typeface="Helvetica Bold"/>
                  <a:sym typeface="Helvetica Bold"/>
                </a:rPr>
                <a:t>Moderator: Dr Jaanus PIKANI, Chairman of ScanBalt | Member of the Board, Tartu Biotechnology Park</a:t>
              </a:r>
            </a:p>
            <a:p>
              <a:pPr algn="l">
                <a:lnSpc>
                  <a:spcPts val="4881"/>
                </a:lnSpc>
              </a:pPr>
              <a:r>
                <a:rPr lang="en-US" sz="2923" b="1" dirty="0" err="1">
                  <a:solidFill>
                    <a:srgbClr val="FFFFFF"/>
                  </a:solidFill>
                  <a:latin typeface="Helvetica Bold"/>
                  <a:ea typeface="Helvetica Bold"/>
                  <a:cs typeface="Helvetica Bold"/>
                  <a:sym typeface="Helvetica Bold"/>
                </a:rPr>
                <a:t>Panellists</a:t>
              </a:r>
              <a:r>
                <a:rPr lang="en-US" sz="2923" b="1" dirty="0">
                  <a:solidFill>
                    <a:srgbClr val="FFFFFF"/>
                  </a:solidFill>
                  <a:latin typeface="Helvetica Bold"/>
                  <a:ea typeface="Helvetica Bold"/>
                  <a:cs typeface="Helvetica Bold"/>
                  <a:sym typeface="Helvetica Bold"/>
                </a:rPr>
                <a:t>:</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Mélodie BERNAUX, Policy Officer – Seconded National Expert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European Commission (DG SANTE, Unit C1 – Digital Health)</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Nele LABI, Deputy Secretary General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Estonian Ministry of Social Affairs</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Daniel NAUMOVAS, Vice-Minister of Health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Republic of Lithuania</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Aiga BALODE, Deputy State Secretary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Latvian Ministry of Health</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Michel SILVESTRI, Head of Unit, Coordination Department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Swedish eHealth Agency</a:t>
              </a:r>
            </a:p>
            <a:p>
              <a:pPr marL="631126" lvl="1" indent="-315563">
                <a:lnSpc>
                  <a:spcPts val="4881"/>
                </a:lnSpc>
                <a:buFont typeface="Arial"/>
                <a:buChar char="•"/>
              </a:pPr>
              <a:r>
                <a:rPr lang="en-US" sz="2923" b="1" dirty="0">
                  <a:solidFill>
                    <a:srgbClr val="FFFFFF"/>
                  </a:solidFill>
                  <a:latin typeface="Helvetica Bold"/>
                  <a:ea typeface="Helvetica Bold"/>
                  <a:cs typeface="Helvetica Bold"/>
                  <a:sym typeface="Helvetica Bold"/>
                </a:rPr>
                <a:t>Sari PALOJOKI, Senior Advisor &amp; Team Leader for International </a:t>
              </a:r>
              <a:r>
                <a:rPr lang="en-US" sz="2923" b="1" dirty="0" err="1">
                  <a:solidFill>
                    <a:srgbClr val="FFFFFF"/>
                  </a:solidFill>
                  <a:latin typeface="Helvetica Bold"/>
                  <a:ea typeface="Helvetica Bold"/>
                  <a:cs typeface="Helvetica Bold"/>
                  <a:sym typeface="Helvetica Bold"/>
                </a:rPr>
                <a:t>Digitalisation</a:t>
              </a:r>
              <a:r>
                <a:rPr lang="en-US" sz="2923" b="1" dirty="0">
                  <a:solidFill>
                    <a:srgbClr val="FFFFFF"/>
                  </a:solidFill>
                  <a:latin typeface="Helvetica Bold"/>
                  <a:ea typeface="Helvetica Bold"/>
                  <a:cs typeface="Helvetica Bold"/>
                  <a:sym typeface="Helvetica Bold"/>
                </a:rPr>
                <a:t> Policy, PhD </a:t>
              </a:r>
              <a:r>
                <a:rPr lang="en-US" sz="3200" b="1" dirty="0">
                  <a:solidFill>
                    <a:srgbClr val="FFFFFF"/>
                  </a:solidFill>
                  <a:latin typeface="Helvetica Bold"/>
                  <a:ea typeface="Helvetica Bold"/>
                  <a:cs typeface="Helvetica Bold"/>
                  <a:sym typeface="Helvetica Bold"/>
                </a:rPr>
                <a:t>|</a:t>
              </a:r>
              <a:r>
                <a:rPr lang="en-US" sz="2923" b="1" dirty="0">
                  <a:solidFill>
                    <a:srgbClr val="FFFFFF"/>
                  </a:solidFill>
                  <a:latin typeface="Helvetica Bold"/>
                  <a:ea typeface="Helvetica Bold"/>
                  <a:cs typeface="Helvetica Bold"/>
                  <a:sym typeface="Helvetica Bold"/>
                </a:rPr>
                <a:t> Finnish Ministry of Social Affairs and Health</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D559-2E68-B664-A2D0-275C66183178}"/>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DB4898C4-B0D1-A7FE-0531-1F09D9B48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F86EB71C-76C2-B6EB-042F-4BA9B6468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A5D6EAE9-7EEF-87AB-CB50-7992175C51B7}"/>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5525B13F-9315-3639-B404-31C501604B05}"/>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04</a:t>
            </a:r>
          </a:p>
        </p:txBody>
      </p:sp>
      <p:sp>
        <p:nvSpPr>
          <p:cNvPr id="7" name="Rectangle 4">
            <a:extLst>
              <a:ext uri="{FF2B5EF4-FFF2-40B4-BE49-F238E27FC236}">
                <a16:creationId xmlns:a16="http://schemas.microsoft.com/office/drawing/2014/main" id="{891B5945-1547-F91F-892B-EE2FA12939A0}"/>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Health</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Information</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System</a:t>
            </a:r>
          </a:p>
        </p:txBody>
      </p:sp>
      <p:cxnSp>
        <p:nvCxnSpPr>
          <p:cNvPr id="8" name="AutoShape 6">
            <a:extLst>
              <a:ext uri="{FF2B5EF4-FFF2-40B4-BE49-F238E27FC236}">
                <a16:creationId xmlns:a16="http://schemas.microsoft.com/office/drawing/2014/main" id="{F9ED1E79-603E-AB4D-C68D-5621E9C9C652}"/>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150810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4E98F-1D57-6F04-00F2-85FA35B7BB14}"/>
              </a:ext>
            </a:extLst>
          </p:cNvPr>
          <p:cNvPicPr>
            <a:picLocks noChangeAspect="1"/>
          </p:cNvPicPr>
          <p:nvPr/>
        </p:nvPicPr>
        <p:blipFill>
          <a:blip r:embed="rId2"/>
          <a:stretch>
            <a:fillRect/>
          </a:stretch>
        </p:blipFill>
        <p:spPr>
          <a:xfrm>
            <a:off x="0" y="1"/>
            <a:ext cx="18288000" cy="10286999"/>
          </a:xfrm>
          <a:prstGeom prst="rect">
            <a:avLst/>
          </a:prstGeom>
        </p:spPr>
      </p:pic>
      <p:sp>
        <p:nvSpPr>
          <p:cNvPr id="2" name="Title 1">
            <a:extLst>
              <a:ext uri="{FF2B5EF4-FFF2-40B4-BE49-F238E27FC236}">
                <a16:creationId xmlns:a16="http://schemas.microsoft.com/office/drawing/2014/main" id="{DCF29C4F-3084-CF80-2089-ED8CCDEC48AE}"/>
              </a:ext>
            </a:extLst>
          </p:cNvPr>
          <p:cNvSpPr>
            <a:spLocks noGrp="1"/>
          </p:cNvSpPr>
          <p:nvPr>
            <p:ph type="title"/>
          </p:nvPr>
        </p:nvSpPr>
        <p:spPr/>
        <p:txBody>
          <a:bodyPr>
            <a:normAutofit/>
          </a:bodyPr>
          <a:lstStyle/>
          <a:p>
            <a:r>
              <a:rPr lang="en-US" sz="4800" b="1" dirty="0">
                <a:solidFill>
                  <a:schemeClr val="bg1"/>
                </a:solidFill>
              </a:rPr>
              <a:t>Dubai’s Unified Health Information Exchange and Population Health Program</a:t>
            </a:r>
          </a:p>
        </p:txBody>
      </p:sp>
      <p:pic>
        <p:nvPicPr>
          <p:cNvPr id="4" name="Content Placeholder 3">
            <a:extLst>
              <a:ext uri="{FF2B5EF4-FFF2-40B4-BE49-F238E27FC236}">
                <a16:creationId xmlns:a16="http://schemas.microsoft.com/office/drawing/2014/main" id="{BFED0C1A-1FFE-112B-D05F-C4C57D12B769}"/>
              </a:ext>
            </a:extLst>
          </p:cNvPr>
          <p:cNvPicPr>
            <a:picLocks noGrp="1" noChangeAspect="1"/>
          </p:cNvPicPr>
          <p:nvPr>
            <p:ph idx="1"/>
          </p:nvPr>
        </p:nvPicPr>
        <p:blipFill>
          <a:blip r:embed="rId3"/>
          <a:stretch>
            <a:fillRect/>
          </a:stretch>
        </p:blipFill>
        <p:spPr>
          <a:xfrm>
            <a:off x="3609191" y="2743201"/>
            <a:ext cx="9992510" cy="6522242"/>
          </a:xfrm>
          <a:prstGeom prst="rect">
            <a:avLst/>
          </a:prstGeom>
        </p:spPr>
      </p:pic>
    </p:spTree>
    <p:extLst>
      <p:ext uri="{BB962C8B-B14F-4D97-AF65-F5344CB8AC3E}">
        <p14:creationId xmlns:p14="http://schemas.microsoft.com/office/powerpoint/2010/main" val="1400434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80098B-0916-F92F-EDFD-2DAE4E1CED9D}"/>
              </a:ext>
            </a:extLst>
          </p:cNvPr>
          <p:cNvGrpSpPr/>
          <p:nvPr/>
        </p:nvGrpSpPr>
        <p:grpSpPr>
          <a:xfrm>
            <a:off x="1257301" y="1936129"/>
            <a:ext cx="15803798" cy="8289974"/>
            <a:chOff x="848653" y="883038"/>
            <a:chExt cx="10535865" cy="5526649"/>
          </a:xfrm>
        </p:grpSpPr>
        <p:cxnSp>
          <p:nvCxnSpPr>
            <p:cNvPr id="8" name="Straight Connector 7">
              <a:extLst>
                <a:ext uri="{FF2B5EF4-FFF2-40B4-BE49-F238E27FC236}">
                  <a16:creationId xmlns:a16="http://schemas.microsoft.com/office/drawing/2014/main" id="{30F7029B-5DAA-7CBA-87C2-511929764A5E}"/>
                </a:ext>
              </a:extLst>
            </p:cNvPr>
            <p:cNvCxnSpPr>
              <a:cxnSpLocks/>
            </p:cNvCxnSpPr>
            <p:nvPr/>
          </p:nvCxnSpPr>
          <p:spPr>
            <a:xfrm flipH="1" flipV="1">
              <a:off x="2079907" y="2268359"/>
              <a:ext cx="8109119" cy="0"/>
            </a:xfrm>
            <a:prstGeom prst="line">
              <a:avLst/>
            </a:prstGeom>
            <a:ln w="19050">
              <a:solidFill>
                <a:srgbClr val="1D7C84"/>
              </a:solidFill>
              <a:tailEnd type="non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B70AFCC-1E88-5861-C579-CFD8BD2D9213}"/>
                </a:ext>
              </a:extLst>
            </p:cNvPr>
            <p:cNvSpPr/>
            <p:nvPr/>
          </p:nvSpPr>
          <p:spPr>
            <a:xfrm>
              <a:off x="5645025" y="883038"/>
              <a:ext cx="1080000" cy="10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1350" dirty="0">
                <a:solidFill>
                  <a:prstClr val="white"/>
                </a:solidFill>
                <a:latin typeface="Dubai" panose="020B0503030403030204" pitchFamily="34" charset="-78"/>
                <a:cs typeface="Dubai" panose="020B0503030403030204" pitchFamily="34" charset="-78"/>
              </a:endParaRPr>
            </a:p>
          </p:txBody>
        </p:sp>
        <p:cxnSp>
          <p:nvCxnSpPr>
            <p:cNvPr id="10" name="Straight Connector 9">
              <a:extLst>
                <a:ext uri="{FF2B5EF4-FFF2-40B4-BE49-F238E27FC236}">
                  <a16:creationId xmlns:a16="http://schemas.microsoft.com/office/drawing/2014/main" id="{761D356C-FE89-1993-DF74-6A1029414DC2}"/>
                </a:ext>
              </a:extLst>
            </p:cNvPr>
            <p:cNvCxnSpPr>
              <a:cxnSpLocks/>
            </p:cNvCxnSpPr>
            <p:nvPr/>
          </p:nvCxnSpPr>
          <p:spPr>
            <a:xfrm flipH="1">
              <a:off x="6185025" y="1962460"/>
              <a:ext cx="3663" cy="289324"/>
            </a:xfrm>
            <a:prstGeom prst="line">
              <a:avLst/>
            </a:prstGeom>
            <a:ln w="19050">
              <a:solidFill>
                <a:srgbClr val="1D7C84"/>
              </a:solidFill>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14CF2DB-B5C9-98F0-E05C-543AEC426B96}"/>
                </a:ext>
              </a:extLst>
            </p:cNvPr>
            <p:cNvGrpSpPr/>
            <p:nvPr/>
          </p:nvGrpSpPr>
          <p:grpSpPr>
            <a:xfrm>
              <a:off x="3584494" y="1818359"/>
              <a:ext cx="2374287" cy="4420570"/>
              <a:chOff x="807482" y="1818359"/>
              <a:chExt cx="2374287" cy="4420570"/>
            </a:xfrm>
          </p:grpSpPr>
          <p:sp>
            <p:nvSpPr>
              <p:cNvPr id="37" name="Rectangle 36">
                <a:extLst>
                  <a:ext uri="{FF2B5EF4-FFF2-40B4-BE49-F238E27FC236}">
                    <a16:creationId xmlns:a16="http://schemas.microsoft.com/office/drawing/2014/main" id="{F23BA15F-C4EF-C3FB-216D-96E5B5C7A897}"/>
                  </a:ext>
                </a:extLst>
              </p:cNvPr>
              <p:cNvSpPr/>
              <p:nvPr/>
            </p:nvSpPr>
            <p:spPr>
              <a:xfrm>
                <a:off x="807482" y="3003465"/>
                <a:ext cx="2374287" cy="3235464"/>
              </a:xfrm>
              <a:prstGeom prst="rect">
                <a:avLst/>
              </a:prstGeom>
              <a:solidFill>
                <a:srgbClr val="0E3E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Dubai" panose="020B0503030403030204" pitchFamily="34" charset="-78"/>
                  <a:cs typeface="Dubai" panose="020B0503030403030204" pitchFamily="34" charset="-78"/>
                </a:endParaRPr>
              </a:p>
            </p:txBody>
          </p:sp>
          <p:sp>
            <p:nvSpPr>
              <p:cNvPr id="38" name="Rectangle 37">
                <a:extLst>
                  <a:ext uri="{FF2B5EF4-FFF2-40B4-BE49-F238E27FC236}">
                    <a16:creationId xmlns:a16="http://schemas.microsoft.com/office/drawing/2014/main" id="{2348CC94-07E9-0E24-C1C3-45400F2ED05A}"/>
                  </a:ext>
                </a:extLst>
              </p:cNvPr>
              <p:cNvSpPr/>
              <p:nvPr/>
            </p:nvSpPr>
            <p:spPr>
              <a:xfrm>
                <a:off x="855616" y="3116478"/>
                <a:ext cx="2143023" cy="1138773"/>
              </a:xfrm>
              <a:prstGeom prst="rect">
                <a:avLst/>
              </a:prstGeom>
            </p:spPr>
            <p:txBody>
              <a:bodyPr wrap="square">
                <a:spAutoFit/>
              </a:bodyPr>
              <a:lstStyle/>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Efficiency</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Decision Making</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Access to Information</a:t>
                </a:r>
              </a:p>
              <a:p>
                <a:pPr marL="428625" indent="-428625" defTabSz="1371600">
                  <a:buFont typeface="Wingdings" panose="05000000000000000000" pitchFamily="2" charset="2"/>
                  <a:buChar char="§"/>
                  <a:defRPr/>
                </a:pPr>
                <a:endParaRPr lang="en-US" sz="2100" dirty="0">
                  <a:solidFill>
                    <a:srgbClr val="F7F6EA"/>
                  </a:solidFill>
                  <a:latin typeface="Dubai" panose="020B0503030403030204" pitchFamily="34" charset="-78"/>
                  <a:cs typeface="Dubai" panose="020B0503030403030204" pitchFamily="34" charset="-78"/>
                </a:endParaRPr>
              </a:p>
              <a:p>
                <a:pPr marL="428625" indent="-428625" defTabSz="1371600">
                  <a:buFont typeface="Wingdings" panose="05000000000000000000" pitchFamily="2" charset="2"/>
                  <a:buChar char="§"/>
                  <a:defRPr/>
                </a:pPr>
                <a:endParaRPr lang="en-US" sz="2100" dirty="0">
                  <a:solidFill>
                    <a:srgbClr val="F7F6EA"/>
                  </a:solidFill>
                  <a:latin typeface="Dubai" panose="020B0503030403030204" pitchFamily="34" charset="-78"/>
                  <a:cs typeface="Dubai" panose="020B0503030403030204" pitchFamily="34" charset="-78"/>
                </a:endParaRPr>
              </a:p>
            </p:txBody>
          </p:sp>
          <p:grpSp>
            <p:nvGrpSpPr>
              <p:cNvPr id="39" name="Group 38">
                <a:extLst>
                  <a:ext uri="{FF2B5EF4-FFF2-40B4-BE49-F238E27FC236}">
                    <a16:creationId xmlns:a16="http://schemas.microsoft.com/office/drawing/2014/main" id="{A9D711C4-F846-F74A-1E15-8F3DEFB0EE59}"/>
                  </a:ext>
                </a:extLst>
              </p:cNvPr>
              <p:cNvGrpSpPr/>
              <p:nvPr/>
            </p:nvGrpSpPr>
            <p:grpSpPr>
              <a:xfrm>
                <a:off x="1544625" y="1818359"/>
                <a:ext cx="900000" cy="900000"/>
                <a:chOff x="11332457" y="2979000"/>
                <a:chExt cx="900000" cy="900000"/>
              </a:xfrm>
            </p:grpSpPr>
            <p:sp>
              <p:nvSpPr>
                <p:cNvPr id="41" name="Freeform 12">
                  <a:extLst>
                    <a:ext uri="{FF2B5EF4-FFF2-40B4-BE49-F238E27FC236}">
                      <a16:creationId xmlns:a16="http://schemas.microsoft.com/office/drawing/2014/main" id="{E9ED21E7-C4AF-35BA-B704-97AECB4D8D9A}"/>
                    </a:ext>
                  </a:extLst>
                </p:cNvPr>
                <p:cNvSpPr>
                  <a:spLocks/>
                </p:cNvSpPr>
                <p:nvPr/>
              </p:nvSpPr>
              <p:spPr bwMode="auto">
                <a:xfrm>
                  <a:off x="11332457" y="2979000"/>
                  <a:ext cx="900000" cy="900000"/>
                </a:xfrm>
                <a:custGeom>
                  <a:avLst/>
                  <a:gdLst>
                    <a:gd name="T0" fmla="*/ 2800 w 2800"/>
                    <a:gd name="T1" fmla="*/ 1400 h 2800"/>
                    <a:gd name="T2" fmla="*/ 1400 w 2800"/>
                    <a:gd name="T3" fmla="*/ 2800 h 2800"/>
                    <a:gd name="T4" fmla="*/ 0 w 2800"/>
                    <a:gd name="T5" fmla="*/ 1400 h 2800"/>
                    <a:gd name="T6" fmla="*/ 923 w 2800"/>
                    <a:gd name="T7" fmla="*/ 83 h 2800"/>
                    <a:gd name="T8" fmla="*/ 974 w 2800"/>
                    <a:gd name="T9" fmla="*/ 66 h 2800"/>
                    <a:gd name="T10" fmla="*/ 1068 w 2800"/>
                    <a:gd name="T11" fmla="*/ 40 h 2800"/>
                    <a:gd name="T12" fmla="*/ 1400 w 2800"/>
                    <a:gd name="T13" fmla="*/ 0 h 2800"/>
                    <a:gd name="T14" fmla="*/ 1798 w 2800"/>
                    <a:gd name="T15" fmla="*/ 57 h 2800"/>
                    <a:gd name="T16" fmla="*/ 1829 w 2800"/>
                    <a:gd name="T17" fmla="*/ 67 h 2800"/>
                    <a:gd name="T18" fmla="*/ 1925 w 2800"/>
                    <a:gd name="T19" fmla="*/ 102 h 2800"/>
                    <a:gd name="T20" fmla="*/ 2800 w 2800"/>
                    <a:gd name="T21" fmla="*/ 140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0" h="2800">
                      <a:moveTo>
                        <a:pt x="2800" y="1400"/>
                      </a:moveTo>
                      <a:cubicBezTo>
                        <a:pt x="2800" y="2173"/>
                        <a:pt x="2173" y="2800"/>
                        <a:pt x="1400" y="2800"/>
                      </a:cubicBezTo>
                      <a:cubicBezTo>
                        <a:pt x="627" y="2800"/>
                        <a:pt x="0" y="2173"/>
                        <a:pt x="0" y="1400"/>
                      </a:cubicBezTo>
                      <a:cubicBezTo>
                        <a:pt x="0" y="794"/>
                        <a:pt x="385" y="279"/>
                        <a:pt x="923" y="83"/>
                      </a:cubicBezTo>
                      <a:cubicBezTo>
                        <a:pt x="940" y="77"/>
                        <a:pt x="957" y="71"/>
                        <a:pt x="974" y="66"/>
                      </a:cubicBezTo>
                      <a:cubicBezTo>
                        <a:pt x="1005" y="56"/>
                        <a:pt x="1036" y="47"/>
                        <a:pt x="1068" y="40"/>
                      </a:cubicBezTo>
                      <a:cubicBezTo>
                        <a:pt x="1174" y="14"/>
                        <a:pt x="1286" y="0"/>
                        <a:pt x="1400" y="0"/>
                      </a:cubicBezTo>
                      <a:cubicBezTo>
                        <a:pt x="1538" y="0"/>
                        <a:pt x="1672" y="20"/>
                        <a:pt x="1798" y="57"/>
                      </a:cubicBezTo>
                      <a:cubicBezTo>
                        <a:pt x="1808" y="60"/>
                        <a:pt x="1819" y="64"/>
                        <a:pt x="1829" y="67"/>
                      </a:cubicBezTo>
                      <a:cubicBezTo>
                        <a:pt x="1862" y="78"/>
                        <a:pt x="1894" y="89"/>
                        <a:pt x="1925" y="102"/>
                      </a:cubicBezTo>
                      <a:cubicBezTo>
                        <a:pt x="2438" y="310"/>
                        <a:pt x="2800" y="813"/>
                        <a:pt x="2800" y="1400"/>
                      </a:cubicBezTo>
                      <a:close/>
                    </a:path>
                  </a:pathLst>
                </a:custGeom>
                <a:solidFill>
                  <a:srgbClr val="0E3E42"/>
                </a:solidFill>
                <a:ln>
                  <a:noFill/>
                </a:ln>
              </p:spPr>
              <p:txBody>
                <a:bodyPr vert="horz" wrap="square" lIns="90768" tIns="45384" rIns="90768" bIns="45384" numCol="1" anchor="t" anchorCtr="0" compatLnSpc="1">
                  <a:prstTxWarp prst="textNoShape">
                    <a:avLst/>
                  </a:prstTxWarp>
                </a:bodyPr>
                <a:lstStyle/>
                <a:p>
                  <a:pPr defTabSz="1371600">
                    <a:defRPr/>
                  </a:pPr>
                  <a:endParaRPr lang="en-US" sz="861" dirty="0">
                    <a:solidFill>
                      <a:srgbClr val="949C9E"/>
                    </a:solidFill>
                    <a:latin typeface="Arial" panose="020B0604020202020204" pitchFamily="34" charset="0"/>
                    <a:cs typeface="Arial" panose="020B0604020202020204" pitchFamily="34" charset="0"/>
                  </a:endParaRPr>
                </a:p>
              </p:txBody>
            </p:sp>
            <p:pic>
              <p:nvPicPr>
                <p:cNvPr id="42" name="Graphic 41">
                  <a:extLst>
                    <a:ext uri="{FF2B5EF4-FFF2-40B4-BE49-F238E27FC236}">
                      <a16:creationId xmlns:a16="http://schemas.microsoft.com/office/drawing/2014/main" id="{1B988E74-FC9F-2084-C6F7-B9E9277F9A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4456" y="3175729"/>
                  <a:ext cx="396002" cy="396000"/>
                </a:xfrm>
                <a:prstGeom prst="rect">
                  <a:avLst/>
                </a:prstGeom>
              </p:spPr>
            </p:pic>
            <p:sp>
              <p:nvSpPr>
                <p:cNvPr id="43" name="Rectangle 42">
                  <a:extLst>
                    <a:ext uri="{FF2B5EF4-FFF2-40B4-BE49-F238E27FC236}">
                      <a16:creationId xmlns:a16="http://schemas.microsoft.com/office/drawing/2014/main" id="{49F50123-87A5-13B6-58B2-2D6574077DE7}"/>
                    </a:ext>
                  </a:extLst>
                </p:cNvPr>
                <p:cNvSpPr/>
                <p:nvPr/>
              </p:nvSpPr>
              <p:spPr>
                <a:xfrm>
                  <a:off x="11467853" y="3571729"/>
                  <a:ext cx="606533" cy="189667"/>
                </a:xfrm>
                <a:prstGeom prst="rect">
                  <a:avLst/>
                </a:prstGeom>
              </p:spPr>
              <p:txBody>
                <a:bodyPr wrap="none">
                  <a:spAutoFit/>
                </a:bodyPr>
                <a:lstStyle/>
                <a:p>
                  <a:pPr algn="ctr" defTabSz="1371600" fontAlgn="base">
                    <a:lnSpc>
                      <a:spcPct val="90000"/>
                    </a:lnSpc>
                    <a:spcBef>
                      <a:spcPct val="0"/>
                    </a:spcBef>
                    <a:spcAft>
                      <a:spcPct val="0"/>
                    </a:spcAft>
                    <a:defRPr/>
                  </a:pPr>
                  <a:r>
                    <a:rPr lang="en-US" sz="1350" dirty="0">
                      <a:solidFill>
                        <a:srgbClr val="F7F6EA"/>
                      </a:solidFill>
                      <a:latin typeface="Dubai" panose="020B0503030403030204" pitchFamily="34" charset="-78"/>
                      <a:cs typeface="Dubai" panose="020B0503030403030204" pitchFamily="34" charset="-78"/>
                    </a:rPr>
                    <a:t>Physicians</a:t>
                  </a:r>
                </a:p>
              </p:txBody>
            </p:sp>
          </p:grpSp>
          <p:cxnSp>
            <p:nvCxnSpPr>
              <p:cNvPr id="40" name="Straight Connector 39">
                <a:extLst>
                  <a:ext uri="{FF2B5EF4-FFF2-40B4-BE49-F238E27FC236}">
                    <a16:creationId xmlns:a16="http://schemas.microsoft.com/office/drawing/2014/main" id="{F44A6E17-EF48-9C39-5E49-1EB949FC2134}"/>
                  </a:ext>
                </a:extLst>
              </p:cNvPr>
              <p:cNvCxnSpPr>
                <a:cxnSpLocks/>
              </p:cNvCxnSpPr>
              <p:nvPr/>
            </p:nvCxnSpPr>
            <p:spPr>
              <a:xfrm>
                <a:off x="2019131" y="2631533"/>
                <a:ext cx="0" cy="635212"/>
              </a:xfrm>
              <a:prstGeom prst="line">
                <a:avLst/>
              </a:prstGeom>
              <a:ln w="19050">
                <a:solidFill>
                  <a:srgbClr val="0E3E42"/>
                </a:solidFill>
                <a:tailEnd type="non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459964B-9854-BF7F-BD6B-85D244B4009B}"/>
                </a:ext>
              </a:extLst>
            </p:cNvPr>
            <p:cNvGrpSpPr/>
            <p:nvPr/>
          </p:nvGrpSpPr>
          <p:grpSpPr>
            <a:xfrm>
              <a:off x="848653" y="1801784"/>
              <a:ext cx="2374287" cy="4420570"/>
              <a:chOff x="848653" y="1801784"/>
              <a:chExt cx="2374287" cy="4420570"/>
            </a:xfrm>
          </p:grpSpPr>
          <p:sp>
            <p:nvSpPr>
              <p:cNvPr id="30" name="Rectangle 29">
                <a:extLst>
                  <a:ext uri="{FF2B5EF4-FFF2-40B4-BE49-F238E27FC236}">
                    <a16:creationId xmlns:a16="http://schemas.microsoft.com/office/drawing/2014/main" id="{7AB338A3-40AD-495D-47D4-F26B59F960B5}"/>
                  </a:ext>
                </a:extLst>
              </p:cNvPr>
              <p:cNvSpPr/>
              <p:nvPr/>
            </p:nvSpPr>
            <p:spPr>
              <a:xfrm>
                <a:off x="848653" y="2986890"/>
                <a:ext cx="2374287" cy="323546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Dubai" panose="020B0503030403030204" pitchFamily="34" charset="-78"/>
                  <a:cs typeface="Dubai" panose="020B0503030403030204" pitchFamily="34" charset="-78"/>
                </a:endParaRPr>
              </a:p>
            </p:txBody>
          </p:sp>
          <p:sp>
            <p:nvSpPr>
              <p:cNvPr id="31" name="Rectangle 30">
                <a:extLst>
                  <a:ext uri="{FF2B5EF4-FFF2-40B4-BE49-F238E27FC236}">
                    <a16:creationId xmlns:a16="http://schemas.microsoft.com/office/drawing/2014/main" id="{94B8DED2-612D-9739-E6D5-69610FB5447D}"/>
                  </a:ext>
                </a:extLst>
              </p:cNvPr>
              <p:cNvSpPr/>
              <p:nvPr/>
            </p:nvSpPr>
            <p:spPr>
              <a:xfrm>
                <a:off x="939434" y="3099903"/>
                <a:ext cx="1992600" cy="2215991"/>
              </a:xfrm>
              <a:prstGeom prst="rect">
                <a:avLst/>
              </a:prstGeom>
            </p:spPr>
            <p:txBody>
              <a:bodyPr wrap="square">
                <a:spAutoFit/>
              </a:bodyPr>
              <a:lstStyle/>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Efficiency</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Error reduction</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Quality of Care</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Patient Relationship and Engagement</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Lowered cost</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Preventative Care</a:t>
                </a:r>
              </a:p>
              <a:p>
                <a:pPr marL="428625" indent="-428625" defTabSz="1371600">
                  <a:buFont typeface="Wingdings" panose="05000000000000000000" pitchFamily="2" charset="2"/>
                  <a:buChar char="§"/>
                  <a:defRPr/>
                </a:pPr>
                <a:endParaRPr lang="en-GB" sz="2100" dirty="0">
                  <a:solidFill>
                    <a:srgbClr val="F7F6EA"/>
                  </a:solidFill>
                  <a:latin typeface="Dubai" panose="020B0503030403030204" pitchFamily="34" charset="-78"/>
                  <a:cs typeface="Dubai" panose="020B0503030403030204" pitchFamily="34" charset="-78"/>
                </a:endParaRPr>
              </a:p>
            </p:txBody>
          </p:sp>
          <p:grpSp>
            <p:nvGrpSpPr>
              <p:cNvPr id="32" name="Group 31">
                <a:extLst>
                  <a:ext uri="{FF2B5EF4-FFF2-40B4-BE49-F238E27FC236}">
                    <a16:creationId xmlns:a16="http://schemas.microsoft.com/office/drawing/2014/main" id="{28118B10-A9B5-429A-FF22-25183DECE526}"/>
                  </a:ext>
                </a:extLst>
              </p:cNvPr>
              <p:cNvGrpSpPr/>
              <p:nvPr/>
            </p:nvGrpSpPr>
            <p:grpSpPr>
              <a:xfrm>
                <a:off x="1585796" y="1801784"/>
                <a:ext cx="900000" cy="900000"/>
                <a:chOff x="10639696" y="2459197"/>
                <a:chExt cx="1508760" cy="1508760"/>
              </a:xfrm>
              <a:solidFill>
                <a:srgbClr val="008080"/>
              </a:solidFill>
            </p:grpSpPr>
            <p:sp>
              <p:nvSpPr>
                <p:cNvPr id="34" name="Oval 33">
                  <a:extLst>
                    <a:ext uri="{FF2B5EF4-FFF2-40B4-BE49-F238E27FC236}">
                      <a16:creationId xmlns:a16="http://schemas.microsoft.com/office/drawing/2014/main" id="{9B1760BE-338D-8622-9255-6FF6FB96F3F6}"/>
                    </a:ext>
                  </a:extLst>
                </p:cNvPr>
                <p:cNvSpPr/>
                <p:nvPr/>
              </p:nvSpPr>
              <p:spPr>
                <a:xfrm>
                  <a:off x="10639696" y="2459197"/>
                  <a:ext cx="1508760" cy="15087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IBM Plex Sans" panose="020B0503050000000000" pitchFamily="34" charset="0"/>
                  </a:endParaRPr>
                </a:p>
              </p:txBody>
            </p:sp>
            <p:sp>
              <p:nvSpPr>
                <p:cNvPr id="35" name="TextBox 34">
                  <a:extLst>
                    <a:ext uri="{FF2B5EF4-FFF2-40B4-BE49-F238E27FC236}">
                      <a16:creationId xmlns:a16="http://schemas.microsoft.com/office/drawing/2014/main" id="{85A43995-863F-3C8C-D4E3-C266696F8602}"/>
                    </a:ext>
                  </a:extLst>
                </p:cNvPr>
                <p:cNvSpPr txBox="1"/>
                <p:nvPr/>
              </p:nvSpPr>
              <p:spPr>
                <a:xfrm>
                  <a:off x="10872063" y="3333564"/>
                  <a:ext cx="1044027" cy="373572"/>
                </a:xfrm>
                <a:prstGeom prst="rect">
                  <a:avLst/>
                </a:prstGeom>
                <a:grpFill/>
              </p:spPr>
              <p:txBody>
                <a:bodyPr wrap="none" lIns="0" tIns="0" rIns="0" bIns="0" rtlCol="0">
                  <a:noAutofit/>
                </a:bodyPr>
                <a:lstStyle/>
                <a:p>
                  <a:pPr indent="-272318" algn="ctr" defTabSz="1371600">
                    <a:spcAft>
                      <a:spcPts val="894"/>
                    </a:spcAft>
                    <a:defRPr/>
                  </a:pPr>
                  <a:r>
                    <a:rPr lang="en-GB" sz="1350" dirty="0">
                      <a:solidFill>
                        <a:srgbClr val="F7F6EA"/>
                      </a:solidFill>
                      <a:latin typeface="Dubai" panose="020B0503030403030204" pitchFamily="34" charset="-78"/>
                      <a:cs typeface="Dubai" panose="020B0503030403030204" pitchFamily="34" charset="-78"/>
                    </a:rPr>
                    <a:t>Facilities</a:t>
                  </a:r>
                  <a:endParaRPr lang="en-US" sz="1350" dirty="0">
                    <a:solidFill>
                      <a:srgbClr val="F7F6EA"/>
                    </a:solidFill>
                    <a:latin typeface="Dubai" panose="020B0503030403030204" pitchFamily="34" charset="-78"/>
                    <a:cs typeface="Dubai" panose="020B0503030403030204" pitchFamily="34" charset="-78"/>
                  </a:endParaRPr>
                </a:p>
              </p:txBody>
            </p:sp>
            <p:pic>
              <p:nvPicPr>
                <p:cNvPr id="36" name="Graphic 35">
                  <a:extLst>
                    <a:ext uri="{FF2B5EF4-FFF2-40B4-BE49-F238E27FC236}">
                      <a16:creationId xmlns:a16="http://schemas.microsoft.com/office/drawing/2014/main" id="{05BA8D44-A7CF-599D-981D-3D91B3C49A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5001" y="2799291"/>
                  <a:ext cx="438150" cy="438150"/>
                </a:xfrm>
                <a:prstGeom prst="rect">
                  <a:avLst/>
                </a:prstGeom>
              </p:spPr>
            </p:pic>
          </p:grpSp>
          <p:cxnSp>
            <p:nvCxnSpPr>
              <p:cNvPr id="33" name="Straight Connector 32">
                <a:extLst>
                  <a:ext uri="{FF2B5EF4-FFF2-40B4-BE49-F238E27FC236}">
                    <a16:creationId xmlns:a16="http://schemas.microsoft.com/office/drawing/2014/main" id="{3626B277-D1CE-78FF-F745-218B9062BB79}"/>
                  </a:ext>
                </a:extLst>
              </p:cNvPr>
              <p:cNvCxnSpPr>
                <a:cxnSpLocks/>
              </p:cNvCxnSpPr>
              <p:nvPr/>
            </p:nvCxnSpPr>
            <p:spPr>
              <a:xfrm>
                <a:off x="2032415" y="2631533"/>
                <a:ext cx="0" cy="548386"/>
              </a:xfrm>
              <a:prstGeom prst="line">
                <a:avLst/>
              </a:prstGeom>
              <a:ln w="19050">
                <a:solidFill>
                  <a:srgbClr val="008080"/>
                </a:solidFill>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6362EE3-FDF7-23AA-5F7B-CDD2FD9045F4}"/>
                </a:ext>
              </a:extLst>
            </p:cNvPr>
            <p:cNvGrpSpPr/>
            <p:nvPr/>
          </p:nvGrpSpPr>
          <p:grpSpPr>
            <a:xfrm>
              <a:off x="6275981" y="1818359"/>
              <a:ext cx="2374287" cy="4420570"/>
              <a:chOff x="6275981" y="1818359"/>
              <a:chExt cx="2374287" cy="4420570"/>
            </a:xfrm>
          </p:grpSpPr>
          <p:sp>
            <p:nvSpPr>
              <p:cNvPr id="23" name="Rectangle 22">
                <a:extLst>
                  <a:ext uri="{FF2B5EF4-FFF2-40B4-BE49-F238E27FC236}">
                    <a16:creationId xmlns:a16="http://schemas.microsoft.com/office/drawing/2014/main" id="{7642CC0A-CD2C-A6D7-A6D3-446449952BE9}"/>
                  </a:ext>
                </a:extLst>
              </p:cNvPr>
              <p:cNvSpPr/>
              <p:nvPr/>
            </p:nvSpPr>
            <p:spPr>
              <a:xfrm>
                <a:off x="6275981" y="3003465"/>
                <a:ext cx="2374287" cy="3235464"/>
              </a:xfrm>
              <a:prstGeom prst="rect">
                <a:avLst/>
              </a:prstGeom>
              <a:solidFill>
                <a:srgbClr val="28A1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Dubai" panose="020B0503030403030204" pitchFamily="34" charset="-78"/>
                  <a:cs typeface="Dubai" panose="020B0503030403030204" pitchFamily="34" charset="-78"/>
                </a:endParaRPr>
              </a:p>
            </p:txBody>
          </p:sp>
          <p:sp>
            <p:nvSpPr>
              <p:cNvPr id="24" name="Rectangle 23">
                <a:extLst>
                  <a:ext uri="{FF2B5EF4-FFF2-40B4-BE49-F238E27FC236}">
                    <a16:creationId xmlns:a16="http://schemas.microsoft.com/office/drawing/2014/main" id="{7F36F53B-2CF1-EA45-18D5-B6A26273A3D1}"/>
                  </a:ext>
                </a:extLst>
              </p:cNvPr>
              <p:cNvSpPr/>
              <p:nvPr/>
            </p:nvSpPr>
            <p:spPr>
              <a:xfrm>
                <a:off x="6387167" y="3116478"/>
                <a:ext cx="2181752" cy="2862322"/>
              </a:xfrm>
              <a:prstGeom prst="rect">
                <a:avLst/>
              </a:prstGeom>
            </p:spPr>
            <p:txBody>
              <a:bodyPr wrap="square">
                <a:spAutoFit/>
              </a:bodyPr>
              <a:lstStyle/>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Improved care </a:t>
                </a:r>
                <a:br>
                  <a:rPr lang="en-GB" sz="2100" dirty="0">
                    <a:solidFill>
                      <a:srgbClr val="F7F6EA"/>
                    </a:solidFill>
                    <a:latin typeface="Dubai" panose="020B0503030403030204" pitchFamily="34" charset="-78"/>
                    <a:cs typeface="Dubai" panose="020B0503030403030204" pitchFamily="34" charset="-78"/>
                  </a:rPr>
                </a:br>
                <a:r>
                  <a:rPr lang="en-GB" sz="2100" dirty="0">
                    <a:solidFill>
                      <a:srgbClr val="F7F6EA"/>
                    </a:solidFill>
                    <a:latin typeface="Dubai" panose="020B0503030403030204" pitchFamily="34" charset="-78"/>
                    <a:cs typeface="Dubai" panose="020B0503030403030204" pitchFamily="34" charset="-78"/>
                  </a:rPr>
                  <a:t>and coordination</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Access to single shared record</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clinical </a:t>
                </a:r>
                <a:br>
                  <a:rPr lang="en-GB" sz="2100" dirty="0">
                    <a:solidFill>
                      <a:srgbClr val="F7F6EA"/>
                    </a:solidFill>
                    <a:latin typeface="Dubai" panose="020B0503030403030204" pitchFamily="34" charset="-78"/>
                    <a:cs typeface="Dubai" panose="020B0503030403030204" pitchFamily="34" charset="-78"/>
                  </a:rPr>
                </a:br>
                <a:r>
                  <a:rPr lang="en-GB" sz="2100" dirty="0">
                    <a:solidFill>
                      <a:srgbClr val="F7F6EA"/>
                    </a:solidFill>
                    <a:latin typeface="Dubai" panose="020B0503030403030204" pitchFamily="34" charset="-78"/>
                    <a:cs typeface="Dubai" panose="020B0503030403030204" pitchFamily="34" charset="-78"/>
                  </a:rPr>
                  <a:t>decision making</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Faster </a:t>
                </a:r>
                <a:br>
                  <a:rPr lang="en-GB" sz="2100" dirty="0">
                    <a:solidFill>
                      <a:srgbClr val="F7F6EA"/>
                    </a:solidFill>
                    <a:latin typeface="Dubai" panose="020B0503030403030204" pitchFamily="34" charset="-78"/>
                    <a:cs typeface="Dubai" panose="020B0503030403030204" pitchFamily="34" charset="-78"/>
                  </a:rPr>
                </a:br>
                <a:r>
                  <a:rPr lang="en-GB" sz="2100" dirty="0">
                    <a:solidFill>
                      <a:srgbClr val="F7F6EA"/>
                    </a:solidFill>
                    <a:latin typeface="Dubai" panose="020B0503030403030204" pitchFamily="34" charset="-78"/>
                    <a:cs typeface="Dubai" panose="020B0503030403030204" pitchFamily="34" charset="-78"/>
                  </a:rPr>
                  <a:t>engagement</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Easy and </a:t>
                </a:r>
                <a:br>
                  <a:rPr lang="en-GB" sz="2100" dirty="0">
                    <a:solidFill>
                      <a:srgbClr val="F7F6EA"/>
                    </a:solidFill>
                    <a:latin typeface="Dubai" panose="020B0503030403030204" pitchFamily="34" charset="-78"/>
                    <a:cs typeface="Dubai" panose="020B0503030403030204" pitchFamily="34" charset="-78"/>
                  </a:rPr>
                </a:br>
                <a:r>
                  <a:rPr lang="en-GB" sz="2100" dirty="0">
                    <a:solidFill>
                      <a:srgbClr val="F7F6EA"/>
                    </a:solidFill>
                    <a:latin typeface="Dubai" panose="020B0503030403030204" pitchFamily="34" charset="-78"/>
                    <a:cs typeface="Dubai" panose="020B0503030403030204" pitchFamily="34" charset="-78"/>
                  </a:rPr>
                  <a:t>secure access</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Safety</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Lowered Cost</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Time Saving</a:t>
                </a:r>
              </a:p>
            </p:txBody>
          </p:sp>
          <p:grpSp>
            <p:nvGrpSpPr>
              <p:cNvPr id="25" name="Group 24">
                <a:extLst>
                  <a:ext uri="{FF2B5EF4-FFF2-40B4-BE49-F238E27FC236}">
                    <a16:creationId xmlns:a16="http://schemas.microsoft.com/office/drawing/2014/main" id="{648CB9BC-6E9E-283B-333A-45E5CE7EDC8E}"/>
                  </a:ext>
                </a:extLst>
              </p:cNvPr>
              <p:cNvGrpSpPr/>
              <p:nvPr/>
            </p:nvGrpSpPr>
            <p:grpSpPr>
              <a:xfrm>
                <a:off x="7013124" y="1818359"/>
                <a:ext cx="900000" cy="900000"/>
                <a:chOff x="7592065" y="3756736"/>
                <a:chExt cx="2291402" cy="2293000"/>
              </a:xfrm>
              <a:solidFill>
                <a:srgbClr val="28A186"/>
              </a:solidFill>
            </p:grpSpPr>
            <p:sp>
              <p:nvSpPr>
                <p:cNvPr id="27" name="Freeform 12">
                  <a:extLst>
                    <a:ext uri="{FF2B5EF4-FFF2-40B4-BE49-F238E27FC236}">
                      <a16:creationId xmlns:a16="http://schemas.microsoft.com/office/drawing/2014/main" id="{A2833EB9-625D-5459-CC2E-7A1BE4AD4E5F}"/>
                    </a:ext>
                  </a:extLst>
                </p:cNvPr>
                <p:cNvSpPr>
                  <a:spLocks/>
                </p:cNvSpPr>
                <p:nvPr/>
              </p:nvSpPr>
              <p:spPr bwMode="auto">
                <a:xfrm>
                  <a:off x="7592065" y="3756736"/>
                  <a:ext cx="2291402" cy="2293000"/>
                </a:xfrm>
                <a:custGeom>
                  <a:avLst/>
                  <a:gdLst>
                    <a:gd name="T0" fmla="*/ 2800 w 2800"/>
                    <a:gd name="T1" fmla="*/ 1400 h 2800"/>
                    <a:gd name="T2" fmla="*/ 1400 w 2800"/>
                    <a:gd name="T3" fmla="*/ 2800 h 2800"/>
                    <a:gd name="T4" fmla="*/ 0 w 2800"/>
                    <a:gd name="T5" fmla="*/ 1400 h 2800"/>
                    <a:gd name="T6" fmla="*/ 923 w 2800"/>
                    <a:gd name="T7" fmla="*/ 83 h 2800"/>
                    <a:gd name="T8" fmla="*/ 974 w 2800"/>
                    <a:gd name="T9" fmla="*/ 66 h 2800"/>
                    <a:gd name="T10" fmla="*/ 1068 w 2800"/>
                    <a:gd name="T11" fmla="*/ 40 h 2800"/>
                    <a:gd name="T12" fmla="*/ 1400 w 2800"/>
                    <a:gd name="T13" fmla="*/ 0 h 2800"/>
                    <a:gd name="T14" fmla="*/ 1798 w 2800"/>
                    <a:gd name="T15" fmla="*/ 57 h 2800"/>
                    <a:gd name="T16" fmla="*/ 1829 w 2800"/>
                    <a:gd name="T17" fmla="*/ 67 h 2800"/>
                    <a:gd name="T18" fmla="*/ 1925 w 2800"/>
                    <a:gd name="T19" fmla="*/ 102 h 2800"/>
                    <a:gd name="T20" fmla="*/ 2800 w 2800"/>
                    <a:gd name="T21" fmla="*/ 140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0" h="2800">
                      <a:moveTo>
                        <a:pt x="2800" y="1400"/>
                      </a:moveTo>
                      <a:cubicBezTo>
                        <a:pt x="2800" y="2173"/>
                        <a:pt x="2173" y="2800"/>
                        <a:pt x="1400" y="2800"/>
                      </a:cubicBezTo>
                      <a:cubicBezTo>
                        <a:pt x="627" y="2800"/>
                        <a:pt x="0" y="2173"/>
                        <a:pt x="0" y="1400"/>
                      </a:cubicBezTo>
                      <a:cubicBezTo>
                        <a:pt x="0" y="794"/>
                        <a:pt x="385" y="279"/>
                        <a:pt x="923" y="83"/>
                      </a:cubicBezTo>
                      <a:cubicBezTo>
                        <a:pt x="940" y="77"/>
                        <a:pt x="957" y="71"/>
                        <a:pt x="974" y="66"/>
                      </a:cubicBezTo>
                      <a:cubicBezTo>
                        <a:pt x="1005" y="56"/>
                        <a:pt x="1036" y="47"/>
                        <a:pt x="1068" y="40"/>
                      </a:cubicBezTo>
                      <a:cubicBezTo>
                        <a:pt x="1174" y="14"/>
                        <a:pt x="1286" y="0"/>
                        <a:pt x="1400" y="0"/>
                      </a:cubicBezTo>
                      <a:cubicBezTo>
                        <a:pt x="1538" y="0"/>
                        <a:pt x="1672" y="20"/>
                        <a:pt x="1798" y="57"/>
                      </a:cubicBezTo>
                      <a:cubicBezTo>
                        <a:pt x="1808" y="60"/>
                        <a:pt x="1819" y="64"/>
                        <a:pt x="1829" y="67"/>
                      </a:cubicBezTo>
                      <a:cubicBezTo>
                        <a:pt x="1862" y="78"/>
                        <a:pt x="1894" y="89"/>
                        <a:pt x="1925" y="102"/>
                      </a:cubicBezTo>
                      <a:cubicBezTo>
                        <a:pt x="2438" y="310"/>
                        <a:pt x="2800" y="813"/>
                        <a:pt x="2800" y="1400"/>
                      </a:cubicBezTo>
                      <a:close/>
                    </a:path>
                  </a:pathLst>
                </a:custGeom>
                <a:grpFill/>
                <a:ln>
                  <a:noFill/>
                </a:ln>
              </p:spPr>
              <p:txBody>
                <a:bodyPr vert="horz" wrap="square" lIns="90768" tIns="45384" rIns="90768" bIns="45384" numCol="1" anchor="t" anchorCtr="0" compatLnSpc="1">
                  <a:prstTxWarp prst="textNoShape">
                    <a:avLst/>
                  </a:prstTxWarp>
                </a:bodyPr>
                <a:lstStyle/>
                <a:p>
                  <a:pPr defTabSz="1371600">
                    <a:defRPr/>
                  </a:pPr>
                  <a:endParaRPr lang="en-US" sz="861" dirty="0">
                    <a:solidFill>
                      <a:srgbClr val="949C9E"/>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0BCF213D-B51F-3DCA-5160-92684B4E861D}"/>
                    </a:ext>
                  </a:extLst>
                </p:cNvPr>
                <p:cNvSpPr/>
                <p:nvPr/>
              </p:nvSpPr>
              <p:spPr>
                <a:xfrm>
                  <a:off x="8062536" y="5266879"/>
                  <a:ext cx="1292722" cy="483230"/>
                </a:xfrm>
                <a:prstGeom prst="rect">
                  <a:avLst/>
                </a:prstGeom>
                <a:grpFill/>
              </p:spPr>
              <p:txBody>
                <a:bodyPr wrap="none">
                  <a:spAutoFit/>
                </a:bodyPr>
                <a:lstStyle/>
                <a:p>
                  <a:pPr algn="ctr" defTabSz="1371600" fontAlgn="base">
                    <a:lnSpc>
                      <a:spcPct val="90000"/>
                    </a:lnSpc>
                    <a:spcBef>
                      <a:spcPct val="0"/>
                    </a:spcBef>
                    <a:spcAft>
                      <a:spcPct val="0"/>
                    </a:spcAft>
                    <a:defRPr/>
                  </a:pPr>
                  <a:r>
                    <a:rPr lang="en-US" sz="1350" dirty="0">
                      <a:solidFill>
                        <a:srgbClr val="F7F6EA"/>
                      </a:solidFill>
                      <a:latin typeface="Dubai" panose="020B0503030403030204" pitchFamily="34" charset="-78"/>
                      <a:cs typeface="Dubai" panose="020B0503030403030204" pitchFamily="34" charset="-78"/>
                    </a:rPr>
                    <a:t>Patients</a:t>
                  </a:r>
                </a:p>
              </p:txBody>
            </p:sp>
            <p:pic>
              <p:nvPicPr>
                <p:cNvPr id="29" name="Graphic 28">
                  <a:extLst>
                    <a:ext uri="{FF2B5EF4-FFF2-40B4-BE49-F238E27FC236}">
                      <a16:creationId xmlns:a16="http://schemas.microsoft.com/office/drawing/2014/main" id="{93455E50-D5C1-8BE8-ECD2-36132B24BD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9381" y="4227148"/>
                  <a:ext cx="1045716" cy="953447"/>
                </a:xfrm>
                <a:prstGeom prst="rect">
                  <a:avLst/>
                </a:prstGeom>
              </p:spPr>
            </p:pic>
          </p:grpSp>
          <p:cxnSp>
            <p:nvCxnSpPr>
              <p:cNvPr id="26" name="Straight Connector 25">
                <a:extLst>
                  <a:ext uri="{FF2B5EF4-FFF2-40B4-BE49-F238E27FC236}">
                    <a16:creationId xmlns:a16="http://schemas.microsoft.com/office/drawing/2014/main" id="{D4EC81A8-7CA2-8881-8FE2-69AB3985344E}"/>
                  </a:ext>
                </a:extLst>
              </p:cNvPr>
              <p:cNvCxnSpPr>
                <a:cxnSpLocks/>
              </p:cNvCxnSpPr>
              <p:nvPr/>
            </p:nvCxnSpPr>
            <p:spPr>
              <a:xfrm>
                <a:off x="7463124" y="2631533"/>
                <a:ext cx="0" cy="484945"/>
              </a:xfrm>
              <a:prstGeom prst="line">
                <a:avLst/>
              </a:prstGeom>
              <a:ln w="19050">
                <a:solidFill>
                  <a:srgbClr val="28A186"/>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E02C7AE-D02A-0C11-5143-76C28B682A3C}"/>
                </a:ext>
              </a:extLst>
            </p:cNvPr>
            <p:cNvGrpSpPr/>
            <p:nvPr/>
          </p:nvGrpSpPr>
          <p:grpSpPr>
            <a:xfrm>
              <a:off x="9010231" y="1818359"/>
              <a:ext cx="2374287" cy="4591328"/>
              <a:chOff x="9010231" y="1818359"/>
              <a:chExt cx="2374287" cy="4591328"/>
            </a:xfrm>
          </p:grpSpPr>
          <p:sp>
            <p:nvSpPr>
              <p:cNvPr id="16" name="Rectangle 15">
                <a:extLst>
                  <a:ext uri="{FF2B5EF4-FFF2-40B4-BE49-F238E27FC236}">
                    <a16:creationId xmlns:a16="http://schemas.microsoft.com/office/drawing/2014/main" id="{7D9BED8C-2CA9-9424-F083-F04BAE1C4E19}"/>
                  </a:ext>
                </a:extLst>
              </p:cNvPr>
              <p:cNvSpPr/>
              <p:nvPr/>
            </p:nvSpPr>
            <p:spPr>
              <a:xfrm>
                <a:off x="9010231" y="3003465"/>
                <a:ext cx="2374287" cy="32354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Dubai" panose="020B0503030403030204" pitchFamily="34" charset="-78"/>
                  <a:cs typeface="Dubai" panose="020B0503030403030204" pitchFamily="34" charset="-78"/>
                </a:endParaRPr>
              </a:p>
            </p:txBody>
          </p:sp>
          <p:sp>
            <p:nvSpPr>
              <p:cNvPr id="17" name="Rectangle 16">
                <a:extLst>
                  <a:ext uri="{FF2B5EF4-FFF2-40B4-BE49-F238E27FC236}">
                    <a16:creationId xmlns:a16="http://schemas.microsoft.com/office/drawing/2014/main" id="{DC0D00F7-CD7A-BA6D-DCAB-B92A00C3DD4E}"/>
                  </a:ext>
                </a:extLst>
              </p:cNvPr>
              <p:cNvSpPr/>
              <p:nvPr/>
            </p:nvSpPr>
            <p:spPr>
              <a:xfrm>
                <a:off x="9101012" y="3116478"/>
                <a:ext cx="2201885" cy="3293209"/>
              </a:xfrm>
              <a:prstGeom prst="rect">
                <a:avLst/>
              </a:prstGeom>
            </p:spPr>
            <p:txBody>
              <a:bodyPr wrap="square">
                <a:spAutoFit/>
              </a:bodyPr>
              <a:lstStyle/>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Patient Relationship and Engagement</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Improved Care</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Improved Patient Safety</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Lowered Spending</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Preventative Care</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Analytics over Population</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Planning</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Better Decision Making</a:t>
                </a:r>
              </a:p>
              <a:p>
                <a:pPr marL="428625" indent="-428625" defTabSz="1371600">
                  <a:buFont typeface="Wingdings" panose="05000000000000000000" pitchFamily="2" charset="2"/>
                  <a:buChar char="§"/>
                  <a:defRPr/>
                </a:pPr>
                <a:r>
                  <a:rPr lang="en-GB" sz="2100" dirty="0">
                    <a:solidFill>
                      <a:srgbClr val="F7F6EA"/>
                    </a:solidFill>
                    <a:latin typeface="Dubai" panose="020B0503030403030204" pitchFamily="34" charset="-78"/>
                    <a:cs typeface="Dubai" panose="020B0503030403030204" pitchFamily="34" charset="-78"/>
                  </a:rPr>
                  <a:t>Improved Communication</a:t>
                </a:r>
              </a:p>
              <a:p>
                <a:pPr marL="428625" indent="-428625" defTabSz="1371600">
                  <a:buFont typeface="Wingdings" panose="05000000000000000000" pitchFamily="2" charset="2"/>
                  <a:buChar char="§"/>
                  <a:defRPr/>
                </a:pPr>
                <a:endParaRPr lang="en-GB" sz="2100" dirty="0">
                  <a:solidFill>
                    <a:srgbClr val="F7F6EA"/>
                  </a:solidFill>
                  <a:latin typeface="Dubai" panose="020B0503030403030204" pitchFamily="34" charset="-78"/>
                  <a:cs typeface="Dubai" panose="020B0503030403030204" pitchFamily="34" charset="-78"/>
                </a:endParaRPr>
              </a:p>
              <a:p>
                <a:pPr marL="428625" indent="-428625" defTabSz="1371600">
                  <a:buFont typeface="Wingdings" panose="05000000000000000000" pitchFamily="2" charset="2"/>
                  <a:buChar char="§"/>
                  <a:defRPr/>
                </a:pPr>
                <a:endParaRPr lang="en-GB" sz="2100" dirty="0">
                  <a:solidFill>
                    <a:srgbClr val="F7F6EA"/>
                  </a:solidFill>
                  <a:latin typeface="Dubai" panose="020B0503030403030204" pitchFamily="34" charset="-78"/>
                  <a:cs typeface="Dubai" panose="020B0503030403030204" pitchFamily="34" charset="-78"/>
                </a:endParaRPr>
              </a:p>
            </p:txBody>
          </p:sp>
          <p:grpSp>
            <p:nvGrpSpPr>
              <p:cNvPr id="18" name="Group 17">
                <a:extLst>
                  <a:ext uri="{FF2B5EF4-FFF2-40B4-BE49-F238E27FC236}">
                    <a16:creationId xmlns:a16="http://schemas.microsoft.com/office/drawing/2014/main" id="{B7B38DDF-A819-65B3-A54F-B33E0B59AF7D}"/>
                  </a:ext>
                </a:extLst>
              </p:cNvPr>
              <p:cNvGrpSpPr/>
              <p:nvPr/>
            </p:nvGrpSpPr>
            <p:grpSpPr>
              <a:xfrm>
                <a:off x="9747374" y="1818359"/>
                <a:ext cx="900000" cy="900000"/>
                <a:chOff x="10504829" y="464739"/>
                <a:chExt cx="1508760" cy="1508760"/>
              </a:xfrm>
              <a:solidFill>
                <a:srgbClr val="92D050"/>
              </a:solidFill>
            </p:grpSpPr>
            <p:sp>
              <p:nvSpPr>
                <p:cNvPr id="20" name="Oval 19">
                  <a:extLst>
                    <a:ext uri="{FF2B5EF4-FFF2-40B4-BE49-F238E27FC236}">
                      <a16:creationId xmlns:a16="http://schemas.microsoft.com/office/drawing/2014/main" id="{DA6EEE5D-F55A-4E4F-99F2-F0887F6B9960}"/>
                    </a:ext>
                  </a:extLst>
                </p:cNvPr>
                <p:cNvSpPr/>
                <p:nvPr/>
              </p:nvSpPr>
              <p:spPr>
                <a:xfrm>
                  <a:off x="10504829" y="464739"/>
                  <a:ext cx="1508760" cy="15087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defTabSz="1371600">
                    <a:defRPr/>
                  </a:pPr>
                  <a:endParaRPr lang="en-US" sz="3000" dirty="0">
                    <a:solidFill>
                      <a:prstClr val="white"/>
                    </a:solidFill>
                    <a:latin typeface="IBM Plex Sans" panose="020B0503050000000000" pitchFamily="34" charset="0"/>
                  </a:endParaRPr>
                </a:p>
              </p:txBody>
            </p:sp>
            <p:sp>
              <p:nvSpPr>
                <p:cNvPr id="21" name="TextBox 20">
                  <a:extLst>
                    <a:ext uri="{FF2B5EF4-FFF2-40B4-BE49-F238E27FC236}">
                      <a16:creationId xmlns:a16="http://schemas.microsoft.com/office/drawing/2014/main" id="{726F0DE8-9699-D790-107E-2FF25A35C2FE}"/>
                    </a:ext>
                  </a:extLst>
                </p:cNvPr>
                <p:cNvSpPr txBox="1"/>
                <p:nvPr/>
              </p:nvSpPr>
              <p:spPr>
                <a:xfrm>
                  <a:off x="10737196" y="1339106"/>
                  <a:ext cx="1044027" cy="373572"/>
                </a:xfrm>
                <a:prstGeom prst="rect">
                  <a:avLst/>
                </a:prstGeom>
                <a:grpFill/>
              </p:spPr>
              <p:txBody>
                <a:bodyPr wrap="none" lIns="0" tIns="0" rIns="0" bIns="0" rtlCol="0">
                  <a:noAutofit/>
                </a:bodyPr>
                <a:lstStyle/>
                <a:p>
                  <a:pPr indent="-272318" algn="ctr" defTabSz="1371600">
                    <a:spcAft>
                      <a:spcPts val="894"/>
                    </a:spcAft>
                    <a:defRPr/>
                  </a:pPr>
                  <a:r>
                    <a:rPr lang="en-GB" sz="1350" dirty="0">
                      <a:solidFill>
                        <a:srgbClr val="F7F6EA"/>
                      </a:solidFill>
                      <a:latin typeface="Dubai" panose="020B0503030403030204" pitchFamily="34" charset="-78"/>
                      <a:cs typeface="Dubai" panose="020B0503030403030204" pitchFamily="34" charset="-78"/>
                    </a:rPr>
                    <a:t>Government</a:t>
                  </a:r>
                  <a:endParaRPr lang="en-US" sz="1350" dirty="0">
                    <a:solidFill>
                      <a:srgbClr val="F7F6EA"/>
                    </a:solidFill>
                    <a:latin typeface="Dubai" panose="020B0503030403030204" pitchFamily="34" charset="-78"/>
                    <a:cs typeface="Dubai" panose="020B0503030403030204" pitchFamily="34" charset="-78"/>
                  </a:endParaRPr>
                </a:p>
              </p:txBody>
            </p:sp>
            <p:pic>
              <p:nvPicPr>
                <p:cNvPr id="22" name="Graphic 21">
                  <a:extLst>
                    <a:ext uri="{FF2B5EF4-FFF2-40B4-BE49-F238E27FC236}">
                      <a16:creationId xmlns:a16="http://schemas.microsoft.com/office/drawing/2014/main" id="{4D48526E-49B1-3816-6AB4-B357C41343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03383" y="725562"/>
                  <a:ext cx="511652" cy="511652"/>
                </a:xfrm>
                <a:prstGeom prst="rect">
                  <a:avLst/>
                </a:prstGeom>
              </p:spPr>
            </p:pic>
          </p:grpSp>
          <p:cxnSp>
            <p:nvCxnSpPr>
              <p:cNvPr id="19" name="Straight Connector 18">
                <a:extLst>
                  <a:ext uri="{FF2B5EF4-FFF2-40B4-BE49-F238E27FC236}">
                    <a16:creationId xmlns:a16="http://schemas.microsoft.com/office/drawing/2014/main" id="{F7074AC3-16EC-418A-C560-B9EF25EF1016}"/>
                  </a:ext>
                </a:extLst>
              </p:cNvPr>
              <p:cNvCxnSpPr>
                <a:cxnSpLocks/>
              </p:cNvCxnSpPr>
              <p:nvPr/>
            </p:nvCxnSpPr>
            <p:spPr>
              <a:xfrm>
                <a:off x="10197374" y="2718359"/>
                <a:ext cx="0" cy="548386"/>
              </a:xfrm>
              <a:prstGeom prst="line">
                <a:avLst/>
              </a:prstGeom>
              <a:ln w="19050">
                <a:solidFill>
                  <a:srgbClr val="92D050"/>
                </a:solidFill>
                <a:tailEnd type="non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F2CB257D-A2F9-C50B-03D0-2A949FB25E93}"/>
                </a:ext>
              </a:extLst>
            </p:cNvPr>
            <p:cNvPicPr>
              <a:picLocks noChangeAspect="1"/>
            </p:cNvPicPr>
            <p:nvPr/>
          </p:nvPicPr>
          <p:blipFill>
            <a:blip r:embed="rId10">
              <a:biLevel thresh="25000"/>
            </a:blip>
            <a:stretch>
              <a:fillRect/>
            </a:stretch>
          </p:blipFill>
          <p:spPr>
            <a:xfrm>
              <a:off x="5754819" y="1290752"/>
              <a:ext cx="831549" cy="351214"/>
            </a:xfrm>
            <a:prstGeom prst="rect">
              <a:avLst/>
            </a:prstGeom>
          </p:spPr>
        </p:pic>
      </p:grpSp>
    </p:spTree>
    <p:extLst>
      <p:ext uri="{BB962C8B-B14F-4D97-AF65-F5344CB8AC3E}">
        <p14:creationId xmlns:p14="http://schemas.microsoft.com/office/powerpoint/2010/main" val="2414995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E69D98-5339-0F85-1B77-587FB5413C8E}"/>
              </a:ext>
            </a:extLst>
          </p:cNvPr>
          <p:cNvPicPr>
            <a:picLocks noChangeAspect="1"/>
          </p:cNvPicPr>
          <p:nvPr/>
        </p:nvPicPr>
        <p:blipFill>
          <a:blip r:embed="rId3"/>
          <a:stretch>
            <a:fillRect/>
          </a:stretch>
        </p:blipFill>
        <p:spPr>
          <a:xfrm>
            <a:off x="0" y="1"/>
            <a:ext cx="18288000" cy="10286999"/>
          </a:xfrm>
          <a:prstGeom prst="rect">
            <a:avLst/>
          </a:prstGeom>
        </p:spPr>
      </p:pic>
      <p:pic>
        <p:nvPicPr>
          <p:cNvPr id="9" name="Image 7" descr="preencoded.png"/>
          <p:cNvPicPr>
            <a:picLocks noChangeAspect="1"/>
          </p:cNvPicPr>
          <p:nvPr/>
        </p:nvPicPr>
        <p:blipFill>
          <a:blip r:embed="rId4"/>
          <a:stretch>
            <a:fillRect/>
          </a:stretch>
        </p:blipFill>
        <p:spPr>
          <a:xfrm>
            <a:off x="2314564" y="21944082"/>
            <a:ext cx="18287906" cy="10285661"/>
          </a:xfrm>
          <a:prstGeom prst="rect">
            <a:avLst/>
          </a:prstGeom>
        </p:spPr>
      </p:pic>
      <p:pic>
        <p:nvPicPr>
          <p:cNvPr id="12" name="Image 8" descr="preencoded.png"/>
          <p:cNvPicPr>
            <a:picLocks noChangeAspect="1"/>
          </p:cNvPicPr>
          <p:nvPr/>
        </p:nvPicPr>
        <p:blipFill>
          <a:blip r:embed="rId5"/>
          <a:stretch>
            <a:fillRect/>
          </a:stretch>
        </p:blipFill>
        <p:spPr>
          <a:xfrm>
            <a:off x="-2847960" y="1248282"/>
            <a:ext cx="4305278" cy="4304739"/>
          </a:xfrm>
          <a:prstGeom prst="rect">
            <a:avLst/>
          </a:prstGeom>
        </p:spPr>
      </p:pic>
      <p:sp>
        <p:nvSpPr>
          <p:cNvPr id="14" name="Text 3"/>
          <p:cNvSpPr/>
          <p:nvPr/>
        </p:nvSpPr>
        <p:spPr>
          <a:xfrm>
            <a:off x="17868808" y="3410177"/>
            <a:ext cx="2543162" cy="1161899"/>
          </a:xfrm>
          <a:prstGeom prst="rect">
            <a:avLst/>
          </a:prstGeom>
          <a:noFill/>
          <a:ln/>
        </p:spPr>
        <p:txBody>
          <a:bodyPr wrap="square" lIns="0" tIns="0" rIns="0" bIns="0" rtlCol="0" anchor="t"/>
          <a:lstStyle/>
          <a:p>
            <a:pPr defTabSz="685664"/>
            <a:r>
              <a:rPr lang="en-US" sz="4199" dirty="0">
                <a:solidFill>
                  <a:srgbClr val="34969D">
                    <a:alpha val="0"/>
                  </a:srgbClr>
                </a:solidFill>
                <a:latin typeface="Dubai-Bold" pitchFamily="34" charset="0"/>
                <a:ea typeface="Dubai-Bold" pitchFamily="34" charset="-122"/>
                <a:cs typeface="Dubai-Bold" pitchFamily="34" charset="-120"/>
              </a:rPr>
              <a:t>OCT 2022</a:t>
            </a:r>
            <a:endParaRPr lang="en-US" sz="4199" dirty="0">
              <a:solidFill>
                <a:prstClr val="black"/>
              </a:solidFill>
              <a:latin typeface="Calibri" panose="020F0502020204030204"/>
            </a:endParaRPr>
          </a:p>
        </p:txBody>
      </p:sp>
      <p:sp>
        <p:nvSpPr>
          <p:cNvPr id="20" name="Text 6"/>
          <p:cNvSpPr/>
          <p:nvPr/>
        </p:nvSpPr>
        <p:spPr>
          <a:xfrm>
            <a:off x="785428" y="637056"/>
            <a:ext cx="11996657" cy="1495230"/>
          </a:xfrm>
          <a:prstGeom prst="rect">
            <a:avLst/>
          </a:prstGeom>
          <a:noFill/>
          <a:ln/>
        </p:spPr>
        <p:txBody>
          <a:bodyPr wrap="square" lIns="0" tIns="0" rIns="0" bIns="0" rtlCol="0" anchor="t"/>
          <a:lstStyle/>
          <a:p>
            <a:pPr defTabSz="685664">
              <a:lnSpc>
                <a:spcPts val="6299"/>
              </a:lnSpc>
            </a:pPr>
            <a:r>
              <a:rPr lang="en-US" sz="4499" b="1" dirty="0">
                <a:solidFill>
                  <a:prstClr val="white"/>
                </a:solidFill>
                <a:latin typeface="Dubai-Bold" pitchFamily="34" charset="0"/>
                <a:ea typeface="Dubai-Bold" pitchFamily="34" charset="-122"/>
                <a:cs typeface="Dubai-Bold" pitchFamily="34" charset="-120"/>
              </a:rPr>
              <a:t>NABIDH Executive Dashboards</a:t>
            </a:r>
            <a:endParaRPr lang="en-US" sz="4499" b="1" dirty="0">
              <a:solidFill>
                <a:prstClr val="white"/>
              </a:solidFill>
              <a:latin typeface="Calibri" panose="020F0502020204030204"/>
            </a:endParaRPr>
          </a:p>
          <a:p>
            <a:pPr defTabSz="685664">
              <a:lnSpc>
                <a:spcPts val="6299"/>
              </a:lnSpc>
            </a:pPr>
            <a:endParaRPr lang="en-US" sz="5399" dirty="0">
              <a:solidFill>
                <a:prstClr val="black"/>
              </a:solidFill>
              <a:latin typeface="Calibri" panose="020F0502020204030204"/>
            </a:endParaRPr>
          </a:p>
        </p:txBody>
      </p:sp>
      <p:pic>
        <p:nvPicPr>
          <p:cNvPr id="8" name="Image 6" descr="preencoded.png">
            <a:extLst>
              <a:ext uri="{FF2B5EF4-FFF2-40B4-BE49-F238E27FC236}">
                <a16:creationId xmlns:a16="http://schemas.microsoft.com/office/drawing/2014/main" id="{C8456FA7-E916-FA9F-D457-305D284192C1}"/>
              </a:ext>
            </a:extLst>
          </p:cNvPr>
          <p:cNvPicPr>
            <a:picLocks noChangeAspect="1"/>
          </p:cNvPicPr>
          <p:nvPr/>
        </p:nvPicPr>
        <p:blipFill>
          <a:blip r:embed="rId6"/>
          <a:stretch>
            <a:fillRect/>
          </a:stretch>
        </p:blipFill>
        <p:spPr>
          <a:xfrm>
            <a:off x="32408" y="4778060"/>
            <a:ext cx="6850320" cy="4205133"/>
          </a:xfrm>
          <a:prstGeom prst="rect">
            <a:avLst/>
          </a:prstGeom>
        </p:spPr>
      </p:pic>
      <p:pic>
        <p:nvPicPr>
          <p:cNvPr id="28" name="Image 10" descr="preencoded.png">
            <a:extLst>
              <a:ext uri="{FF2B5EF4-FFF2-40B4-BE49-F238E27FC236}">
                <a16:creationId xmlns:a16="http://schemas.microsoft.com/office/drawing/2014/main" id="{DE9762F3-E983-E43D-826A-8065B3D8F982}"/>
              </a:ext>
            </a:extLst>
          </p:cNvPr>
          <p:cNvPicPr>
            <a:picLocks noChangeAspect="1"/>
          </p:cNvPicPr>
          <p:nvPr/>
        </p:nvPicPr>
        <p:blipFill>
          <a:blip r:embed="rId7"/>
          <a:stretch>
            <a:fillRect/>
          </a:stretch>
        </p:blipFill>
        <p:spPr>
          <a:xfrm>
            <a:off x="6213526" y="6638480"/>
            <a:ext cx="5851613" cy="3592067"/>
          </a:xfrm>
          <a:prstGeom prst="rect">
            <a:avLst/>
          </a:prstGeom>
        </p:spPr>
      </p:pic>
      <p:pic>
        <p:nvPicPr>
          <p:cNvPr id="32" name="Image 6" descr="preencoded.png">
            <a:extLst>
              <a:ext uri="{FF2B5EF4-FFF2-40B4-BE49-F238E27FC236}">
                <a16:creationId xmlns:a16="http://schemas.microsoft.com/office/drawing/2014/main" id="{1961EE89-9A66-3F8F-B4F4-BBB4113EFDFC}"/>
              </a:ext>
            </a:extLst>
          </p:cNvPr>
          <p:cNvPicPr>
            <a:picLocks noChangeAspect="1"/>
          </p:cNvPicPr>
          <p:nvPr/>
        </p:nvPicPr>
        <p:blipFill>
          <a:blip r:embed="rId8"/>
          <a:stretch>
            <a:fillRect/>
          </a:stretch>
        </p:blipFill>
        <p:spPr>
          <a:xfrm>
            <a:off x="11127692" y="4782879"/>
            <a:ext cx="7083977" cy="4348566"/>
          </a:xfrm>
          <a:prstGeom prst="rect">
            <a:avLst/>
          </a:prstGeom>
        </p:spPr>
      </p:pic>
      <p:sp>
        <p:nvSpPr>
          <p:cNvPr id="37" name="TextBox 36">
            <a:extLst>
              <a:ext uri="{FF2B5EF4-FFF2-40B4-BE49-F238E27FC236}">
                <a16:creationId xmlns:a16="http://schemas.microsoft.com/office/drawing/2014/main" id="{1FAFFC09-8731-CA08-F703-6EFC63B33662}"/>
              </a:ext>
            </a:extLst>
          </p:cNvPr>
          <p:cNvSpPr txBox="1"/>
          <p:nvPr/>
        </p:nvSpPr>
        <p:spPr>
          <a:xfrm>
            <a:off x="11208437" y="3920996"/>
            <a:ext cx="4423031" cy="790601"/>
          </a:xfrm>
          <a:prstGeom prst="rect">
            <a:avLst/>
          </a:prstGeom>
          <a:noFill/>
        </p:spPr>
        <p:txBody>
          <a:bodyPr wrap="square">
            <a:spAutoFit/>
          </a:bodyPr>
          <a:lstStyle/>
          <a:p>
            <a:pPr defTabSz="685664">
              <a:lnSpc>
                <a:spcPts val="6299"/>
              </a:lnSpc>
            </a:pPr>
            <a:r>
              <a:rPr lang="en-US" sz="2400" dirty="0">
                <a:solidFill>
                  <a:prstClr val="white"/>
                </a:solidFill>
                <a:latin typeface="Dubai-Bold" pitchFamily="34" charset="0"/>
                <a:ea typeface="Dubai-Bold" pitchFamily="34" charset="-122"/>
              </a:rPr>
              <a:t>Automated Utilization </a:t>
            </a:r>
            <a:r>
              <a:rPr lang="en-US" sz="2400" dirty="0">
                <a:solidFill>
                  <a:srgbClr val="34969D">
                    <a:alpha val="100000"/>
                  </a:srgbClr>
                </a:solidFill>
                <a:latin typeface="Dubai-Bold" pitchFamily="34" charset="0"/>
                <a:ea typeface="Dubai-Bold" pitchFamily="34" charset="-122"/>
              </a:rPr>
              <a:t>Dashboard</a:t>
            </a:r>
          </a:p>
        </p:txBody>
      </p:sp>
      <p:sp>
        <p:nvSpPr>
          <p:cNvPr id="38" name="TextBox 37">
            <a:extLst>
              <a:ext uri="{FF2B5EF4-FFF2-40B4-BE49-F238E27FC236}">
                <a16:creationId xmlns:a16="http://schemas.microsoft.com/office/drawing/2014/main" id="{5FFDBD45-C796-5085-2F12-6DF878EE3C5B}"/>
              </a:ext>
            </a:extLst>
          </p:cNvPr>
          <p:cNvSpPr txBox="1"/>
          <p:nvPr/>
        </p:nvSpPr>
        <p:spPr>
          <a:xfrm>
            <a:off x="7379536" y="5058091"/>
            <a:ext cx="3481211" cy="830997"/>
          </a:xfrm>
          <a:prstGeom prst="rect">
            <a:avLst/>
          </a:prstGeom>
          <a:noFill/>
        </p:spPr>
        <p:txBody>
          <a:bodyPr wrap="square">
            <a:spAutoFit/>
          </a:bodyPr>
          <a:lstStyle/>
          <a:p>
            <a:pPr defTabSz="685664"/>
            <a:r>
              <a:rPr lang="en-US" sz="2400" dirty="0">
                <a:solidFill>
                  <a:prstClr val="white"/>
                </a:solidFill>
                <a:latin typeface="Dubai-Bold" pitchFamily="34" charset="0"/>
                <a:ea typeface="Dubai-Bold" pitchFamily="34" charset="-122"/>
              </a:rPr>
              <a:t>API Monitoring Dashboard</a:t>
            </a:r>
            <a:endParaRPr lang="en-US" sz="2400" dirty="0">
              <a:solidFill>
                <a:prstClr val="white"/>
              </a:solidFill>
              <a:latin typeface="Calibri" panose="020F0502020204030204"/>
            </a:endParaRPr>
          </a:p>
        </p:txBody>
      </p:sp>
      <p:sp>
        <p:nvSpPr>
          <p:cNvPr id="40" name="TextBox 39">
            <a:extLst>
              <a:ext uri="{FF2B5EF4-FFF2-40B4-BE49-F238E27FC236}">
                <a16:creationId xmlns:a16="http://schemas.microsoft.com/office/drawing/2014/main" id="{84F17DFC-3EDF-509F-0281-AEE138561880}"/>
              </a:ext>
            </a:extLst>
          </p:cNvPr>
          <p:cNvSpPr txBox="1"/>
          <p:nvPr/>
        </p:nvSpPr>
        <p:spPr>
          <a:xfrm>
            <a:off x="198109" y="9063326"/>
            <a:ext cx="3259460" cy="461665"/>
          </a:xfrm>
          <a:prstGeom prst="rect">
            <a:avLst/>
          </a:prstGeom>
          <a:noFill/>
        </p:spPr>
        <p:txBody>
          <a:bodyPr wrap="square">
            <a:spAutoFit/>
          </a:bodyPr>
          <a:lstStyle/>
          <a:p>
            <a:pPr defTabSz="685664"/>
            <a:r>
              <a:rPr lang="en-US" sz="2400" dirty="0">
                <a:solidFill>
                  <a:prstClr val="white"/>
                </a:solidFill>
                <a:latin typeface="Dubai-Bold" pitchFamily="34" charset="0"/>
                <a:ea typeface="Dubai-Bold" pitchFamily="34" charset="-122"/>
              </a:rPr>
              <a:t>Executive Dashboard</a:t>
            </a:r>
          </a:p>
        </p:txBody>
      </p:sp>
    </p:spTree>
    <p:extLst>
      <p:ext uri="{BB962C8B-B14F-4D97-AF65-F5344CB8AC3E}">
        <p14:creationId xmlns:p14="http://schemas.microsoft.com/office/powerpoint/2010/main" val="160371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086205" y="3172082"/>
            <a:ext cx="14277902" cy="8180910"/>
          </a:xfrm>
          <a:prstGeom prst="rect">
            <a:avLst/>
          </a:prstGeom>
        </p:spPr>
      </p:pic>
      <p:pic>
        <p:nvPicPr>
          <p:cNvPr id="3" name="Image 1" descr="preencoded.png"/>
          <p:cNvPicPr>
            <a:picLocks noChangeAspect="1"/>
          </p:cNvPicPr>
          <p:nvPr/>
        </p:nvPicPr>
        <p:blipFill>
          <a:blip r:embed="rId4"/>
          <a:stretch>
            <a:fillRect/>
          </a:stretch>
        </p:blipFill>
        <p:spPr>
          <a:xfrm>
            <a:off x="3771883" y="1410187"/>
            <a:ext cx="14516024" cy="4752356"/>
          </a:xfrm>
          <a:prstGeom prst="rect">
            <a:avLst/>
          </a:prstGeom>
        </p:spPr>
      </p:pic>
      <p:pic>
        <p:nvPicPr>
          <p:cNvPr id="4" name="Image 2" descr="preencoded.png"/>
          <p:cNvPicPr>
            <a:picLocks noChangeAspect="1"/>
          </p:cNvPicPr>
          <p:nvPr/>
        </p:nvPicPr>
        <p:blipFill>
          <a:blip r:embed="rId5"/>
          <a:stretch>
            <a:fillRect/>
          </a:stretch>
        </p:blipFill>
        <p:spPr>
          <a:xfrm>
            <a:off x="3276584" y="2257802"/>
            <a:ext cx="15011417" cy="4257120"/>
          </a:xfrm>
          <a:prstGeom prst="rect">
            <a:avLst/>
          </a:prstGeom>
        </p:spPr>
      </p:pic>
      <p:pic>
        <p:nvPicPr>
          <p:cNvPr id="5" name="Image 3" descr="preencoded.png"/>
          <p:cNvPicPr>
            <a:picLocks noChangeAspect="1"/>
          </p:cNvPicPr>
          <p:nvPr/>
        </p:nvPicPr>
        <p:blipFill>
          <a:blip r:embed="rId6"/>
          <a:stretch>
            <a:fillRect/>
          </a:stretch>
        </p:blipFill>
        <p:spPr>
          <a:xfrm>
            <a:off x="2806300" y="3300254"/>
            <a:ext cx="7056146" cy="8627754"/>
          </a:xfrm>
          <a:prstGeom prst="rect">
            <a:avLst/>
          </a:prstGeom>
        </p:spPr>
      </p:pic>
      <p:pic>
        <p:nvPicPr>
          <p:cNvPr id="6" name="Image 4" descr="preencoded.png"/>
          <p:cNvPicPr>
            <a:picLocks noChangeAspect="1"/>
          </p:cNvPicPr>
          <p:nvPr/>
        </p:nvPicPr>
        <p:blipFill>
          <a:blip r:embed="rId7"/>
          <a:stretch>
            <a:fillRect/>
          </a:stretch>
        </p:blipFill>
        <p:spPr>
          <a:xfrm>
            <a:off x="2586367" y="528366"/>
            <a:ext cx="11258120" cy="11144544"/>
          </a:xfrm>
          <a:prstGeom prst="rect">
            <a:avLst/>
          </a:prstGeom>
        </p:spPr>
      </p:pic>
      <p:sp>
        <p:nvSpPr>
          <p:cNvPr id="8" name="Shape 0"/>
          <p:cNvSpPr/>
          <p:nvPr/>
        </p:nvSpPr>
        <p:spPr>
          <a:xfrm>
            <a:off x="1238245" y="2575859"/>
            <a:ext cx="2200265" cy="2199989"/>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sp>
        <p:nvSpPr>
          <p:cNvPr id="9" name="Text 1"/>
          <p:cNvSpPr/>
          <p:nvPr/>
        </p:nvSpPr>
        <p:spPr>
          <a:xfrm>
            <a:off x="4029056" y="3775853"/>
            <a:ext cx="2695562" cy="1295232"/>
          </a:xfrm>
          <a:prstGeom prst="rect">
            <a:avLst/>
          </a:prstGeom>
          <a:noFill/>
          <a:ln/>
        </p:spPr>
        <p:txBody>
          <a:bodyPr wrap="square" lIns="0" tIns="0" rIns="0" bIns="0" rtlCol="0" anchor="t"/>
          <a:lstStyle/>
          <a:p>
            <a:pPr defTabSz="685664"/>
            <a:r>
              <a:rPr lang="en-US" sz="4649" dirty="0">
                <a:solidFill>
                  <a:srgbClr val="404040">
                    <a:alpha val="100000"/>
                  </a:srgbClr>
                </a:solidFill>
                <a:latin typeface="Dubai-Bold" pitchFamily="34" charset="0"/>
                <a:ea typeface="Dubai-Bold" pitchFamily="34" charset="-122"/>
                <a:cs typeface="Dubai-Bold" pitchFamily="34" charset="-120"/>
              </a:rPr>
              <a:t>Hospitals</a:t>
            </a:r>
            <a:endParaRPr lang="en-US" sz="4649" dirty="0">
              <a:solidFill>
                <a:prstClr val="black"/>
              </a:solidFill>
              <a:latin typeface="Calibri" panose="020F0502020204030204"/>
            </a:endParaRPr>
          </a:p>
        </p:txBody>
      </p:sp>
      <p:pic>
        <p:nvPicPr>
          <p:cNvPr id="11" name="Image 7" descr="preencoded.png"/>
          <p:cNvPicPr>
            <a:picLocks noChangeAspect="1"/>
          </p:cNvPicPr>
          <p:nvPr/>
        </p:nvPicPr>
        <p:blipFill>
          <a:blip r:embed="rId8"/>
          <a:stretch>
            <a:fillRect/>
          </a:stretch>
        </p:blipFill>
        <p:spPr>
          <a:xfrm>
            <a:off x="11991914" y="6857777"/>
            <a:ext cx="342899" cy="561906"/>
          </a:xfrm>
          <a:prstGeom prst="rect">
            <a:avLst/>
          </a:prstGeom>
        </p:spPr>
      </p:pic>
      <p:pic>
        <p:nvPicPr>
          <p:cNvPr id="12" name="Image 8" descr="preencoded.png"/>
          <p:cNvPicPr>
            <a:picLocks noChangeAspect="1"/>
          </p:cNvPicPr>
          <p:nvPr/>
        </p:nvPicPr>
        <p:blipFill>
          <a:blip r:embed="rId8"/>
          <a:stretch>
            <a:fillRect/>
          </a:stretch>
        </p:blipFill>
        <p:spPr>
          <a:xfrm>
            <a:off x="12163363" y="6714921"/>
            <a:ext cx="342899" cy="561906"/>
          </a:xfrm>
          <a:prstGeom prst="rect">
            <a:avLst/>
          </a:prstGeom>
        </p:spPr>
      </p:pic>
      <p:pic>
        <p:nvPicPr>
          <p:cNvPr id="13" name="Image 9" descr="preencoded.png"/>
          <p:cNvPicPr>
            <a:picLocks noChangeAspect="1"/>
          </p:cNvPicPr>
          <p:nvPr/>
        </p:nvPicPr>
        <p:blipFill>
          <a:blip r:embed="rId8"/>
          <a:stretch>
            <a:fillRect/>
          </a:stretch>
        </p:blipFill>
        <p:spPr>
          <a:xfrm>
            <a:off x="12334813" y="6572064"/>
            <a:ext cx="342899" cy="561906"/>
          </a:xfrm>
          <a:prstGeom prst="rect">
            <a:avLst/>
          </a:prstGeom>
        </p:spPr>
      </p:pic>
      <p:pic>
        <p:nvPicPr>
          <p:cNvPr id="14" name="Image 10" descr="preencoded.png"/>
          <p:cNvPicPr>
            <a:picLocks noChangeAspect="1"/>
          </p:cNvPicPr>
          <p:nvPr/>
        </p:nvPicPr>
        <p:blipFill>
          <a:blip r:embed="rId8"/>
          <a:stretch>
            <a:fillRect/>
          </a:stretch>
        </p:blipFill>
        <p:spPr>
          <a:xfrm>
            <a:off x="12506261" y="6648254"/>
            <a:ext cx="342899" cy="561906"/>
          </a:xfrm>
          <a:prstGeom prst="rect">
            <a:avLst/>
          </a:prstGeom>
        </p:spPr>
      </p:pic>
      <p:pic>
        <p:nvPicPr>
          <p:cNvPr id="15" name="Image 11" descr="preencoded.png"/>
          <p:cNvPicPr>
            <a:picLocks noChangeAspect="1"/>
          </p:cNvPicPr>
          <p:nvPr/>
        </p:nvPicPr>
        <p:blipFill>
          <a:blip r:embed="rId8"/>
          <a:stretch>
            <a:fillRect/>
          </a:stretch>
        </p:blipFill>
        <p:spPr>
          <a:xfrm>
            <a:off x="12677710" y="6286352"/>
            <a:ext cx="342899" cy="561906"/>
          </a:xfrm>
          <a:prstGeom prst="rect">
            <a:avLst/>
          </a:prstGeom>
        </p:spPr>
      </p:pic>
      <p:pic>
        <p:nvPicPr>
          <p:cNvPr id="16" name="Image 12" descr="preencoded.png"/>
          <p:cNvPicPr>
            <a:picLocks noChangeAspect="1"/>
          </p:cNvPicPr>
          <p:nvPr/>
        </p:nvPicPr>
        <p:blipFill>
          <a:blip r:embed="rId8"/>
          <a:stretch>
            <a:fillRect/>
          </a:stretch>
        </p:blipFill>
        <p:spPr>
          <a:xfrm>
            <a:off x="13125383" y="6429209"/>
            <a:ext cx="342899" cy="561906"/>
          </a:xfrm>
          <a:prstGeom prst="rect">
            <a:avLst/>
          </a:prstGeom>
        </p:spPr>
      </p:pic>
      <p:pic>
        <p:nvPicPr>
          <p:cNvPr id="17" name="Image 13" descr="preencoded.png"/>
          <p:cNvPicPr>
            <a:picLocks noChangeAspect="1"/>
          </p:cNvPicPr>
          <p:nvPr/>
        </p:nvPicPr>
        <p:blipFill>
          <a:blip r:embed="rId8"/>
          <a:stretch>
            <a:fillRect/>
          </a:stretch>
        </p:blipFill>
        <p:spPr>
          <a:xfrm>
            <a:off x="11420417" y="7762535"/>
            <a:ext cx="342899" cy="561906"/>
          </a:xfrm>
          <a:prstGeom prst="rect">
            <a:avLst/>
          </a:prstGeom>
        </p:spPr>
      </p:pic>
      <p:pic>
        <p:nvPicPr>
          <p:cNvPr id="18" name="Image 14" descr="preencoded.png"/>
          <p:cNvPicPr>
            <a:picLocks noChangeAspect="1"/>
          </p:cNvPicPr>
          <p:nvPr/>
        </p:nvPicPr>
        <p:blipFill>
          <a:blip r:embed="rId8"/>
          <a:stretch>
            <a:fillRect/>
          </a:stretch>
        </p:blipFill>
        <p:spPr>
          <a:xfrm>
            <a:off x="11248967" y="8048247"/>
            <a:ext cx="342899" cy="561906"/>
          </a:xfrm>
          <a:prstGeom prst="rect">
            <a:avLst/>
          </a:prstGeom>
        </p:spPr>
      </p:pic>
      <p:pic>
        <p:nvPicPr>
          <p:cNvPr id="19" name="Image 15" descr="preencoded.png"/>
          <p:cNvPicPr>
            <a:picLocks noChangeAspect="1"/>
          </p:cNvPicPr>
          <p:nvPr/>
        </p:nvPicPr>
        <p:blipFill>
          <a:blip r:embed="rId8"/>
          <a:stretch>
            <a:fillRect/>
          </a:stretch>
        </p:blipFill>
        <p:spPr>
          <a:xfrm>
            <a:off x="11649016" y="7610154"/>
            <a:ext cx="342899" cy="561906"/>
          </a:xfrm>
          <a:prstGeom prst="rect">
            <a:avLst/>
          </a:prstGeom>
        </p:spPr>
      </p:pic>
      <p:pic>
        <p:nvPicPr>
          <p:cNvPr id="20" name="Image 16" descr="preencoded.png"/>
          <p:cNvPicPr>
            <a:picLocks noChangeAspect="1"/>
          </p:cNvPicPr>
          <p:nvPr/>
        </p:nvPicPr>
        <p:blipFill>
          <a:blip r:embed="rId8"/>
          <a:stretch>
            <a:fillRect/>
          </a:stretch>
        </p:blipFill>
        <p:spPr>
          <a:xfrm>
            <a:off x="12163363" y="7210157"/>
            <a:ext cx="342899" cy="561906"/>
          </a:xfrm>
          <a:prstGeom prst="rect">
            <a:avLst/>
          </a:prstGeom>
        </p:spPr>
      </p:pic>
      <p:pic>
        <p:nvPicPr>
          <p:cNvPr id="21" name="Image 17" descr="preencoded.png"/>
          <p:cNvPicPr>
            <a:picLocks noChangeAspect="1"/>
          </p:cNvPicPr>
          <p:nvPr/>
        </p:nvPicPr>
        <p:blipFill>
          <a:blip r:embed="rId8"/>
          <a:stretch>
            <a:fillRect/>
          </a:stretch>
        </p:blipFill>
        <p:spPr>
          <a:xfrm>
            <a:off x="12258613" y="7686344"/>
            <a:ext cx="342899" cy="561906"/>
          </a:xfrm>
          <a:prstGeom prst="rect">
            <a:avLst/>
          </a:prstGeom>
        </p:spPr>
      </p:pic>
      <p:pic>
        <p:nvPicPr>
          <p:cNvPr id="22" name="Image 18" descr="preencoded.png"/>
          <p:cNvPicPr>
            <a:picLocks noChangeAspect="1"/>
          </p:cNvPicPr>
          <p:nvPr/>
        </p:nvPicPr>
        <p:blipFill>
          <a:blip r:embed="rId8"/>
          <a:stretch>
            <a:fillRect/>
          </a:stretch>
        </p:blipFill>
        <p:spPr>
          <a:xfrm>
            <a:off x="11763316" y="8172056"/>
            <a:ext cx="342899" cy="561906"/>
          </a:xfrm>
          <a:prstGeom prst="rect">
            <a:avLst/>
          </a:prstGeom>
        </p:spPr>
      </p:pic>
      <p:pic>
        <p:nvPicPr>
          <p:cNvPr id="23" name="Image 19" descr="preencoded.png"/>
          <p:cNvPicPr>
            <a:picLocks noChangeAspect="1"/>
          </p:cNvPicPr>
          <p:nvPr/>
        </p:nvPicPr>
        <p:blipFill>
          <a:blip r:embed="rId8"/>
          <a:stretch>
            <a:fillRect/>
          </a:stretch>
        </p:blipFill>
        <p:spPr>
          <a:xfrm>
            <a:off x="12953933" y="7886343"/>
            <a:ext cx="342899" cy="561906"/>
          </a:xfrm>
          <a:prstGeom prst="rect">
            <a:avLst/>
          </a:prstGeom>
        </p:spPr>
      </p:pic>
      <p:pic>
        <p:nvPicPr>
          <p:cNvPr id="24" name="Image 20" descr="preencoded.png"/>
          <p:cNvPicPr>
            <a:picLocks noChangeAspect="1"/>
          </p:cNvPicPr>
          <p:nvPr/>
        </p:nvPicPr>
        <p:blipFill>
          <a:blip r:embed="rId8"/>
          <a:stretch>
            <a:fillRect/>
          </a:stretch>
        </p:blipFill>
        <p:spPr>
          <a:xfrm>
            <a:off x="13220632" y="7495869"/>
            <a:ext cx="342899" cy="561906"/>
          </a:xfrm>
          <a:prstGeom prst="rect">
            <a:avLst/>
          </a:prstGeom>
        </p:spPr>
      </p:pic>
      <p:pic>
        <p:nvPicPr>
          <p:cNvPr id="25" name="Image 21" descr="preencoded.png"/>
          <p:cNvPicPr>
            <a:picLocks noChangeAspect="1"/>
          </p:cNvPicPr>
          <p:nvPr/>
        </p:nvPicPr>
        <p:blipFill>
          <a:blip r:embed="rId8"/>
          <a:stretch>
            <a:fillRect/>
          </a:stretch>
        </p:blipFill>
        <p:spPr>
          <a:xfrm>
            <a:off x="13620680" y="5867306"/>
            <a:ext cx="342899" cy="561906"/>
          </a:xfrm>
          <a:prstGeom prst="rect">
            <a:avLst/>
          </a:prstGeom>
        </p:spPr>
      </p:pic>
      <p:pic>
        <p:nvPicPr>
          <p:cNvPr id="26" name="Image 22" descr="preencoded.png"/>
          <p:cNvPicPr>
            <a:picLocks noChangeAspect="1"/>
          </p:cNvPicPr>
          <p:nvPr/>
        </p:nvPicPr>
        <p:blipFill>
          <a:blip r:embed="rId8"/>
          <a:stretch>
            <a:fillRect/>
          </a:stretch>
        </p:blipFill>
        <p:spPr>
          <a:xfrm>
            <a:off x="13220632" y="5581593"/>
            <a:ext cx="342899" cy="561906"/>
          </a:xfrm>
          <a:prstGeom prst="rect">
            <a:avLst/>
          </a:prstGeom>
        </p:spPr>
      </p:pic>
      <p:pic>
        <p:nvPicPr>
          <p:cNvPr id="27" name="Image 23" descr="preencoded.png"/>
          <p:cNvPicPr>
            <a:picLocks noChangeAspect="1"/>
          </p:cNvPicPr>
          <p:nvPr/>
        </p:nvPicPr>
        <p:blipFill>
          <a:blip r:embed="rId8"/>
          <a:stretch>
            <a:fillRect/>
          </a:stretch>
        </p:blipFill>
        <p:spPr>
          <a:xfrm>
            <a:off x="10906070" y="9448239"/>
            <a:ext cx="342899" cy="561906"/>
          </a:xfrm>
          <a:prstGeom prst="rect">
            <a:avLst/>
          </a:prstGeom>
        </p:spPr>
      </p:pic>
      <p:pic>
        <p:nvPicPr>
          <p:cNvPr id="28" name="Image 24" descr="preencoded.png"/>
          <p:cNvPicPr>
            <a:picLocks noChangeAspect="1"/>
          </p:cNvPicPr>
          <p:nvPr/>
        </p:nvPicPr>
        <p:blipFill>
          <a:blip r:embed="rId8"/>
          <a:stretch>
            <a:fillRect/>
          </a:stretch>
        </p:blipFill>
        <p:spPr>
          <a:xfrm>
            <a:off x="10734620" y="8333960"/>
            <a:ext cx="342899" cy="561906"/>
          </a:xfrm>
          <a:prstGeom prst="rect">
            <a:avLst/>
          </a:prstGeom>
        </p:spPr>
      </p:pic>
      <p:pic>
        <p:nvPicPr>
          <p:cNvPr id="29" name="Image 25" descr="preencoded.png"/>
          <p:cNvPicPr>
            <a:picLocks noChangeAspect="1"/>
          </p:cNvPicPr>
          <p:nvPr/>
        </p:nvPicPr>
        <p:blipFill>
          <a:blip r:embed="rId9"/>
          <a:stretch>
            <a:fillRect/>
          </a:stretch>
        </p:blipFill>
        <p:spPr>
          <a:xfrm>
            <a:off x="1724016" y="3047829"/>
            <a:ext cx="1228179" cy="1228020"/>
          </a:xfrm>
          <a:prstGeom prst="rect">
            <a:avLst/>
          </a:prstGeom>
        </p:spPr>
      </p:pic>
      <p:sp>
        <p:nvSpPr>
          <p:cNvPr id="30" name="Text 2"/>
          <p:cNvSpPr/>
          <p:nvPr/>
        </p:nvSpPr>
        <p:spPr>
          <a:xfrm>
            <a:off x="1238245" y="586378"/>
            <a:ext cx="5605433" cy="1309517"/>
          </a:xfrm>
          <a:prstGeom prst="rect">
            <a:avLst/>
          </a:prstGeom>
          <a:noFill/>
          <a:ln/>
        </p:spPr>
        <p:txBody>
          <a:bodyPr wrap="square" lIns="0" tIns="0" rIns="0" bIns="0" rtlCol="0" anchor="t"/>
          <a:lstStyle/>
          <a:p>
            <a:pPr defTabSz="685664"/>
            <a:r>
              <a:rPr lang="en-US" sz="4800" b="1" dirty="0">
                <a:solidFill>
                  <a:prstClr val="white">
                    <a:lumMod val="50000"/>
                  </a:prstClr>
                </a:solidFill>
                <a:latin typeface="Dubai-Bold" pitchFamily="34" charset="0"/>
                <a:ea typeface="Dubai-Bold" pitchFamily="34" charset="-122"/>
                <a:cs typeface="Dubai-Bold" pitchFamily="34" charset="-120"/>
              </a:rPr>
              <a:t>NABIDH in Numbers</a:t>
            </a:r>
            <a:endParaRPr lang="en-US" sz="4800" b="1" dirty="0">
              <a:solidFill>
                <a:prstClr val="white">
                  <a:lumMod val="50000"/>
                </a:prstClr>
              </a:solidFill>
              <a:latin typeface="Calibri" panose="020F0502020204030204"/>
            </a:endParaRPr>
          </a:p>
        </p:txBody>
      </p:sp>
      <p:sp>
        <p:nvSpPr>
          <p:cNvPr id="34" name="TextBox 33">
            <a:extLst>
              <a:ext uri="{FF2B5EF4-FFF2-40B4-BE49-F238E27FC236}">
                <a16:creationId xmlns:a16="http://schemas.microsoft.com/office/drawing/2014/main" id="{E3BE7164-38A8-2D15-938B-80E9E4DFA00C}"/>
              </a:ext>
            </a:extLst>
          </p:cNvPr>
          <p:cNvSpPr txBox="1"/>
          <p:nvPr/>
        </p:nvSpPr>
        <p:spPr>
          <a:xfrm>
            <a:off x="3995189" y="2721365"/>
            <a:ext cx="1446449" cy="1200200"/>
          </a:xfrm>
          <a:prstGeom prst="rect">
            <a:avLst/>
          </a:prstGeom>
          <a:noFill/>
        </p:spPr>
        <p:txBody>
          <a:bodyPr wrap="square" rtlCol="0">
            <a:spAutoFit/>
          </a:bodyPr>
          <a:lstStyle/>
          <a:p>
            <a:pPr defTabSz="685664"/>
            <a:r>
              <a:rPr lang="en-AE" sz="7199" dirty="0">
                <a:solidFill>
                  <a:srgbClr val="8BC84D"/>
                </a:solidFill>
                <a:latin typeface="Dubai Medium" panose="020B0503030403030204" pitchFamily="34" charset="-78"/>
                <a:cs typeface="Dubai Medium" panose="020B0503030403030204" pitchFamily="34" charset="-78"/>
              </a:rPr>
              <a:t>58</a:t>
            </a:r>
          </a:p>
        </p:txBody>
      </p:sp>
      <p:sp>
        <p:nvSpPr>
          <p:cNvPr id="10" name="Shape 0">
            <a:extLst>
              <a:ext uri="{FF2B5EF4-FFF2-40B4-BE49-F238E27FC236}">
                <a16:creationId xmlns:a16="http://schemas.microsoft.com/office/drawing/2014/main" id="{C99C2402-6C6E-E81C-5326-6E48FC3FAF78}"/>
              </a:ext>
            </a:extLst>
          </p:cNvPr>
          <p:cNvSpPr/>
          <p:nvPr/>
        </p:nvSpPr>
        <p:spPr>
          <a:xfrm>
            <a:off x="1238245" y="5066206"/>
            <a:ext cx="2200265" cy="2199989"/>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sp>
        <p:nvSpPr>
          <p:cNvPr id="33" name="Text 1">
            <a:extLst>
              <a:ext uri="{FF2B5EF4-FFF2-40B4-BE49-F238E27FC236}">
                <a16:creationId xmlns:a16="http://schemas.microsoft.com/office/drawing/2014/main" id="{23A993C3-23B3-B11D-A5D9-218FBEB808EE}"/>
              </a:ext>
            </a:extLst>
          </p:cNvPr>
          <p:cNvSpPr/>
          <p:nvPr/>
        </p:nvSpPr>
        <p:spPr>
          <a:xfrm>
            <a:off x="4029056" y="6266198"/>
            <a:ext cx="1933565" cy="1295232"/>
          </a:xfrm>
          <a:prstGeom prst="rect">
            <a:avLst/>
          </a:prstGeom>
          <a:noFill/>
          <a:ln/>
        </p:spPr>
        <p:txBody>
          <a:bodyPr wrap="square" lIns="0" tIns="0" rIns="0" bIns="0" rtlCol="0" anchor="t"/>
          <a:lstStyle/>
          <a:p>
            <a:pPr defTabSz="685664"/>
            <a:r>
              <a:rPr lang="en-US" sz="4649" dirty="0">
                <a:solidFill>
                  <a:srgbClr val="404040">
                    <a:alpha val="100000"/>
                  </a:srgbClr>
                </a:solidFill>
                <a:latin typeface="Dubai-Bold" pitchFamily="34" charset="0"/>
                <a:ea typeface="Dubai-Bold" pitchFamily="34" charset="-122"/>
                <a:cs typeface="Dubai-Bold" pitchFamily="34" charset="-120"/>
              </a:rPr>
              <a:t>Clinics</a:t>
            </a:r>
            <a:endParaRPr lang="en-US" sz="4649" dirty="0">
              <a:solidFill>
                <a:prstClr val="black"/>
              </a:solidFill>
              <a:latin typeface="Calibri" panose="020F0502020204030204"/>
            </a:endParaRPr>
          </a:p>
        </p:txBody>
      </p:sp>
      <p:pic>
        <p:nvPicPr>
          <p:cNvPr id="35" name="Image 79" descr="preencoded.png">
            <a:extLst>
              <a:ext uri="{FF2B5EF4-FFF2-40B4-BE49-F238E27FC236}">
                <a16:creationId xmlns:a16="http://schemas.microsoft.com/office/drawing/2014/main" id="{509832D2-2C78-575F-CEE5-6886CBE2B452}"/>
              </a:ext>
            </a:extLst>
          </p:cNvPr>
          <p:cNvPicPr>
            <a:picLocks noChangeAspect="1"/>
          </p:cNvPicPr>
          <p:nvPr/>
        </p:nvPicPr>
        <p:blipFill>
          <a:blip r:embed="rId10"/>
          <a:stretch>
            <a:fillRect/>
          </a:stretch>
        </p:blipFill>
        <p:spPr>
          <a:xfrm>
            <a:off x="1743393" y="5499845"/>
            <a:ext cx="1189977" cy="1189856"/>
          </a:xfrm>
          <a:prstGeom prst="rect">
            <a:avLst/>
          </a:prstGeom>
        </p:spPr>
      </p:pic>
      <p:pic>
        <p:nvPicPr>
          <p:cNvPr id="36" name="Image 80" descr="preencoded.png">
            <a:extLst>
              <a:ext uri="{FF2B5EF4-FFF2-40B4-BE49-F238E27FC236}">
                <a16:creationId xmlns:a16="http://schemas.microsoft.com/office/drawing/2014/main" id="{40156722-DF62-8B30-82EC-363BC3EA99AD}"/>
              </a:ext>
            </a:extLst>
          </p:cNvPr>
          <p:cNvPicPr>
            <a:picLocks noChangeAspect="1"/>
          </p:cNvPicPr>
          <p:nvPr/>
        </p:nvPicPr>
        <p:blipFill>
          <a:blip r:embed="rId11"/>
          <a:stretch>
            <a:fillRect/>
          </a:stretch>
        </p:blipFill>
        <p:spPr>
          <a:xfrm>
            <a:off x="2085648" y="5932870"/>
            <a:ext cx="504822" cy="561902"/>
          </a:xfrm>
          <a:prstGeom prst="rect">
            <a:avLst/>
          </a:prstGeom>
        </p:spPr>
      </p:pic>
      <p:sp>
        <p:nvSpPr>
          <p:cNvPr id="37" name="TextBox 36">
            <a:extLst>
              <a:ext uri="{FF2B5EF4-FFF2-40B4-BE49-F238E27FC236}">
                <a16:creationId xmlns:a16="http://schemas.microsoft.com/office/drawing/2014/main" id="{B92F1206-92F7-892A-C5FD-A7E06EB7FBF8}"/>
              </a:ext>
            </a:extLst>
          </p:cNvPr>
          <p:cNvSpPr txBox="1"/>
          <p:nvPr/>
        </p:nvSpPr>
        <p:spPr>
          <a:xfrm>
            <a:off x="3995189" y="5211710"/>
            <a:ext cx="2277317" cy="1200200"/>
          </a:xfrm>
          <a:prstGeom prst="rect">
            <a:avLst/>
          </a:prstGeom>
          <a:noFill/>
        </p:spPr>
        <p:txBody>
          <a:bodyPr wrap="square" rtlCol="0">
            <a:spAutoFit/>
          </a:bodyPr>
          <a:lstStyle/>
          <a:p>
            <a:pPr defTabSz="685664"/>
            <a:r>
              <a:rPr lang="en-AE" sz="7199" dirty="0">
                <a:solidFill>
                  <a:srgbClr val="8BC84D"/>
                </a:solidFill>
                <a:latin typeface="Dubai Medium" panose="020B0503030403030204" pitchFamily="34" charset="-78"/>
                <a:cs typeface="Dubai Medium" panose="020B0503030403030204" pitchFamily="34" charset="-78"/>
              </a:rPr>
              <a:t>1378</a:t>
            </a:r>
          </a:p>
        </p:txBody>
      </p:sp>
      <p:pic>
        <p:nvPicPr>
          <p:cNvPr id="38" name="Image 6" descr="preencoded.png">
            <a:extLst>
              <a:ext uri="{FF2B5EF4-FFF2-40B4-BE49-F238E27FC236}">
                <a16:creationId xmlns:a16="http://schemas.microsoft.com/office/drawing/2014/main" id="{80DA541C-8B7A-64BB-5A69-AA3D2E685546}"/>
              </a:ext>
            </a:extLst>
          </p:cNvPr>
          <p:cNvPicPr>
            <a:picLocks noChangeAspect="1"/>
          </p:cNvPicPr>
          <p:nvPr/>
        </p:nvPicPr>
        <p:blipFill>
          <a:blip r:embed="rId12"/>
          <a:stretch>
            <a:fillRect/>
          </a:stretch>
        </p:blipFill>
        <p:spPr>
          <a:xfrm>
            <a:off x="12568142" y="9005386"/>
            <a:ext cx="342899" cy="561902"/>
          </a:xfrm>
          <a:prstGeom prst="rect">
            <a:avLst/>
          </a:prstGeom>
        </p:spPr>
      </p:pic>
      <p:pic>
        <p:nvPicPr>
          <p:cNvPr id="39" name="Image 7" descr="preencoded.png">
            <a:extLst>
              <a:ext uri="{FF2B5EF4-FFF2-40B4-BE49-F238E27FC236}">
                <a16:creationId xmlns:a16="http://schemas.microsoft.com/office/drawing/2014/main" id="{212E61DF-D43C-28D5-17F3-AA5CE8642EC9}"/>
              </a:ext>
            </a:extLst>
          </p:cNvPr>
          <p:cNvPicPr>
            <a:picLocks noChangeAspect="1"/>
          </p:cNvPicPr>
          <p:nvPr/>
        </p:nvPicPr>
        <p:blipFill>
          <a:blip r:embed="rId12"/>
          <a:stretch>
            <a:fillRect/>
          </a:stretch>
        </p:blipFill>
        <p:spPr>
          <a:xfrm>
            <a:off x="14387408" y="5995877"/>
            <a:ext cx="342899" cy="561902"/>
          </a:xfrm>
          <a:prstGeom prst="rect">
            <a:avLst/>
          </a:prstGeom>
        </p:spPr>
      </p:pic>
      <p:pic>
        <p:nvPicPr>
          <p:cNvPr id="40" name="Image 8" descr="preencoded.png">
            <a:extLst>
              <a:ext uri="{FF2B5EF4-FFF2-40B4-BE49-F238E27FC236}">
                <a16:creationId xmlns:a16="http://schemas.microsoft.com/office/drawing/2014/main" id="{917DE2AA-0044-60C9-504E-3CA695C57167}"/>
              </a:ext>
            </a:extLst>
          </p:cNvPr>
          <p:cNvPicPr>
            <a:picLocks noChangeAspect="1"/>
          </p:cNvPicPr>
          <p:nvPr/>
        </p:nvPicPr>
        <p:blipFill>
          <a:blip r:embed="rId12"/>
          <a:stretch>
            <a:fillRect/>
          </a:stretch>
        </p:blipFill>
        <p:spPr>
          <a:xfrm>
            <a:off x="12396694" y="7472060"/>
            <a:ext cx="342899" cy="561902"/>
          </a:xfrm>
          <a:prstGeom prst="rect">
            <a:avLst/>
          </a:prstGeom>
        </p:spPr>
      </p:pic>
      <p:pic>
        <p:nvPicPr>
          <p:cNvPr id="41" name="Image 9" descr="preencoded.png">
            <a:extLst>
              <a:ext uri="{FF2B5EF4-FFF2-40B4-BE49-F238E27FC236}">
                <a16:creationId xmlns:a16="http://schemas.microsoft.com/office/drawing/2014/main" id="{4FAC7192-13D9-E004-5B51-BC4ECBEF10F4}"/>
              </a:ext>
            </a:extLst>
          </p:cNvPr>
          <p:cNvPicPr>
            <a:picLocks noChangeAspect="1"/>
          </p:cNvPicPr>
          <p:nvPr/>
        </p:nvPicPr>
        <p:blipFill>
          <a:blip r:embed="rId12"/>
          <a:stretch>
            <a:fillRect/>
          </a:stretch>
        </p:blipFill>
        <p:spPr>
          <a:xfrm>
            <a:off x="12596717" y="7500631"/>
            <a:ext cx="342899" cy="561902"/>
          </a:xfrm>
          <a:prstGeom prst="rect">
            <a:avLst/>
          </a:prstGeom>
        </p:spPr>
      </p:pic>
      <p:pic>
        <p:nvPicPr>
          <p:cNvPr id="42" name="Image 10" descr="preencoded.png">
            <a:extLst>
              <a:ext uri="{FF2B5EF4-FFF2-40B4-BE49-F238E27FC236}">
                <a16:creationId xmlns:a16="http://schemas.microsoft.com/office/drawing/2014/main" id="{BC986C83-7D04-AC62-E4A9-DB325E2FE68E}"/>
              </a:ext>
            </a:extLst>
          </p:cNvPr>
          <p:cNvPicPr>
            <a:picLocks noChangeAspect="1"/>
          </p:cNvPicPr>
          <p:nvPr/>
        </p:nvPicPr>
        <p:blipFill>
          <a:blip r:embed="rId12"/>
          <a:stretch>
            <a:fillRect/>
          </a:stretch>
        </p:blipFill>
        <p:spPr>
          <a:xfrm>
            <a:off x="12787217" y="8281580"/>
            <a:ext cx="342899" cy="561902"/>
          </a:xfrm>
          <a:prstGeom prst="rect">
            <a:avLst/>
          </a:prstGeom>
        </p:spPr>
      </p:pic>
      <p:pic>
        <p:nvPicPr>
          <p:cNvPr id="43" name="Image 11" descr="preencoded.png">
            <a:extLst>
              <a:ext uri="{FF2B5EF4-FFF2-40B4-BE49-F238E27FC236}">
                <a16:creationId xmlns:a16="http://schemas.microsoft.com/office/drawing/2014/main" id="{5A97B920-ECE0-8F49-B3AD-DB78B8BF5A98}"/>
              </a:ext>
            </a:extLst>
          </p:cNvPr>
          <p:cNvPicPr>
            <a:picLocks noChangeAspect="1"/>
          </p:cNvPicPr>
          <p:nvPr/>
        </p:nvPicPr>
        <p:blipFill>
          <a:blip r:embed="rId12"/>
          <a:stretch>
            <a:fillRect/>
          </a:stretch>
        </p:blipFill>
        <p:spPr>
          <a:xfrm>
            <a:off x="12615767" y="7910153"/>
            <a:ext cx="342899" cy="561902"/>
          </a:xfrm>
          <a:prstGeom prst="rect">
            <a:avLst/>
          </a:prstGeom>
        </p:spPr>
      </p:pic>
      <p:pic>
        <p:nvPicPr>
          <p:cNvPr id="44" name="Image 12" descr="preencoded.png">
            <a:extLst>
              <a:ext uri="{FF2B5EF4-FFF2-40B4-BE49-F238E27FC236}">
                <a16:creationId xmlns:a16="http://schemas.microsoft.com/office/drawing/2014/main" id="{7FD29A38-B199-42D1-AB40-24F86E776D3A}"/>
              </a:ext>
            </a:extLst>
          </p:cNvPr>
          <p:cNvPicPr>
            <a:picLocks noChangeAspect="1"/>
          </p:cNvPicPr>
          <p:nvPr/>
        </p:nvPicPr>
        <p:blipFill>
          <a:blip r:embed="rId12"/>
          <a:stretch>
            <a:fillRect/>
          </a:stretch>
        </p:blipFill>
        <p:spPr>
          <a:xfrm>
            <a:off x="12815792" y="6853016"/>
            <a:ext cx="342899" cy="561902"/>
          </a:xfrm>
          <a:prstGeom prst="rect">
            <a:avLst/>
          </a:prstGeom>
        </p:spPr>
      </p:pic>
      <p:pic>
        <p:nvPicPr>
          <p:cNvPr id="45" name="Image 13" descr="preencoded.png">
            <a:extLst>
              <a:ext uri="{FF2B5EF4-FFF2-40B4-BE49-F238E27FC236}">
                <a16:creationId xmlns:a16="http://schemas.microsoft.com/office/drawing/2014/main" id="{AA7B7ADE-5C4B-9583-D1D3-FA9017666BB9}"/>
              </a:ext>
            </a:extLst>
          </p:cNvPr>
          <p:cNvPicPr>
            <a:picLocks noChangeAspect="1"/>
          </p:cNvPicPr>
          <p:nvPr/>
        </p:nvPicPr>
        <p:blipFill>
          <a:blip r:embed="rId12"/>
          <a:stretch>
            <a:fillRect/>
          </a:stretch>
        </p:blipFill>
        <p:spPr>
          <a:xfrm>
            <a:off x="13006291" y="8138723"/>
            <a:ext cx="342899" cy="561902"/>
          </a:xfrm>
          <a:prstGeom prst="rect">
            <a:avLst/>
          </a:prstGeom>
        </p:spPr>
      </p:pic>
      <p:pic>
        <p:nvPicPr>
          <p:cNvPr id="46" name="Image 14" descr="preencoded.png">
            <a:extLst>
              <a:ext uri="{FF2B5EF4-FFF2-40B4-BE49-F238E27FC236}">
                <a16:creationId xmlns:a16="http://schemas.microsoft.com/office/drawing/2014/main" id="{E32DDC85-E1A3-1A79-3E5B-0D0AE152159B}"/>
              </a:ext>
            </a:extLst>
          </p:cNvPr>
          <p:cNvPicPr>
            <a:picLocks noChangeAspect="1"/>
          </p:cNvPicPr>
          <p:nvPr/>
        </p:nvPicPr>
        <p:blipFill>
          <a:blip r:embed="rId12"/>
          <a:stretch>
            <a:fillRect/>
          </a:stretch>
        </p:blipFill>
        <p:spPr>
          <a:xfrm>
            <a:off x="12834842" y="7691107"/>
            <a:ext cx="342899" cy="561902"/>
          </a:xfrm>
          <a:prstGeom prst="rect">
            <a:avLst/>
          </a:prstGeom>
        </p:spPr>
      </p:pic>
      <p:pic>
        <p:nvPicPr>
          <p:cNvPr id="47" name="Image 15" descr="preencoded.png">
            <a:extLst>
              <a:ext uri="{FF2B5EF4-FFF2-40B4-BE49-F238E27FC236}">
                <a16:creationId xmlns:a16="http://schemas.microsoft.com/office/drawing/2014/main" id="{773DE9B0-DB90-8A11-9E49-98C6C824FCFD}"/>
              </a:ext>
            </a:extLst>
          </p:cNvPr>
          <p:cNvPicPr>
            <a:picLocks noChangeAspect="1"/>
          </p:cNvPicPr>
          <p:nvPr/>
        </p:nvPicPr>
        <p:blipFill>
          <a:blip r:embed="rId12"/>
          <a:stretch>
            <a:fillRect/>
          </a:stretch>
        </p:blipFill>
        <p:spPr>
          <a:xfrm>
            <a:off x="13034866" y="7253014"/>
            <a:ext cx="342899" cy="561902"/>
          </a:xfrm>
          <a:prstGeom prst="rect">
            <a:avLst/>
          </a:prstGeom>
        </p:spPr>
      </p:pic>
      <p:pic>
        <p:nvPicPr>
          <p:cNvPr id="48" name="Image 16" descr="preencoded.png">
            <a:extLst>
              <a:ext uri="{FF2B5EF4-FFF2-40B4-BE49-F238E27FC236}">
                <a16:creationId xmlns:a16="http://schemas.microsoft.com/office/drawing/2014/main" id="{3014FFA4-3383-C656-A174-0CEF0AC5E21E}"/>
              </a:ext>
            </a:extLst>
          </p:cNvPr>
          <p:cNvPicPr>
            <a:picLocks noChangeAspect="1"/>
          </p:cNvPicPr>
          <p:nvPr/>
        </p:nvPicPr>
        <p:blipFill>
          <a:blip r:embed="rId12"/>
          <a:stretch>
            <a:fillRect/>
          </a:stretch>
        </p:blipFill>
        <p:spPr>
          <a:xfrm>
            <a:off x="13225364" y="8214913"/>
            <a:ext cx="342899" cy="561902"/>
          </a:xfrm>
          <a:prstGeom prst="rect">
            <a:avLst/>
          </a:prstGeom>
        </p:spPr>
      </p:pic>
      <p:pic>
        <p:nvPicPr>
          <p:cNvPr id="49" name="Image 17" descr="preencoded.png">
            <a:extLst>
              <a:ext uri="{FF2B5EF4-FFF2-40B4-BE49-F238E27FC236}">
                <a16:creationId xmlns:a16="http://schemas.microsoft.com/office/drawing/2014/main" id="{5464DB41-71C6-03CE-A66C-187DF2967338}"/>
              </a:ext>
            </a:extLst>
          </p:cNvPr>
          <p:cNvPicPr>
            <a:picLocks noChangeAspect="1"/>
          </p:cNvPicPr>
          <p:nvPr/>
        </p:nvPicPr>
        <p:blipFill>
          <a:blip r:embed="rId12"/>
          <a:stretch>
            <a:fillRect/>
          </a:stretch>
        </p:blipFill>
        <p:spPr>
          <a:xfrm>
            <a:off x="13053916" y="7767296"/>
            <a:ext cx="342899" cy="561902"/>
          </a:xfrm>
          <a:prstGeom prst="rect">
            <a:avLst/>
          </a:prstGeom>
        </p:spPr>
      </p:pic>
      <p:pic>
        <p:nvPicPr>
          <p:cNvPr id="50" name="Image 18" descr="preencoded.png">
            <a:extLst>
              <a:ext uri="{FF2B5EF4-FFF2-40B4-BE49-F238E27FC236}">
                <a16:creationId xmlns:a16="http://schemas.microsoft.com/office/drawing/2014/main" id="{FBF9A38D-ABBB-B35C-B618-C9E260248C13}"/>
              </a:ext>
            </a:extLst>
          </p:cNvPr>
          <p:cNvPicPr>
            <a:picLocks noChangeAspect="1"/>
          </p:cNvPicPr>
          <p:nvPr/>
        </p:nvPicPr>
        <p:blipFill>
          <a:blip r:embed="rId12"/>
          <a:stretch>
            <a:fillRect/>
          </a:stretch>
        </p:blipFill>
        <p:spPr>
          <a:xfrm>
            <a:off x="13253939" y="6986348"/>
            <a:ext cx="342899" cy="561902"/>
          </a:xfrm>
          <a:prstGeom prst="rect">
            <a:avLst/>
          </a:prstGeom>
        </p:spPr>
      </p:pic>
      <p:pic>
        <p:nvPicPr>
          <p:cNvPr id="51" name="Image 19" descr="preencoded.png">
            <a:extLst>
              <a:ext uri="{FF2B5EF4-FFF2-40B4-BE49-F238E27FC236}">
                <a16:creationId xmlns:a16="http://schemas.microsoft.com/office/drawing/2014/main" id="{CEE3332C-0790-3520-515D-A5A6E12D13D7}"/>
              </a:ext>
            </a:extLst>
          </p:cNvPr>
          <p:cNvPicPr>
            <a:picLocks noChangeAspect="1"/>
          </p:cNvPicPr>
          <p:nvPr/>
        </p:nvPicPr>
        <p:blipFill>
          <a:blip r:embed="rId12"/>
          <a:stretch>
            <a:fillRect/>
          </a:stretch>
        </p:blipFill>
        <p:spPr>
          <a:xfrm>
            <a:off x="13444438" y="7853011"/>
            <a:ext cx="342899" cy="561902"/>
          </a:xfrm>
          <a:prstGeom prst="rect">
            <a:avLst/>
          </a:prstGeom>
        </p:spPr>
      </p:pic>
      <p:pic>
        <p:nvPicPr>
          <p:cNvPr id="52" name="Image 20" descr="preencoded.png">
            <a:extLst>
              <a:ext uri="{FF2B5EF4-FFF2-40B4-BE49-F238E27FC236}">
                <a16:creationId xmlns:a16="http://schemas.microsoft.com/office/drawing/2014/main" id="{D1309A43-9CC2-5294-6BC9-BA29553D4940}"/>
              </a:ext>
            </a:extLst>
          </p:cNvPr>
          <p:cNvPicPr>
            <a:picLocks noChangeAspect="1"/>
          </p:cNvPicPr>
          <p:nvPr/>
        </p:nvPicPr>
        <p:blipFill>
          <a:blip r:embed="rId12"/>
          <a:stretch>
            <a:fillRect/>
          </a:stretch>
        </p:blipFill>
        <p:spPr>
          <a:xfrm>
            <a:off x="13568263" y="6576827"/>
            <a:ext cx="342899" cy="561902"/>
          </a:xfrm>
          <a:prstGeom prst="rect">
            <a:avLst/>
          </a:prstGeom>
        </p:spPr>
      </p:pic>
      <p:pic>
        <p:nvPicPr>
          <p:cNvPr id="53" name="Image 21" descr="preencoded.png">
            <a:extLst>
              <a:ext uri="{FF2B5EF4-FFF2-40B4-BE49-F238E27FC236}">
                <a16:creationId xmlns:a16="http://schemas.microsoft.com/office/drawing/2014/main" id="{60B4A779-610B-65AE-9527-7D5CE2F3BC33}"/>
              </a:ext>
            </a:extLst>
          </p:cNvPr>
          <p:cNvPicPr>
            <a:picLocks noChangeAspect="1"/>
          </p:cNvPicPr>
          <p:nvPr/>
        </p:nvPicPr>
        <p:blipFill>
          <a:blip r:embed="rId12"/>
          <a:stretch>
            <a:fillRect/>
          </a:stretch>
        </p:blipFill>
        <p:spPr>
          <a:xfrm>
            <a:off x="13663513" y="6100639"/>
            <a:ext cx="342899" cy="561902"/>
          </a:xfrm>
          <a:prstGeom prst="rect">
            <a:avLst/>
          </a:prstGeom>
        </p:spPr>
      </p:pic>
      <p:pic>
        <p:nvPicPr>
          <p:cNvPr id="54" name="Image 22" descr="preencoded.png">
            <a:extLst>
              <a:ext uri="{FF2B5EF4-FFF2-40B4-BE49-F238E27FC236}">
                <a16:creationId xmlns:a16="http://schemas.microsoft.com/office/drawing/2014/main" id="{A88C7B6D-ACC5-27C0-F082-F82E16DA7A38}"/>
              </a:ext>
            </a:extLst>
          </p:cNvPr>
          <p:cNvPicPr>
            <a:picLocks noChangeAspect="1"/>
          </p:cNvPicPr>
          <p:nvPr/>
        </p:nvPicPr>
        <p:blipFill>
          <a:blip r:embed="rId12"/>
          <a:stretch>
            <a:fillRect/>
          </a:stretch>
        </p:blipFill>
        <p:spPr>
          <a:xfrm>
            <a:off x="13473013" y="6424447"/>
            <a:ext cx="342899" cy="561902"/>
          </a:xfrm>
          <a:prstGeom prst="rect">
            <a:avLst/>
          </a:prstGeom>
        </p:spPr>
      </p:pic>
      <p:pic>
        <p:nvPicPr>
          <p:cNvPr id="55" name="Image 23" descr="preencoded.png">
            <a:extLst>
              <a:ext uri="{FF2B5EF4-FFF2-40B4-BE49-F238E27FC236}">
                <a16:creationId xmlns:a16="http://schemas.microsoft.com/office/drawing/2014/main" id="{E0823830-F13A-AC27-A62B-C809737DD20D}"/>
              </a:ext>
            </a:extLst>
          </p:cNvPr>
          <p:cNvPicPr>
            <a:picLocks noChangeAspect="1"/>
          </p:cNvPicPr>
          <p:nvPr/>
        </p:nvPicPr>
        <p:blipFill>
          <a:blip r:embed="rId12"/>
          <a:stretch>
            <a:fillRect/>
          </a:stretch>
        </p:blipFill>
        <p:spPr>
          <a:xfrm>
            <a:off x="14006411" y="7995868"/>
            <a:ext cx="342899" cy="561902"/>
          </a:xfrm>
          <a:prstGeom prst="rect">
            <a:avLst/>
          </a:prstGeom>
        </p:spPr>
      </p:pic>
      <p:pic>
        <p:nvPicPr>
          <p:cNvPr id="56" name="Image 24" descr="preencoded.png">
            <a:extLst>
              <a:ext uri="{FF2B5EF4-FFF2-40B4-BE49-F238E27FC236}">
                <a16:creationId xmlns:a16="http://schemas.microsoft.com/office/drawing/2014/main" id="{13BC1740-6973-4332-B70A-2007260A162C}"/>
              </a:ext>
            </a:extLst>
          </p:cNvPr>
          <p:cNvPicPr>
            <a:picLocks noChangeAspect="1"/>
          </p:cNvPicPr>
          <p:nvPr/>
        </p:nvPicPr>
        <p:blipFill>
          <a:blip r:embed="rId12"/>
          <a:stretch>
            <a:fillRect/>
          </a:stretch>
        </p:blipFill>
        <p:spPr>
          <a:xfrm>
            <a:off x="13834961" y="7548250"/>
            <a:ext cx="342899" cy="561902"/>
          </a:xfrm>
          <a:prstGeom prst="rect">
            <a:avLst/>
          </a:prstGeom>
        </p:spPr>
      </p:pic>
      <p:pic>
        <p:nvPicPr>
          <p:cNvPr id="57" name="Image 25" descr="preencoded.png">
            <a:extLst>
              <a:ext uri="{FF2B5EF4-FFF2-40B4-BE49-F238E27FC236}">
                <a16:creationId xmlns:a16="http://schemas.microsoft.com/office/drawing/2014/main" id="{307EAD97-E09B-3EDF-9085-E6079D916B7D}"/>
              </a:ext>
            </a:extLst>
          </p:cNvPr>
          <p:cNvPicPr>
            <a:picLocks noChangeAspect="1"/>
          </p:cNvPicPr>
          <p:nvPr/>
        </p:nvPicPr>
        <p:blipFill>
          <a:blip r:embed="rId12"/>
          <a:stretch>
            <a:fillRect/>
          </a:stretch>
        </p:blipFill>
        <p:spPr>
          <a:xfrm>
            <a:off x="14034986" y="6567304"/>
            <a:ext cx="342899" cy="561902"/>
          </a:xfrm>
          <a:prstGeom prst="rect">
            <a:avLst/>
          </a:prstGeom>
        </p:spPr>
      </p:pic>
      <p:pic>
        <p:nvPicPr>
          <p:cNvPr id="58" name="Image 26" descr="preencoded.png">
            <a:extLst>
              <a:ext uri="{FF2B5EF4-FFF2-40B4-BE49-F238E27FC236}">
                <a16:creationId xmlns:a16="http://schemas.microsoft.com/office/drawing/2014/main" id="{BD3555DD-19D6-09E5-1713-D62876A3C004}"/>
              </a:ext>
            </a:extLst>
          </p:cNvPr>
          <p:cNvPicPr>
            <a:picLocks noChangeAspect="1"/>
          </p:cNvPicPr>
          <p:nvPr/>
        </p:nvPicPr>
        <p:blipFill>
          <a:blip r:embed="rId12"/>
          <a:stretch>
            <a:fillRect/>
          </a:stretch>
        </p:blipFill>
        <p:spPr>
          <a:xfrm>
            <a:off x="11844247" y="8824435"/>
            <a:ext cx="342899" cy="561902"/>
          </a:xfrm>
          <a:prstGeom prst="rect">
            <a:avLst/>
          </a:prstGeom>
        </p:spPr>
      </p:pic>
      <p:pic>
        <p:nvPicPr>
          <p:cNvPr id="59" name="Image 27" descr="preencoded.png">
            <a:extLst>
              <a:ext uri="{FF2B5EF4-FFF2-40B4-BE49-F238E27FC236}">
                <a16:creationId xmlns:a16="http://schemas.microsoft.com/office/drawing/2014/main" id="{8D6207EB-1CED-1014-B5F1-C2A46CC5D65F}"/>
              </a:ext>
            </a:extLst>
          </p:cNvPr>
          <p:cNvPicPr>
            <a:picLocks noChangeAspect="1"/>
          </p:cNvPicPr>
          <p:nvPr/>
        </p:nvPicPr>
        <p:blipFill>
          <a:blip r:embed="rId12"/>
          <a:stretch>
            <a:fillRect/>
          </a:stretch>
        </p:blipFill>
        <p:spPr>
          <a:xfrm>
            <a:off x="13663513" y="7033967"/>
            <a:ext cx="342899" cy="561902"/>
          </a:xfrm>
          <a:prstGeom prst="rect">
            <a:avLst/>
          </a:prstGeom>
        </p:spPr>
      </p:pic>
      <p:pic>
        <p:nvPicPr>
          <p:cNvPr id="60" name="Image 28" descr="preencoded.png">
            <a:extLst>
              <a:ext uri="{FF2B5EF4-FFF2-40B4-BE49-F238E27FC236}">
                <a16:creationId xmlns:a16="http://schemas.microsoft.com/office/drawing/2014/main" id="{44B7462E-6420-3E7F-3879-BDB78E06242B}"/>
              </a:ext>
            </a:extLst>
          </p:cNvPr>
          <p:cNvPicPr>
            <a:picLocks noChangeAspect="1"/>
          </p:cNvPicPr>
          <p:nvPr/>
        </p:nvPicPr>
        <p:blipFill>
          <a:blip r:embed="rId12"/>
          <a:stretch>
            <a:fillRect/>
          </a:stretch>
        </p:blipFill>
        <p:spPr>
          <a:xfrm>
            <a:off x="11663272" y="9033956"/>
            <a:ext cx="342899" cy="561902"/>
          </a:xfrm>
          <a:prstGeom prst="rect">
            <a:avLst/>
          </a:prstGeom>
        </p:spPr>
      </p:pic>
      <p:pic>
        <p:nvPicPr>
          <p:cNvPr id="61" name="Image 29" descr="preencoded.png">
            <a:extLst>
              <a:ext uri="{FF2B5EF4-FFF2-40B4-BE49-F238E27FC236}">
                <a16:creationId xmlns:a16="http://schemas.microsoft.com/office/drawing/2014/main" id="{F3E7CF3B-1169-B187-A347-32A3AB6F785D}"/>
              </a:ext>
            </a:extLst>
          </p:cNvPr>
          <p:cNvPicPr>
            <a:picLocks noChangeAspect="1"/>
          </p:cNvPicPr>
          <p:nvPr/>
        </p:nvPicPr>
        <p:blipFill>
          <a:blip r:embed="rId12"/>
          <a:stretch>
            <a:fillRect/>
          </a:stretch>
        </p:blipFill>
        <p:spPr>
          <a:xfrm>
            <a:off x="13492063" y="5919688"/>
            <a:ext cx="342899" cy="561902"/>
          </a:xfrm>
          <a:prstGeom prst="rect">
            <a:avLst/>
          </a:prstGeom>
        </p:spPr>
      </p:pic>
      <p:pic>
        <p:nvPicPr>
          <p:cNvPr id="62" name="Image 30" descr="preencoded.png">
            <a:extLst>
              <a:ext uri="{FF2B5EF4-FFF2-40B4-BE49-F238E27FC236}">
                <a16:creationId xmlns:a16="http://schemas.microsoft.com/office/drawing/2014/main" id="{FA569FAA-A26F-548B-A93F-AB4719896813}"/>
              </a:ext>
            </a:extLst>
          </p:cNvPr>
          <p:cNvPicPr>
            <a:picLocks noChangeAspect="1"/>
          </p:cNvPicPr>
          <p:nvPr/>
        </p:nvPicPr>
        <p:blipFill>
          <a:blip r:embed="rId12"/>
          <a:stretch>
            <a:fillRect/>
          </a:stretch>
        </p:blipFill>
        <p:spPr>
          <a:xfrm>
            <a:off x="11872822" y="7900630"/>
            <a:ext cx="342899" cy="561902"/>
          </a:xfrm>
          <a:prstGeom prst="rect">
            <a:avLst/>
          </a:prstGeom>
        </p:spPr>
      </p:pic>
      <p:pic>
        <p:nvPicPr>
          <p:cNvPr id="63" name="Image 31" descr="preencoded.png">
            <a:extLst>
              <a:ext uri="{FF2B5EF4-FFF2-40B4-BE49-F238E27FC236}">
                <a16:creationId xmlns:a16="http://schemas.microsoft.com/office/drawing/2014/main" id="{200E567D-6FF3-0564-8F30-2A2EB3E7DB07}"/>
              </a:ext>
            </a:extLst>
          </p:cNvPr>
          <p:cNvPicPr>
            <a:picLocks noChangeAspect="1"/>
          </p:cNvPicPr>
          <p:nvPr/>
        </p:nvPicPr>
        <p:blipFill>
          <a:blip r:embed="rId12"/>
          <a:stretch>
            <a:fillRect/>
          </a:stretch>
        </p:blipFill>
        <p:spPr>
          <a:xfrm>
            <a:off x="11625173" y="9453002"/>
            <a:ext cx="342899" cy="561902"/>
          </a:xfrm>
          <a:prstGeom prst="rect">
            <a:avLst/>
          </a:prstGeom>
        </p:spPr>
      </p:pic>
      <p:pic>
        <p:nvPicPr>
          <p:cNvPr id="64" name="Image 32" descr="preencoded.png">
            <a:extLst>
              <a:ext uri="{FF2B5EF4-FFF2-40B4-BE49-F238E27FC236}">
                <a16:creationId xmlns:a16="http://schemas.microsoft.com/office/drawing/2014/main" id="{F70B9A8E-E685-6262-FF42-5D48A385D6B3}"/>
              </a:ext>
            </a:extLst>
          </p:cNvPr>
          <p:cNvPicPr>
            <a:picLocks noChangeAspect="1"/>
          </p:cNvPicPr>
          <p:nvPr/>
        </p:nvPicPr>
        <p:blipFill>
          <a:blip r:embed="rId12"/>
          <a:stretch>
            <a:fillRect/>
          </a:stretch>
        </p:blipFill>
        <p:spPr>
          <a:xfrm>
            <a:off x="13444438" y="7310156"/>
            <a:ext cx="342899" cy="561902"/>
          </a:xfrm>
          <a:prstGeom prst="rect">
            <a:avLst/>
          </a:prstGeom>
        </p:spPr>
      </p:pic>
      <p:pic>
        <p:nvPicPr>
          <p:cNvPr id="65" name="Image 33" descr="preencoded.png">
            <a:extLst>
              <a:ext uri="{FF2B5EF4-FFF2-40B4-BE49-F238E27FC236}">
                <a16:creationId xmlns:a16="http://schemas.microsoft.com/office/drawing/2014/main" id="{9618A56B-4524-A847-6565-D4C9731F12B6}"/>
              </a:ext>
            </a:extLst>
          </p:cNvPr>
          <p:cNvPicPr>
            <a:picLocks noChangeAspect="1"/>
          </p:cNvPicPr>
          <p:nvPr/>
        </p:nvPicPr>
        <p:blipFill>
          <a:blip r:embed="rId12"/>
          <a:stretch>
            <a:fillRect/>
          </a:stretch>
        </p:blipFill>
        <p:spPr>
          <a:xfrm>
            <a:off x="11453723" y="8395865"/>
            <a:ext cx="342899" cy="561902"/>
          </a:xfrm>
          <a:prstGeom prst="rect">
            <a:avLst/>
          </a:prstGeom>
        </p:spPr>
      </p:pic>
      <p:pic>
        <p:nvPicPr>
          <p:cNvPr id="66" name="Image 34" descr="preencoded.png">
            <a:extLst>
              <a:ext uri="{FF2B5EF4-FFF2-40B4-BE49-F238E27FC236}">
                <a16:creationId xmlns:a16="http://schemas.microsoft.com/office/drawing/2014/main" id="{90958761-FCD6-9DE9-B9A4-6DACC8A5F270}"/>
              </a:ext>
            </a:extLst>
          </p:cNvPr>
          <p:cNvPicPr>
            <a:picLocks noChangeAspect="1"/>
          </p:cNvPicPr>
          <p:nvPr/>
        </p:nvPicPr>
        <p:blipFill>
          <a:blip r:embed="rId12"/>
          <a:stretch>
            <a:fillRect/>
          </a:stretch>
        </p:blipFill>
        <p:spPr>
          <a:xfrm>
            <a:off x="13177739" y="6186353"/>
            <a:ext cx="342899" cy="561902"/>
          </a:xfrm>
          <a:prstGeom prst="rect">
            <a:avLst/>
          </a:prstGeom>
        </p:spPr>
      </p:pic>
      <p:pic>
        <p:nvPicPr>
          <p:cNvPr id="67" name="Image 35" descr="preencoded.png">
            <a:extLst>
              <a:ext uri="{FF2B5EF4-FFF2-40B4-BE49-F238E27FC236}">
                <a16:creationId xmlns:a16="http://schemas.microsoft.com/office/drawing/2014/main" id="{3C961A76-FDBE-7D6E-C0A4-E0C277FB566D}"/>
              </a:ext>
            </a:extLst>
          </p:cNvPr>
          <p:cNvPicPr>
            <a:picLocks noChangeAspect="1"/>
          </p:cNvPicPr>
          <p:nvPr/>
        </p:nvPicPr>
        <p:blipFill>
          <a:blip r:embed="rId12"/>
          <a:stretch>
            <a:fillRect/>
          </a:stretch>
        </p:blipFill>
        <p:spPr>
          <a:xfrm>
            <a:off x="11653748" y="8138723"/>
            <a:ext cx="342899" cy="561902"/>
          </a:xfrm>
          <a:prstGeom prst="rect">
            <a:avLst/>
          </a:prstGeom>
        </p:spPr>
      </p:pic>
      <p:pic>
        <p:nvPicPr>
          <p:cNvPr id="68" name="Image 36" descr="preencoded.png">
            <a:extLst>
              <a:ext uri="{FF2B5EF4-FFF2-40B4-BE49-F238E27FC236}">
                <a16:creationId xmlns:a16="http://schemas.microsoft.com/office/drawing/2014/main" id="{F57DEC2E-938E-C1B5-1744-9BFF81E05060}"/>
              </a:ext>
            </a:extLst>
          </p:cNvPr>
          <p:cNvPicPr>
            <a:picLocks noChangeAspect="1"/>
          </p:cNvPicPr>
          <p:nvPr/>
        </p:nvPicPr>
        <p:blipFill>
          <a:blip r:embed="rId12"/>
          <a:stretch>
            <a:fillRect/>
          </a:stretch>
        </p:blipFill>
        <p:spPr>
          <a:xfrm>
            <a:off x="12463369" y="8472055"/>
            <a:ext cx="342899" cy="561902"/>
          </a:xfrm>
          <a:prstGeom prst="rect">
            <a:avLst/>
          </a:prstGeom>
        </p:spPr>
      </p:pic>
      <p:pic>
        <p:nvPicPr>
          <p:cNvPr id="69" name="Image 37" descr="preencoded.png">
            <a:extLst>
              <a:ext uri="{FF2B5EF4-FFF2-40B4-BE49-F238E27FC236}">
                <a16:creationId xmlns:a16="http://schemas.microsoft.com/office/drawing/2014/main" id="{EC9B4FA1-5355-6CBB-605D-9D78F62AC466}"/>
              </a:ext>
            </a:extLst>
          </p:cNvPr>
          <p:cNvPicPr>
            <a:picLocks noChangeAspect="1"/>
          </p:cNvPicPr>
          <p:nvPr/>
        </p:nvPicPr>
        <p:blipFill>
          <a:blip r:embed="rId12"/>
          <a:stretch>
            <a:fillRect/>
          </a:stretch>
        </p:blipFill>
        <p:spPr>
          <a:xfrm>
            <a:off x="12139520" y="8891101"/>
            <a:ext cx="342899" cy="561902"/>
          </a:xfrm>
          <a:prstGeom prst="rect">
            <a:avLst/>
          </a:prstGeom>
        </p:spPr>
      </p:pic>
      <p:pic>
        <p:nvPicPr>
          <p:cNvPr id="70" name="Image 38" descr="preencoded.png">
            <a:extLst>
              <a:ext uri="{FF2B5EF4-FFF2-40B4-BE49-F238E27FC236}">
                <a16:creationId xmlns:a16="http://schemas.microsoft.com/office/drawing/2014/main" id="{945B5B86-E2D3-6380-CBD8-1833AC00E009}"/>
              </a:ext>
            </a:extLst>
          </p:cNvPr>
          <p:cNvPicPr>
            <a:picLocks noChangeAspect="1"/>
          </p:cNvPicPr>
          <p:nvPr/>
        </p:nvPicPr>
        <p:blipFill>
          <a:blip r:embed="rId12"/>
          <a:stretch>
            <a:fillRect/>
          </a:stretch>
        </p:blipFill>
        <p:spPr>
          <a:xfrm>
            <a:off x="13958786" y="6748255"/>
            <a:ext cx="342899" cy="561902"/>
          </a:xfrm>
          <a:prstGeom prst="rect">
            <a:avLst/>
          </a:prstGeom>
        </p:spPr>
      </p:pic>
      <p:pic>
        <p:nvPicPr>
          <p:cNvPr id="71" name="Image 39" descr="preencoded.png">
            <a:extLst>
              <a:ext uri="{FF2B5EF4-FFF2-40B4-BE49-F238E27FC236}">
                <a16:creationId xmlns:a16="http://schemas.microsoft.com/office/drawing/2014/main" id="{8AAA6773-0AC7-3B71-5777-1BA5499830C0}"/>
              </a:ext>
            </a:extLst>
          </p:cNvPr>
          <p:cNvPicPr>
            <a:picLocks noChangeAspect="1"/>
          </p:cNvPicPr>
          <p:nvPr/>
        </p:nvPicPr>
        <p:blipFill>
          <a:blip r:embed="rId12"/>
          <a:stretch>
            <a:fillRect/>
          </a:stretch>
        </p:blipFill>
        <p:spPr>
          <a:xfrm>
            <a:off x="11958547" y="8091104"/>
            <a:ext cx="342899" cy="561902"/>
          </a:xfrm>
          <a:prstGeom prst="rect">
            <a:avLst/>
          </a:prstGeom>
        </p:spPr>
      </p:pic>
      <p:pic>
        <p:nvPicPr>
          <p:cNvPr id="72" name="Image 40" descr="preencoded.png">
            <a:extLst>
              <a:ext uri="{FF2B5EF4-FFF2-40B4-BE49-F238E27FC236}">
                <a16:creationId xmlns:a16="http://schemas.microsoft.com/office/drawing/2014/main" id="{133FEF13-D366-E92A-58A0-A921268C00E8}"/>
              </a:ext>
            </a:extLst>
          </p:cNvPr>
          <p:cNvPicPr>
            <a:picLocks noChangeAspect="1"/>
          </p:cNvPicPr>
          <p:nvPr/>
        </p:nvPicPr>
        <p:blipFill>
          <a:blip r:embed="rId12"/>
          <a:stretch>
            <a:fillRect/>
          </a:stretch>
        </p:blipFill>
        <p:spPr>
          <a:xfrm>
            <a:off x="13787336" y="5786354"/>
            <a:ext cx="342899" cy="561902"/>
          </a:xfrm>
          <a:prstGeom prst="rect">
            <a:avLst/>
          </a:prstGeom>
        </p:spPr>
      </p:pic>
      <p:pic>
        <p:nvPicPr>
          <p:cNvPr id="73" name="Image 41" descr="preencoded.png">
            <a:extLst>
              <a:ext uri="{FF2B5EF4-FFF2-40B4-BE49-F238E27FC236}">
                <a16:creationId xmlns:a16="http://schemas.microsoft.com/office/drawing/2014/main" id="{6DCD6522-C932-A633-0AE1-BD1C032974CC}"/>
              </a:ext>
            </a:extLst>
          </p:cNvPr>
          <p:cNvPicPr>
            <a:picLocks noChangeAspect="1"/>
          </p:cNvPicPr>
          <p:nvPr/>
        </p:nvPicPr>
        <p:blipFill>
          <a:blip r:embed="rId12"/>
          <a:stretch>
            <a:fillRect/>
          </a:stretch>
        </p:blipFill>
        <p:spPr>
          <a:xfrm>
            <a:off x="12168095" y="7748249"/>
            <a:ext cx="342899" cy="561902"/>
          </a:xfrm>
          <a:prstGeom prst="rect">
            <a:avLst/>
          </a:prstGeom>
        </p:spPr>
      </p:pic>
      <p:pic>
        <p:nvPicPr>
          <p:cNvPr id="74" name="Image 42" descr="preencoded.png">
            <a:extLst>
              <a:ext uri="{FF2B5EF4-FFF2-40B4-BE49-F238E27FC236}">
                <a16:creationId xmlns:a16="http://schemas.microsoft.com/office/drawing/2014/main" id="{55E33739-B3A3-4013-BD1E-8908F5AF36DB}"/>
              </a:ext>
            </a:extLst>
          </p:cNvPr>
          <p:cNvPicPr>
            <a:picLocks noChangeAspect="1"/>
          </p:cNvPicPr>
          <p:nvPr/>
        </p:nvPicPr>
        <p:blipFill>
          <a:blip r:embed="rId12"/>
          <a:stretch>
            <a:fillRect/>
          </a:stretch>
        </p:blipFill>
        <p:spPr>
          <a:xfrm>
            <a:off x="12787217" y="8776816"/>
            <a:ext cx="342899" cy="561902"/>
          </a:xfrm>
          <a:prstGeom prst="rect">
            <a:avLst/>
          </a:prstGeom>
        </p:spPr>
      </p:pic>
      <p:pic>
        <p:nvPicPr>
          <p:cNvPr id="75" name="Image 43" descr="preencoded.png">
            <a:extLst>
              <a:ext uri="{FF2B5EF4-FFF2-40B4-BE49-F238E27FC236}">
                <a16:creationId xmlns:a16="http://schemas.microsoft.com/office/drawing/2014/main" id="{AC6464AF-C4B7-630F-4A1F-9ECA743A7C92}"/>
              </a:ext>
            </a:extLst>
          </p:cNvPr>
          <p:cNvPicPr>
            <a:picLocks noChangeAspect="1"/>
          </p:cNvPicPr>
          <p:nvPr/>
        </p:nvPicPr>
        <p:blipFill>
          <a:blip r:embed="rId12"/>
          <a:stretch>
            <a:fillRect/>
          </a:stretch>
        </p:blipFill>
        <p:spPr>
          <a:xfrm>
            <a:off x="14606482" y="6348257"/>
            <a:ext cx="342899" cy="561902"/>
          </a:xfrm>
          <a:prstGeom prst="rect">
            <a:avLst/>
          </a:prstGeom>
        </p:spPr>
      </p:pic>
      <p:pic>
        <p:nvPicPr>
          <p:cNvPr id="76" name="Image 44" descr="preencoded.png">
            <a:extLst>
              <a:ext uri="{FF2B5EF4-FFF2-40B4-BE49-F238E27FC236}">
                <a16:creationId xmlns:a16="http://schemas.microsoft.com/office/drawing/2014/main" id="{3D781027-3ABF-38F5-1947-BF213FD755A5}"/>
              </a:ext>
            </a:extLst>
          </p:cNvPr>
          <p:cNvPicPr>
            <a:picLocks noChangeAspect="1"/>
          </p:cNvPicPr>
          <p:nvPr/>
        </p:nvPicPr>
        <p:blipFill>
          <a:blip r:embed="rId12"/>
          <a:stretch>
            <a:fillRect/>
          </a:stretch>
        </p:blipFill>
        <p:spPr>
          <a:xfrm>
            <a:off x="11177500" y="8691101"/>
            <a:ext cx="342899" cy="561902"/>
          </a:xfrm>
          <a:prstGeom prst="rect">
            <a:avLst/>
          </a:prstGeom>
        </p:spPr>
      </p:pic>
      <p:pic>
        <p:nvPicPr>
          <p:cNvPr id="77" name="Image 45" descr="preencoded.png">
            <a:extLst>
              <a:ext uri="{FF2B5EF4-FFF2-40B4-BE49-F238E27FC236}">
                <a16:creationId xmlns:a16="http://schemas.microsoft.com/office/drawing/2014/main" id="{3983A332-1135-E453-7F54-AB3FA9AF8F66}"/>
              </a:ext>
            </a:extLst>
          </p:cNvPr>
          <p:cNvPicPr>
            <a:picLocks noChangeAspect="1"/>
          </p:cNvPicPr>
          <p:nvPr/>
        </p:nvPicPr>
        <p:blipFill>
          <a:blip r:embed="rId12"/>
          <a:stretch>
            <a:fillRect/>
          </a:stretch>
        </p:blipFill>
        <p:spPr>
          <a:xfrm>
            <a:off x="12196670" y="7491107"/>
            <a:ext cx="342899" cy="561902"/>
          </a:xfrm>
          <a:prstGeom prst="rect">
            <a:avLst/>
          </a:prstGeom>
        </p:spPr>
      </p:pic>
      <p:pic>
        <p:nvPicPr>
          <p:cNvPr id="78" name="Image 46" descr="preencoded.png">
            <a:extLst>
              <a:ext uri="{FF2B5EF4-FFF2-40B4-BE49-F238E27FC236}">
                <a16:creationId xmlns:a16="http://schemas.microsoft.com/office/drawing/2014/main" id="{24A32504-AAA0-2D8C-6AC7-B5841BCF87E0}"/>
              </a:ext>
            </a:extLst>
          </p:cNvPr>
          <p:cNvPicPr>
            <a:picLocks noChangeAspect="1"/>
          </p:cNvPicPr>
          <p:nvPr/>
        </p:nvPicPr>
        <p:blipFill>
          <a:blip r:embed="rId12"/>
          <a:stretch>
            <a:fillRect/>
          </a:stretch>
        </p:blipFill>
        <p:spPr>
          <a:xfrm>
            <a:off x="12911041" y="9395860"/>
            <a:ext cx="342899" cy="561902"/>
          </a:xfrm>
          <a:prstGeom prst="rect">
            <a:avLst/>
          </a:prstGeom>
        </p:spPr>
      </p:pic>
      <p:pic>
        <p:nvPicPr>
          <p:cNvPr id="79" name="Image 47" descr="preencoded.png">
            <a:extLst>
              <a:ext uri="{FF2B5EF4-FFF2-40B4-BE49-F238E27FC236}">
                <a16:creationId xmlns:a16="http://schemas.microsoft.com/office/drawing/2014/main" id="{458AFDFC-D074-FF7A-CF64-DE1A1AEB31B8}"/>
              </a:ext>
            </a:extLst>
          </p:cNvPr>
          <p:cNvPicPr>
            <a:picLocks noChangeAspect="1"/>
          </p:cNvPicPr>
          <p:nvPr/>
        </p:nvPicPr>
        <p:blipFill>
          <a:blip r:embed="rId12"/>
          <a:stretch>
            <a:fillRect/>
          </a:stretch>
        </p:blipFill>
        <p:spPr>
          <a:xfrm>
            <a:off x="14730307" y="6824444"/>
            <a:ext cx="342899" cy="561902"/>
          </a:xfrm>
          <a:prstGeom prst="rect">
            <a:avLst/>
          </a:prstGeom>
        </p:spPr>
      </p:pic>
      <p:pic>
        <p:nvPicPr>
          <p:cNvPr id="80" name="Image 48" descr="preencoded.png">
            <a:extLst>
              <a:ext uri="{FF2B5EF4-FFF2-40B4-BE49-F238E27FC236}">
                <a16:creationId xmlns:a16="http://schemas.microsoft.com/office/drawing/2014/main" id="{96B81ED8-CF2C-F9E5-2754-5AD6E4D0EE84}"/>
              </a:ext>
            </a:extLst>
          </p:cNvPr>
          <p:cNvPicPr>
            <a:picLocks noChangeAspect="1"/>
          </p:cNvPicPr>
          <p:nvPr/>
        </p:nvPicPr>
        <p:blipFill>
          <a:blip r:embed="rId12"/>
          <a:stretch>
            <a:fillRect/>
          </a:stretch>
        </p:blipFill>
        <p:spPr>
          <a:xfrm>
            <a:off x="12291919" y="8033962"/>
            <a:ext cx="342899" cy="561902"/>
          </a:xfrm>
          <a:prstGeom prst="rect">
            <a:avLst/>
          </a:prstGeom>
        </p:spPr>
      </p:pic>
      <p:pic>
        <p:nvPicPr>
          <p:cNvPr id="81" name="Image 49" descr="preencoded.png">
            <a:extLst>
              <a:ext uri="{FF2B5EF4-FFF2-40B4-BE49-F238E27FC236}">
                <a16:creationId xmlns:a16="http://schemas.microsoft.com/office/drawing/2014/main" id="{BB2AEF4B-032D-A018-0E9B-8C57DC161EF2}"/>
              </a:ext>
            </a:extLst>
          </p:cNvPr>
          <p:cNvPicPr>
            <a:picLocks noChangeAspect="1"/>
          </p:cNvPicPr>
          <p:nvPr/>
        </p:nvPicPr>
        <p:blipFill>
          <a:blip r:embed="rId12"/>
          <a:stretch>
            <a:fillRect/>
          </a:stretch>
        </p:blipFill>
        <p:spPr>
          <a:xfrm>
            <a:off x="13415864" y="6767302"/>
            <a:ext cx="342899" cy="561902"/>
          </a:xfrm>
          <a:prstGeom prst="rect">
            <a:avLst/>
          </a:prstGeom>
        </p:spPr>
      </p:pic>
      <p:pic>
        <p:nvPicPr>
          <p:cNvPr id="82" name="Image 50" descr="preencoded.png">
            <a:extLst>
              <a:ext uri="{FF2B5EF4-FFF2-40B4-BE49-F238E27FC236}">
                <a16:creationId xmlns:a16="http://schemas.microsoft.com/office/drawing/2014/main" id="{1356AC37-E74F-710C-0E4D-C849393980E9}"/>
              </a:ext>
            </a:extLst>
          </p:cNvPr>
          <p:cNvPicPr>
            <a:picLocks noChangeAspect="1"/>
          </p:cNvPicPr>
          <p:nvPr/>
        </p:nvPicPr>
        <p:blipFill>
          <a:blip r:embed="rId12"/>
          <a:stretch>
            <a:fillRect/>
          </a:stretch>
        </p:blipFill>
        <p:spPr>
          <a:xfrm>
            <a:off x="12939616" y="8548246"/>
            <a:ext cx="342899" cy="561902"/>
          </a:xfrm>
          <a:prstGeom prst="rect">
            <a:avLst/>
          </a:prstGeom>
        </p:spPr>
      </p:pic>
      <p:pic>
        <p:nvPicPr>
          <p:cNvPr id="83" name="Image 51" descr="preencoded.png">
            <a:extLst>
              <a:ext uri="{FF2B5EF4-FFF2-40B4-BE49-F238E27FC236}">
                <a16:creationId xmlns:a16="http://schemas.microsoft.com/office/drawing/2014/main" id="{1A9B2150-1653-3A91-9008-CD080DDF4305}"/>
              </a:ext>
            </a:extLst>
          </p:cNvPr>
          <p:cNvPicPr>
            <a:picLocks noChangeAspect="1"/>
          </p:cNvPicPr>
          <p:nvPr/>
        </p:nvPicPr>
        <p:blipFill>
          <a:blip r:embed="rId12"/>
          <a:stretch>
            <a:fillRect/>
          </a:stretch>
        </p:blipFill>
        <p:spPr>
          <a:xfrm>
            <a:off x="12272870" y="9395860"/>
            <a:ext cx="342899" cy="561902"/>
          </a:xfrm>
          <a:prstGeom prst="rect">
            <a:avLst/>
          </a:prstGeom>
        </p:spPr>
      </p:pic>
      <p:pic>
        <p:nvPicPr>
          <p:cNvPr id="84" name="Image 52" descr="preencoded.png">
            <a:extLst>
              <a:ext uri="{FF2B5EF4-FFF2-40B4-BE49-F238E27FC236}">
                <a16:creationId xmlns:a16="http://schemas.microsoft.com/office/drawing/2014/main" id="{AA512EC4-59F3-2FB1-7F6E-BA8F13F929BE}"/>
              </a:ext>
            </a:extLst>
          </p:cNvPr>
          <p:cNvPicPr>
            <a:picLocks noChangeAspect="1"/>
          </p:cNvPicPr>
          <p:nvPr/>
        </p:nvPicPr>
        <p:blipFill>
          <a:blip r:embed="rId12"/>
          <a:stretch>
            <a:fillRect/>
          </a:stretch>
        </p:blipFill>
        <p:spPr>
          <a:xfrm>
            <a:off x="14101660" y="7433965"/>
            <a:ext cx="342899" cy="561902"/>
          </a:xfrm>
          <a:prstGeom prst="rect">
            <a:avLst/>
          </a:prstGeom>
        </p:spPr>
      </p:pic>
      <p:pic>
        <p:nvPicPr>
          <p:cNvPr id="85" name="Image 53" descr="preencoded.png">
            <a:extLst>
              <a:ext uri="{FF2B5EF4-FFF2-40B4-BE49-F238E27FC236}">
                <a16:creationId xmlns:a16="http://schemas.microsoft.com/office/drawing/2014/main" id="{E2B2AA32-76B1-1B2D-04DC-C63196E285EA}"/>
              </a:ext>
            </a:extLst>
          </p:cNvPr>
          <p:cNvPicPr>
            <a:picLocks noChangeAspect="1"/>
          </p:cNvPicPr>
          <p:nvPr/>
        </p:nvPicPr>
        <p:blipFill>
          <a:blip r:embed="rId12"/>
          <a:stretch>
            <a:fillRect/>
          </a:stretch>
        </p:blipFill>
        <p:spPr>
          <a:xfrm>
            <a:off x="11453723" y="9253003"/>
            <a:ext cx="342899" cy="561902"/>
          </a:xfrm>
          <a:prstGeom prst="rect">
            <a:avLst/>
          </a:prstGeom>
        </p:spPr>
      </p:pic>
      <p:pic>
        <p:nvPicPr>
          <p:cNvPr id="86" name="Image 54" descr="preencoded.png">
            <a:extLst>
              <a:ext uri="{FF2B5EF4-FFF2-40B4-BE49-F238E27FC236}">
                <a16:creationId xmlns:a16="http://schemas.microsoft.com/office/drawing/2014/main" id="{560B86CB-6CC7-DF7C-BC57-3BC3D4A8079C}"/>
              </a:ext>
            </a:extLst>
          </p:cNvPr>
          <p:cNvPicPr>
            <a:picLocks noChangeAspect="1"/>
          </p:cNvPicPr>
          <p:nvPr/>
        </p:nvPicPr>
        <p:blipFill>
          <a:blip r:embed="rId12"/>
          <a:stretch>
            <a:fillRect/>
          </a:stretch>
        </p:blipFill>
        <p:spPr>
          <a:xfrm>
            <a:off x="13930211" y="7053014"/>
            <a:ext cx="342899" cy="561902"/>
          </a:xfrm>
          <a:prstGeom prst="rect">
            <a:avLst/>
          </a:prstGeom>
        </p:spPr>
      </p:pic>
      <p:pic>
        <p:nvPicPr>
          <p:cNvPr id="87" name="Image 55" descr="preencoded.png">
            <a:extLst>
              <a:ext uri="{FF2B5EF4-FFF2-40B4-BE49-F238E27FC236}">
                <a16:creationId xmlns:a16="http://schemas.microsoft.com/office/drawing/2014/main" id="{C1CC82A5-0F04-3C3A-507C-0E32E6CBE96F}"/>
              </a:ext>
            </a:extLst>
          </p:cNvPr>
          <p:cNvPicPr>
            <a:picLocks noChangeAspect="1"/>
          </p:cNvPicPr>
          <p:nvPr/>
        </p:nvPicPr>
        <p:blipFill>
          <a:blip r:embed="rId12"/>
          <a:stretch>
            <a:fillRect/>
          </a:stretch>
        </p:blipFill>
        <p:spPr>
          <a:xfrm>
            <a:off x="12310969" y="8672054"/>
            <a:ext cx="342899" cy="561902"/>
          </a:xfrm>
          <a:prstGeom prst="rect">
            <a:avLst/>
          </a:prstGeom>
        </p:spPr>
      </p:pic>
      <p:pic>
        <p:nvPicPr>
          <p:cNvPr id="88" name="Image 56" descr="preencoded.png">
            <a:extLst>
              <a:ext uri="{FF2B5EF4-FFF2-40B4-BE49-F238E27FC236}">
                <a16:creationId xmlns:a16="http://schemas.microsoft.com/office/drawing/2014/main" id="{81A27EAA-F6C5-6202-C677-C489CBED32C1}"/>
              </a:ext>
            </a:extLst>
          </p:cNvPr>
          <p:cNvPicPr>
            <a:picLocks noChangeAspect="1"/>
          </p:cNvPicPr>
          <p:nvPr/>
        </p:nvPicPr>
        <p:blipFill>
          <a:blip r:embed="rId12"/>
          <a:stretch>
            <a:fillRect/>
          </a:stretch>
        </p:blipFill>
        <p:spPr>
          <a:xfrm>
            <a:off x="14130235" y="6386351"/>
            <a:ext cx="342899" cy="561902"/>
          </a:xfrm>
          <a:prstGeom prst="rect">
            <a:avLst/>
          </a:prstGeom>
        </p:spPr>
      </p:pic>
      <p:pic>
        <p:nvPicPr>
          <p:cNvPr id="89" name="Image 57" descr="preencoded.png">
            <a:extLst>
              <a:ext uri="{FF2B5EF4-FFF2-40B4-BE49-F238E27FC236}">
                <a16:creationId xmlns:a16="http://schemas.microsoft.com/office/drawing/2014/main" id="{68DFAB74-2B1D-3DF5-38F5-A0BCA574DDDE}"/>
              </a:ext>
            </a:extLst>
          </p:cNvPr>
          <p:cNvPicPr>
            <a:picLocks noChangeAspect="1"/>
          </p:cNvPicPr>
          <p:nvPr/>
        </p:nvPicPr>
        <p:blipFill>
          <a:blip r:embed="rId12"/>
          <a:stretch>
            <a:fillRect/>
          </a:stretch>
        </p:blipFill>
        <p:spPr>
          <a:xfrm>
            <a:off x="13787336" y="9281575"/>
            <a:ext cx="342899" cy="561902"/>
          </a:xfrm>
          <a:prstGeom prst="rect">
            <a:avLst/>
          </a:prstGeom>
        </p:spPr>
      </p:pic>
      <p:pic>
        <p:nvPicPr>
          <p:cNvPr id="90" name="Image 58" descr="preencoded.png">
            <a:extLst>
              <a:ext uri="{FF2B5EF4-FFF2-40B4-BE49-F238E27FC236}">
                <a16:creationId xmlns:a16="http://schemas.microsoft.com/office/drawing/2014/main" id="{363228BB-A380-D931-65F3-9CF85708BD6D}"/>
              </a:ext>
            </a:extLst>
          </p:cNvPr>
          <p:cNvPicPr>
            <a:picLocks noChangeAspect="1"/>
          </p:cNvPicPr>
          <p:nvPr/>
        </p:nvPicPr>
        <p:blipFill>
          <a:blip r:embed="rId12"/>
          <a:stretch>
            <a:fillRect/>
          </a:stretch>
        </p:blipFill>
        <p:spPr>
          <a:xfrm>
            <a:off x="15606602" y="7529203"/>
            <a:ext cx="342899" cy="561902"/>
          </a:xfrm>
          <a:prstGeom prst="rect">
            <a:avLst/>
          </a:prstGeom>
        </p:spPr>
      </p:pic>
      <p:pic>
        <p:nvPicPr>
          <p:cNvPr id="91" name="Image 59" descr="preencoded.png">
            <a:extLst>
              <a:ext uri="{FF2B5EF4-FFF2-40B4-BE49-F238E27FC236}">
                <a16:creationId xmlns:a16="http://schemas.microsoft.com/office/drawing/2014/main" id="{F99E3A81-248B-7ADB-F303-5D323B60D2DD}"/>
              </a:ext>
            </a:extLst>
          </p:cNvPr>
          <p:cNvPicPr>
            <a:picLocks noChangeAspect="1"/>
          </p:cNvPicPr>
          <p:nvPr/>
        </p:nvPicPr>
        <p:blipFill>
          <a:blip r:embed="rId12"/>
          <a:stretch>
            <a:fillRect/>
          </a:stretch>
        </p:blipFill>
        <p:spPr>
          <a:xfrm>
            <a:off x="15435154" y="6472066"/>
            <a:ext cx="342899" cy="561902"/>
          </a:xfrm>
          <a:prstGeom prst="rect">
            <a:avLst/>
          </a:prstGeom>
        </p:spPr>
      </p:pic>
      <p:pic>
        <p:nvPicPr>
          <p:cNvPr id="92" name="Image 60" descr="preencoded.png">
            <a:extLst>
              <a:ext uri="{FF2B5EF4-FFF2-40B4-BE49-F238E27FC236}">
                <a16:creationId xmlns:a16="http://schemas.microsoft.com/office/drawing/2014/main" id="{09F80299-5BFB-AA81-AD84-C902CC7AC296}"/>
              </a:ext>
            </a:extLst>
          </p:cNvPr>
          <p:cNvPicPr>
            <a:picLocks noChangeAspect="1"/>
          </p:cNvPicPr>
          <p:nvPr/>
        </p:nvPicPr>
        <p:blipFill>
          <a:blip r:embed="rId12"/>
          <a:stretch>
            <a:fillRect/>
          </a:stretch>
        </p:blipFill>
        <p:spPr>
          <a:xfrm>
            <a:off x="13815911" y="8100628"/>
            <a:ext cx="342899" cy="561902"/>
          </a:xfrm>
          <a:prstGeom prst="rect">
            <a:avLst/>
          </a:prstGeom>
        </p:spPr>
      </p:pic>
      <p:pic>
        <p:nvPicPr>
          <p:cNvPr id="93" name="Image 61" descr="preencoded.png">
            <a:extLst>
              <a:ext uri="{FF2B5EF4-FFF2-40B4-BE49-F238E27FC236}">
                <a16:creationId xmlns:a16="http://schemas.microsoft.com/office/drawing/2014/main" id="{13E5F79E-9969-CF95-C676-DAB5DC650635}"/>
              </a:ext>
            </a:extLst>
          </p:cNvPr>
          <p:cNvPicPr>
            <a:picLocks noChangeAspect="1"/>
          </p:cNvPicPr>
          <p:nvPr/>
        </p:nvPicPr>
        <p:blipFill>
          <a:blip r:embed="rId12"/>
          <a:stretch>
            <a:fillRect/>
          </a:stretch>
        </p:blipFill>
        <p:spPr>
          <a:xfrm>
            <a:off x="15635177" y="5910164"/>
            <a:ext cx="342899" cy="561902"/>
          </a:xfrm>
          <a:prstGeom prst="rect">
            <a:avLst/>
          </a:prstGeom>
        </p:spPr>
      </p:pic>
      <p:pic>
        <p:nvPicPr>
          <p:cNvPr id="94" name="Image 62" descr="preencoded.png">
            <a:extLst>
              <a:ext uri="{FF2B5EF4-FFF2-40B4-BE49-F238E27FC236}">
                <a16:creationId xmlns:a16="http://schemas.microsoft.com/office/drawing/2014/main" id="{97A11BA9-CAA3-AB5F-D672-F498D419D6A0}"/>
              </a:ext>
            </a:extLst>
          </p:cNvPr>
          <p:cNvPicPr>
            <a:picLocks noChangeAspect="1"/>
          </p:cNvPicPr>
          <p:nvPr/>
        </p:nvPicPr>
        <p:blipFill>
          <a:blip r:embed="rId12"/>
          <a:stretch>
            <a:fillRect/>
          </a:stretch>
        </p:blipFill>
        <p:spPr>
          <a:xfrm>
            <a:off x="14235010" y="8833958"/>
            <a:ext cx="342899" cy="561902"/>
          </a:xfrm>
          <a:prstGeom prst="rect">
            <a:avLst/>
          </a:prstGeom>
        </p:spPr>
      </p:pic>
      <p:pic>
        <p:nvPicPr>
          <p:cNvPr id="95" name="Image 63" descr="preencoded.png">
            <a:extLst>
              <a:ext uri="{FF2B5EF4-FFF2-40B4-BE49-F238E27FC236}">
                <a16:creationId xmlns:a16="http://schemas.microsoft.com/office/drawing/2014/main" id="{79FA4143-1EB2-8BCF-568A-E018D8BD9F95}"/>
              </a:ext>
            </a:extLst>
          </p:cNvPr>
          <p:cNvPicPr>
            <a:picLocks noChangeAspect="1"/>
          </p:cNvPicPr>
          <p:nvPr/>
        </p:nvPicPr>
        <p:blipFill>
          <a:blip r:embed="rId12"/>
          <a:stretch>
            <a:fillRect/>
          </a:stretch>
        </p:blipFill>
        <p:spPr>
          <a:xfrm>
            <a:off x="16054274" y="6367304"/>
            <a:ext cx="342899" cy="561902"/>
          </a:xfrm>
          <a:prstGeom prst="rect">
            <a:avLst/>
          </a:prstGeom>
        </p:spPr>
      </p:pic>
      <p:pic>
        <p:nvPicPr>
          <p:cNvPr id="96" name="Image 64" descr="preencoded.png">
            <a:extLst>
              <a:ext uri="{FF2B5EF4-FFF2-40B4-BE49-F238E27FC236}">
                <a16:creationId xmlns:a16="http://schemas.microsoft.com/office/drawing/2014/main" id="{0F553BF2-603C-038A-6AB8-B15BB1AAD0AA}"/>
              </a:ext>
            </a:extLst>
          </p:cNvPr>
          <p:cNvPicPr>
            <a:picLocks noChangeAspect="1"/>
          </p:cNvPicPr>
          <p:nvPr/>
        </p:nvPicPr>
        <p:blipFill>
          <a:blip r:embed="rId12"/>
          <a:stretch>
            <a:fillRect/>
          </a:stretch>
        </p:blipFill>
        <p:spPr>
          <a:xfrm>
            <a:off x="14063560" y="8614912"/>
            <a:ext cx="342899" cy="561902"/>
          </a:xfrm>
          <a:prstGeom prst="rect">
            <a:avLst/>
          </a:prstGeom>
        </p:spPr>
      </p:pic>
      <p:pic>
        <p:nvPicPr>
          <p:cNvPr id="97" name="Image 65" descr="preencoded.png">
            <a:extLst>
              <a:ext uri="{FF2B5EF4-FFF2-40B4-BE49-F238E27FC236}">
                <a16:creationId xmlns:a16="http://schemas.microsoft.com/office/drawing/2014/main" id="{84A829AB-7993-0932-DB05-A60097C3F8C4}"/>
              </a:ext>
            </a:extLst>
          </p:cNvPr>
          <p:cNvPicPr>
            <a:picLocks noChangeAspect="1"/>
          </p:cNvPicPr>
          <p:nvPr/>
        </p:nvPicPr>
        <p:blipFill>
          <a:blip r:embed="rId12"/>
          <a:stretch>
            <a:fillRect/>
          </a:stretch>
        </p:blipFill>
        <p:spPr>
          <a:xfrm>
            <a:off x="15882826" y="6186353"/>
            <a:ext cx="342899" cy="561902"/>
          </a:xfrm>
          <a:prstGeom prst="rect">
            <a:avLst/>
          </a:prstGeom>
        </p:spPr>
      </p:pic>
      <p:pic>
        <p:nvPicPr>
          <p:cNvPr id="98" name="Image 66" descr="preencoded.png">
            <a:extLst>
              <a:ext uri="{FF2B5EF4-FFF2-40B4-BE49-F238E27FC236}">
                <a16:creationId xmlns:a16="http://schemas.microsoft.com/office/drawing/2014/main" id="{996FADC2-5662-0793-EC55-A81209B10B0F}"/>
              </a:ext>
            </a:extLst>
          </p:cNvPr>
          <p:cNvPicPr>
            <a:picLocks noChangeAspect="1"/>
          </p:cNvPicPr>
          <p:nvPr/>
        </p:nvPicPr>
        <p:blipFill>
          <a:blip r:embed="rId12"/>
          <a:stretch>
            <a:fillRect/>
          </a:stretch>
        </p:blipFill>
        <p:spPr>
          <a:xfrm>
            <a:off x="14263585" y="7757773"/>
            <a:ext cx="342899" cy="561902"/>
          </a:xfrm>
          <a:prstGeom prst="rect">
            <a:avLst/>
          </a:prstGeom>
        </p:spPr>
      </p:pic>
      <p:pic>
        <p:nvPicPr>
          <p:cNvPr id="99" name="Image 67" descr="preencoded.png">
            <a:extLst>
              <a:ext uri="{FF2B5EF4-FFF2-40B4-BE49-F238E27FC236}">
                <a16:creationId xmlns:a16="http://schemas.microsoft.com/office/drawing/2014/main" id="{95AE8B9F-0988-2C94-FA4C-358925BDC26C}"/>
              </a:ext>
            </a:extLst>
          </p:cNvPr>
          <p:cNvPicPr>
            <a:picLocks noChangeAspect="1"/>
          </p:cNvPicPr>
          <p:nvPr/>
        </p:nvPicPr>
        <p:blipFill>
          <a:blip r:embed="rId12"/>
          <a:stretch>
            <a:fillRect/>
          </a:stretch>
        </p:blipFill>
        <p:spPr>
          <a:xfrm>
            <a:off x="14635057" y="7433965"/>
            <a:ext cx="342899" cy="561902"/>
          </a:xfrm>
          <a:prstGeom prst="rect">
            <a:avLst/>
          </a:prstGeom>
        </p:spPr>
      </p:pic>
      <p:pic>
        <p:nvPicPr>
          <p:cNvPr id="100" name="Image 68" descr="preencoded.png">
            <a:extLst>
              <a:ext uri="{FF2B5EF4-FFF2-40B4-BE49-F238E27FC236}">
                <a16:creationId xmlns:a16="http://schemas.microsoft.com/office/drawing/2014/main" id="{D44F9781-8212-4FBC-D459-98C5CFA0CD88}"/>
              </a:ext>
            </a:extLst>
          </p:cNvPr>
          <p:cNvPicPr>
            <a:picLocks noChangeAspect="1"/>
          </p:cNvPicPr>
          <p:nvPr/>
        </p:nvPicPr>
        <p:blipFill>
          <a:blip r:embed="rId12"/>
          <a:stretch>
            <a:fillRect/>
          </a:stretch>
        </p:blipFill>
        <p:spPr>
          <a:xfrm>
            <a:off x="14492183" y="6872063"/>
            <a:ext cx="342899" cy="561902"/>
          </a:xfrm>
          <a:prstGeom prst="rect">
            <a:avLst/>
          </a:prstGeom>
        </p:spPr>
      </p:pic>
      <p:pic>
        <p:nvPicPr>
          <p:cNvPr id="101" name="Image 69" descr="preencoded.png">
            <a:extLst>
              <a:ext uri="{FF2B5EF4-FFF2-40B4-BE49-F238E27FC236}">
                <a16:creationId xmlns:a16="http://schemas.microsoft.com/office/drawing/2014/main" id="{8D04CB2D-22D9-4BC4-0BE9-CCE038504D2D}"/>
              </a:ext>
            </a:extLst>
          </p:cNvPr>
          <p:cNvPicPr>
            <a:picLocks noChangeAspect="1"/>
          </p:cNvPicPr>
          <p:nvPr/>
        </p:nvPicPr>
        <p:blipFill>
          <a:blip r:embed="rId12"/>
          <a:stretch>
            <a:fillRect/>
          </a:stretch>
        </p:blipFill>
        <p:spPr>
          <a:xfrm>
            <a:off x="14663632" y="6005401"/>
            <a:ext cx="342899" cy="561902"/>
          </a:xfrm>
          <a:prstGeom prst="rect">
            <a:avLst/>
          </a:prstGeom>
        </p:spPr>
      </p:pic>
      <p:pic>
        <p:nvPicPr>
          <p:cNvPr id="102" name="Image 70" descr="preencoded.png">
            <a:extLst>
              <a:ext uri="{FF2B5EF4-FFF2-40B4-BE49-F238E27FC236}">
                <a16:creationId xmlns:a16="http://schemas.microsoft.com/office/drawing/2014/main" id="{31CA3AF4-01B1-A6E0-4E08-77C0EB26B07C}"/>
              </a:ext>
            </a:extLst>
          </p:cNvPr>
          <p:cNvPicPr>
            <a:picLocks noChangeAspect="1"/>
          </p:cNvPicPr>
          <p:nvPr/>
        </p:nvPicPr>
        <p:blipFill>
          <a:blip r:embed="rId12"/>
          <a:stretch>
            <a:fillRect/>
          </a:stretch>
        </p:blipFill>
        <p:spPr>
          <a:xfrm>
            <a:off x="14235010" y="6643493"/>
            <a:ext cx="342899" cy="561902"/>
          </a:xfrm>
          <a:prstGeom prst="rect">
            <a:avLst/>
          </a:prstGeom>
        </p:spPr>
      </p:pic>
      <p:pic>
        <p:nvPicPr>
          <p:cNvPr id="103" name="Image 71" descr="preencoded.png">
            <a:extLst>
              <a:ext uri="{FF2B5EF4-FFF2-40B4-BE49-F238E27FC236}">
                <a16:creationId xmlns:a16="http://schemas.microsoft.com/office/drawing/2014/main" id="{BC3E5019-408D-D114-3C18-425A2C74A8AB}"/>
              </a:ext>
            </a:extLst>
          </p:cNvPr>
          <p:cNvPicPr>
            <a:picLocks noChangeAspect="1"/>
          </p:cNvPicPr>
          <p:nvPr/>
        </p:nvPicPr>
        <p:blipFill>
          <a:blip r:embed="rId12"/>
          <a:stretch>
            <a:fillRect/>
          </a:stretch>
        </p:blipFill>
        <p:spPr>
          <a:xfrm>
            <a:off x="14063560" y="5910164"/>
            <a:ext cx="342899" cy="561902"/>
          </a:xfrm>
          <a:prstGeom prst="rect">
            <a:avLst/>
          </a:prstGeom>
        </p:spPr>
      </p:pic>
      <p:pic>
        <p:nvPicPr>
          <p:cNvPr id="104" name="Image 72" descr="preencoded.png">
            <a:extLst>
              <a:ext uri="{FF2B5EF4-FFF2-40B4-BE49-F238E27FC236}">
                <a16:creationId xmlns:a16="http://schemas.microsoft.com/office/drawing/2014/main" id="{9D9A0E0F-5424-F6FB-CAFB-F9E87692DCFA}"/>
              </a:ext>
            </a:extLst>
          </p:cNvPr>
          <p:cNvPicPr>
            <a:picLocks noChangeAspect="1"/>
          </p:cNvPicPr>
          <p:nvPr/>
        </p:nvPicPr>
        <p:blipFill>
          <a:blip r:embed="rId12"/>
          <a:stretch>
            <a:fillRect/>
          </a:stretch>
        </p:blipFill>
        <p:spPr>
          <a:xfrm>
            <a:off x="14263585" y="5719688"/>
            <a:ext cx="342899" cy="561902"/>
          </a:xfrm>
          <a:prstGeom prst="rect">
            <a:avLst/>
          </a:prstGeom>
        </p:spPr>
      </p:pic>
      <p:pic>
        <p:nvPicPr>
          <p:cNvPr id="105" name="Image 73" descr="preencoded.png">
            <a:extLst>
              <a:ext uri="{FF2B5EF4-FFF2-40B4-BE49-F238E27FC236}">
                <a16:creationId xmlns:a16="http://schemas.microsoft.com/office/drawing/2014/main" id="{197562C1-A990-0872-9FF6-4DFDFBAA0FF7}"/>
              </a:ext>
            </a:extLst>
          </p:cNvPr>
          <p:cNvPicPr>
            <a:picLocks noChangeAspect="1"/>
          </p:cNvPicPr>
          <p:nvPr/>
        </p:nvPicPr>
        <p:blipFill>
          <a:blip r:embed="rId12"/>
          <a:stretch>
            <a:fillRect/>
          </a:stretch>
        </p:blipFill>
        <p:spPr>
          <a:xfrm>
            <a:off x="10977476" y="9395860"/>
            <a:ext cx="342899" cy="561902"/>
          </a:xfrm>
          <a:prstGeom prst="rect">
            <a:avLst/>
          </a:prstGeom>
        </p:spPr>
      </p:pic>
      <p:pic>
        <p:nvPicPr>
          <p:cNvPr id="106" name="Image 74" descr="preencoded.png">
            <a:extLst>
              <a:ext uri="{FF2B5EF4-FFF2-40B4-BE49-F238E27FC236}">
                <a16:creationId xmlns:a16="http://schemas.microsoft.com/office/drawing/2014/main" id="{E8A9BC76-7532-4D1E-D42C-F678161AF2B7}"/>
              </a:ext>
            </a:extLst>
          </p:cNvPr>
          <p:cNvPicPr>
            <a:picLocks noChangeAspect="1"/>
          </p:cNvPicPr>
          <p:nvPr/>
        </p:nvPicPr>
        <p:blipFill>
          <a:blip r:embed="rId12"/>
          <a:stretch>
            <a:fillRect/>
          </a:stretch>
        </p:blipFill>
        <p:spPr>
          <a:xfrm>
            <a:off x="10529804" y="9348241"/>
            <a:ext cx="342899" cy="561902"/>
          </a:xfrm>
          <a:prstGeom prst="rect">
            <a:avLst/>
          </a:prstGeom>
        </p:spPr>
      </p:pic>
      <p:pic>
        <p:nvPicPr>
          <p:cNvPr id="107" name="Image 75" descr="preencoded.png">
            <a:extLst>
              <a:ext uri="{FF2B5EF4-FFF2-40B4-BE49-F238E27FC236}">
                <a16:creationId xmlns:a16="http://schemas.microsoft.com/office/drawing/2014/main" id="{21830687-4AAA-9FF4-2E2F-46562BBBD482}"/>
              </a:ext>
            </a:extLst>
          </p:cNvPr>
          <p:cNvPicPr>
            <a:picLocks noChangeAspect="1"/>
          </p:cNvPicPr>
          <p:nvPr/>
        </p:nvPicPr>
        <p:blipFill>
          <a:blip r:embed="rId12"/>
          <a:stretch>
            <a:fillRect/>
          </a:stretch>
        </p:blipFill>
        <p:spPr>
          <a:xfrm>
            <a:off x="10806028" y="8948243"/>
            <a:ext cx="342899" cy="561902"/>
          </a:xfrm>
          <a:prstGeom prst="rect">
            <a:avLst/>
          </a:prstGeom>
        </p:spPr>
      </p:pic>
      <p:pic>
        <p:nvPicPr>
          <p:cNvPr id="108" name="Image 76" descr="preencoded.png">
            <a:extLst>
              <a:ext uri="{FF2B5EF4-FFF2-40B4-BE49-F238E27FC236}">
                <a16:creationId xmlns:a16="http://schemas.microsoft.com/office/drawing/2014/main" id="{A11909D6-1BBC-E986-3F50-6223A936D442}"/>
              </a:ext>
            </a:extLst>
          </p:cNvPr>
          <p:cNvPicPr>
            <a:picLocks noChangeAspect="1"/>
          </p:cNvPicPr>
          <p:nvPr/>
        </p:nvPicPr>
        <p:blipFill>
          <a:blip r:embed="rId12"/>
          <a:stretch>
            <a:fillRect/>
          </a:stretch>
        </p:blipFill>
        <p:spPr>
          <a:xfrm>
            <a:off x="10758403" y="9767287"/>
            <a:ext cx="342899" cy="561902"/>
          </a:xfrm>
          <a:prstGeom prst="rect">
            <a:avLst/>
          </a:prstGeom>
        </p:spPr>
      </p:pic>
      <p:pic>
        <p:nvPicPr>
          <p:cNvPr id="109" name="Image 77" descr="preencoded.png">
            <a:extLst>
              <a:ext uri="{FF2B5EF4-FFF2-40B4-BE49-F238E27FC236}">
                <a16:creationId xmlns:a16="http://schemas.microsoft.com/office/drawing/2014/main" id="{C78E1D9F-C21E-3BEB-F6E8-D8C16FFF2CAD}"/>
              </a:ext>
            </a:extLst>
          </p:cNvPr>
          <p:cNvPicPr>
            <a:picLocks noChangeAspect="1"/>
          </p:cNvPicPr>
          <p:nvPr/>
        </p:nvPicPr>
        <p:blipFill>
          <a:blip r:embed="rId12"/>
          <a:stretch>
            <a:fillRect/>
          </a:stretch>
        </p:blipFill>
        <p:spPr>
          <a:xfrm>
            <a:off x="11006051" y="8472055"/>
            <a:ext cx="342899" cy="561902"/>
          </a:xfrm>
          <a:prstGeom prst="rect">
            <a:avLst/>
          </a:prstGeom>
        </p:spPr>
      </p:pic>
      <p:pic>
        <p:nvPicPr>
          <p:cNvPr id="110" name="Image 78" descr="preencoded.png">
            <a:extLst>
              <a:ext uri="{FF2B5EF4-FFF2-40B4-BE49-F238E27FC236}">
                <a16:creationId xmlns:a16="http://schemas.microsoft.com/office/drawing/2014/main" id="{A1CB65AE-D103-FA4B-1537-7B0A8C80F383}"/>
              </a:ext>
            </a:extLst>
          </p:cNvPr>
          <p:cNvPicPr>
            <a:picLocks noChangeAspect="1"/>
          </p:cNvPicPr>
          <p:nvPr/>
        </p:nvPicPr>
        <p:blipFill>
          <a:blip r:embed="rId12"/>
          <a:stretch>
            <a:fillRect/>
          </a:stretch>
        </p:blipFill>
        <p:spPr>
          <a:xfrm>
            <a:off x="12825317" y="7186348"/>
            <a:ext cx="342899" cy="561902"/>
          </a:xfrm>
          <a:prstGeom prst="rect">
            <a:avLst/>
          </a:prstGeom>
        </p:spPr>
      </p:pic>
      <p:sp>
        <p:nvSpPr>
          <p:cNvPr id="126" name="Shape 0">
            <a:extLst>
              <a:ext uri="{FF2B5EF4-FFF2-40B4-BE49-F238E27FC236}">
                <a16:creationId xmlns:a16="http://schemas.microsoft.com/office/drawing/2014/main" id="{625F06BA-3B00-F97E-2947-24F9F7E15FCE}"/>
              </a:ext>
            </a:extLst>
          </p:cNvPr>
          <p:cNvSpPr/>
          <p:nvPr/>
        </p:nvSpPr>
        <p:spPr>
          <a:xfrm>
            <a:off x="1252147" y="7556437"/>
            <a:ext cx="2200265" cy="2199989"/>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sp>
        <p:nvSpPr>
          <p:cNvPr id="127" name="Text 1">
            <a:extLst>
              <a:ext uri="{FF2B5EF4-FFF2-40B4-BE49-F238E27FC236}">
                <a16:creationId xmlns:a16="http://schemas.microsoft.com/office/drawing/2014/main" id="{163B9CA8-1233-1F8C-0E1D-EDDABD768DB8}"/>
              </a:ext>
            </a:extLst>
          </p:cNvPr>
          <p:cNvSpPr/>
          <p:nvPr/>
        </p:nvSpPr>
        <p:spPr>
          <a:xfrm>
            <a:off x="4042958" y="8756429"/>
            <a:ext cx="1933565" cy="1295232"/>
          </a:xfrm>
          <a:prstGeom prst="rect">
            <a:avLst/>
          </a:prstGeom>
          <a:noFill/>
          <a:ln/>
        </p:spPr>
        <p:txBody>
          <a:bodyPr wrap="square" lIns="0" tIns="0" rIns="0" bIns="0" rtlCol="0" anchor="t"/>
          <a:lstStyle/>
          <a:p>
            <a:pPr defTabSz="685664"/>
            <a:r>
              <a:rPr lang="en-US" sz="4649" dirty="0">
                <a:solidFill>
                  <a:srgbClr val="404040">
                    <a:alpha val="100000"/>
                  </a:srgbClr>
                </a:solidFill>
                <a:latin typeface="Dubai-Bold" pitchFamily="34" charset="0"/>
                <a:ea typeface="Dubai-Bold" pitchFamily="34" charset="-122"/>
              </a:rPr>
              <a:t>Labs</a:t>
            </a:r>
            <a:endParaRPr lang="en-US" sz="4649" dirty="0">
              <a:solidFill>
                <a:prstClr val="black"/>
              </a:solidFill>
              <a:latin typeface="Calibri" panose="020F0502020204030204"/>
            </a:endParaRPr>
          </a:p>
        </p:txBody>
      </p:sp>
      <p:sp>
        <p:nvSpPr>
          <p:cNvPr id="130" name="TextBox 129">
            <a:extLst>
              <a:ext uri="{FF2B5EF4-FFF2-40B4-BE49-F238E27FC236}">
                <a16:creationId xmlns:a16="http://schemas.microsoft.com/office/drawing/2014/main" id="{88B8B50C-E230-6650-C686-9256E4BE6DDD}"/>
              </a:ext>
            </a:extLst>
          </p:cNvPr>
          <p:cNvSpPr txBox="1"/>
          <p:nvPr/>
        </p:nvSpPr>
        <p:spPr>
          <a:xfrm>
            <a:off x="4009091" y="7701941"/>
            <a:ext cx="2277317" cy="1200200"/>
          </a:xfrm>
          <a:prstGeom prst="rect">
            <a:avLst/>
          </a:prstGeom>
          <a:noFill/>
        </p:spPr>
        <p:txBody>
          <a:bodyPr wrap="square" rtlCol="0">
            <a:spAutoFit/>
          </a:bodyPr>
          <a:lstStyle/>
          <a:p>
            <a:pPr defTabSz="685664"/>
            <a:r>
              <a:rPr lang="en-AE" sz="7199" dirty="0">
                <a:solidFill>
                  <a:srgbClr val="8BC84D"/>
                </a:solidFill>
                <a:latin typeface="Dubai Medium" panose="020B0503030403030204" pitchFamily="34" charset="-78"/>
                <a:cs typeface="Dubai Medium" panose="020B0503030403030204" pitchFamily="34" charset="-78"/>
              </a:rPr>
              <a:t>13</a:t>
            </a:r>
          </a:p>
        </p:txBody>
      </p:sp>
      <p:pic>
        <p:nvPicPr>
          <p:cNvPr id="134" name="Graphic 133" descr="Beaker with solid fill">
            <a:extLst>
              <a:ext uri="{FF2B5EF4-FFF2-40B4-BE49-F238E27FC236}">
                <a16:creationId xmlns:a16="http://schemas.microsoft.com/office/drawing/2014/main" id="{F63957A6-5A7E-A6EE-AA13-7DD441C5D8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72749" y="7909974"/>
            <a:ext cx="1371600" cy="1371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12">
            <a:extLst>
              <a:ext uri="{FF2B5EF4-FFF2-40B4-BE49-F238E27FC236}">
                <a16:creationId xmlns:a16="http://schemas.microsoft.com/office/drawing/2014/main" id="{06080041-4BFB-30AB-D2E4-C649309EE771}"/>
              </a:ext>
            </a:extLst>
          </p:cNvPr>
          <p:cNvSpPr/>
          <p:nvPr/>
        </p:nvSpPr>
        <p:spPr>
          <a:xfrm>
            <a:off x="5652352" y="4547977"/>
            <a:ext cx="674756" cy="674678"/>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2" name="Image 0" descr="preencoded.png"/>
          <p:cNvPicPr>
            <a:picLocks noChangeAspect="1"/>
          </p:cNvPicPr>
          <p:nvPr/>
        </p:nvPicPr>
        <p:blipFill>
          <a:blip r:embed="rId3"/>
          <a:stretch>
            <a:fillRect/>
          </a:stretch>
        </p:blipFill>
        <p:spPr>
          <a:xfrm>
            <a:off x="1" y="9303528"/>
            <a:ext cx="18287906" cy="1085709"/>
          </a:xfrm>
          <a:prstGeom prst="rect">
            <a:avLst/>
          </a:prstGeom>
        </p:spPr>
      </p:pic>
      <p:pic>
        <p:nvPicPr>
          <p:cNvPr id="4" name="Image 2" descr="preencoded.png"/>
          <p:cNvPicPr>
            <a:picLocks noChangeAspect="1"/>
          </p:cNvPicPr>
          <p:nvPr/>
        </p:nvPicPr>
        <p:blipFill>
          <a:blip r:embed="rId4"/>
          <a:srcRect t="16826"/>
          <a:stretch>
            <a:fillRect/>
          </a:stretch>
        </p:blipFill>
        <p:spPr>
          <a:xfrm>
            <a:off x="-19050" y="56363"/>
            <a:ext cx="18287906" cy="9332460"/>
          </a:xfrm>
          <a:prstGeom prst="rect">
            <a:avLst/>
          </a:prstGeom>
        </p:spPr>
      </p:pic>
      <p:pic>
        <p:nvPicPr>
          <p:cNvPr id="3" name="Image 1" descr="preencoded.png"/>
          <p:cNvPicPr>
            <a:picLocks noChangeAspect="1"/>
          </p:cNvPicPr>
          <p:nvPr/>
        </p:nvPicPr>
        <p:blipFill>
          <a:blip r:embed="rId5"/>
          <a:stretch>
            <a:fillRect/>
          </a:stretch>
        </p:blipFill>
        <p:spPr>
          <a:xfrm>
            <a:off x="-162864" y="5309804"/>
            <a:ext cx="18575532" cy="5079434"/>
          </a:xfrm>
          <a:prstGeom prst="rect">
            <a:avLst/>
          </a:prstGeom>
        </p:spPr>
      </p:pic>
      <p:pic>
        <p:nvPicPr>
          <p:cNvPr id="14" name="Image 12" descr="preencoded.png"/>
          <p:cNvPicPr>
            <a:picLocks noChangeAspect="1"/>
          </p:cNvPicPr>
          <p:nvPr/>
        </p:nvPicPr>
        <p:blipFill>
          <a:blip r:embed="rId6"/>
          <a:srcRect t="18379"/>
          <a:stretch>
            <a:fillRect/>
          </a:stretch>
        </p:blipFill>
        <p:spPr>
          <a:xfrm>
            <a:off x="6361918" y="8657768"/>
            <a:ext cx="18287906" cy="7256397"/>
          </a:xfrm>
          <a:prstGeom prst="rect">
            <a:avLst/>
          </a:prstGeom>
        </p:spPr>
      </p:pic>
      <p:sp>
        <p:nvSpPr>
          <p:cNvPr id="153" name="TextBox 152">
            <a:extLst>
              <a:ext uri="{FF2B5EF4-FFF2-40B4-BE49-F238E27FC236}">
                <a16:creationId xmlns:a16="http://schemas.microsoft.com/office/drawing/2014/main" id="{9BD4BB1B-F688-E1D6-40A6-CF438967ED09}"/>
              </a:ext>
            </a:extLst>
          </p:cNvPr>
          <p:cNvSpPr txBox="1"/>
          <p:nvPr/>
        </p:nvSpPr>
        <p:spPr>
          <a:xfrm>
            <a:off x="7544009" y="3429224"/>
            <a:ext cx="1213794"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237</a:t>
            </a:r>
          </a:p>
        </p:txBody>
      </p:sp>
      <p:sp>
        <p:nvSpPr>
          <p:cNvPr id="154" name="TextBox 153">
            <a:extLst>
              <a:ext uri="{FF2B5EF4-FFF2-40B4-BE49-F238E27FC236}">
                <a16:creationId xmlns:a16="http://schemas.microsoft.com/office/drawing/2014/main" id="{7850DD85-0669-E2A3-C8E1-FA61499176AF}"/>
              </a:ext>
            </a:extLst>
          </p:cNvPr>
          <p:cNvSpPr txBox="1"/>
          <p:nvPr/>
        </p:nvSpPr>
        <p:spPr>
          <a:xfrm>
            <a:off x="9572570" y="3429224"/>
            <a:ext cx="1213794"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185</a:t>
            </a:r>
          </a:p>
        </p:txBody>
      </p:sp>
      <p:sp>
        <p:nvSpPr>
          <p:cNvPr id="155" name="TextBox 154">
            <a:extLst>
              <a:ext uri="{FF2B5EF4-FFF2-40B4-BE49-F238E27FC236}">
                <a16:creationId xmlns:a16="http://schemas.microsoft.com/office/drawing/2014/main" id="{41EA1E3A-3C0E-08CC-3B3D-47E57068FCD2}"/>
              </a:ext>
            </a:extLst>
          </p:cNvPr>
          <p:cNvSpPr txBox="1"/>
          <p:nvPr/>
        </p:nvSpPr>
        <p:spPr>
          <a:xfrm>
            <a:off x="11601131" y="3429224"/>
            <a:ext cx="1213794"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207</a:t>
            </a:r>
          </a:p>
        </p:txBody>
      </p:sp>
      <p:sp>
        <p:nvSpPr>
          <p:cNvPr id="156" name="TextBox 155">
            <a:extLst>
              <a:ext uri="{FF2B5EF4-FFF2-40B4-BE49-F238E27FC236}">
                <a16:creationId xmlns:a16="http://schemas.microsoft.com/office/drawing/2014/main" id="{BB60979C-3A7A-1EF5-1369-D754AD5D87FC}"/>
              </a:ext>
            </a:extLst>
          </p:cNvPr>
          <p:cNvSpPr txBox="1"/>
          <p:nvPr/>
        </p:nvSpPr>
        <p:spPr>
          <a:xfrm>
            <a:off x="13601120" y="3429224"/>
            <a:ext cx="1213794"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114</a:t>
            </a:r>
          </a:p>
        </p:txBody>
      </p:sp>
      <p:sp>
        <p:nvSpPr>
          <p:cNvPr id="157" name="TextBox 156">
            <a:extLst>
              <a:ext uri="{FF2B5EF4-FFF2-40B4-BE49-F238E27FC236}">
                <a16:creationId xmlns:a16="http://schemas.microsoft.com/office/drawing/2014/main" id="{4908B447-2890-36E4-B8CB-E889FB0C0D9E}"/>
              </a:ext>
            </a:extLst>
          </p:cNvPr>
          <p:cNvSpPr txBox="1"/>
          <p:nvPr/>
        </p:nvSpPr>
        <p:spPr>
          <a:xfrm>
            <a:off x="15658253" y="3429224"/>
            <a:ext cx="870751"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81</a:t>
            </a:r>
          </a:p>
        </p:txBody>
      </p:sp>
      <p:sp>
        <p:nvSpPr>
          <p:cNvPr id="158" name="TextBox 157">
            <a:extLst>
              <a:ext uri="{FF2B5EF4-FFF2-40B4-BE49-F238E27FC236}">
                <a16:creationId xmlns:a16="http://schemas.microsoft.com/office/drawing/2014/main" id="{0427B8C5-7750-DFFC-C6F5-2E38AC49A45A}"/>
              </a:ext>
            </a:extLst>
          </p:cNvPr>
          <p:cNvSpPr txBox="1"/>
          <p:nvPr/>
        </p:nvSpPr>
        <p:spPr>
          <a:xfrm>
            <a:off x="7529723" y="5486355"/>
            <a:ext cx="870751"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64</a:t>
            </a:r>
          </a:p>
        </p:txBody>
      </p:sp>
      <p:sp>
        <p:nvSpPr>
          <p:cNvPr id="159" name="TextBox 158">
            <a:extLst>
              <a:ext uri="{FF2B5EF4-FFF2-40B4-BE49-F238E27FC236}">
                <a16:creationId xmlns:a16="http://schemas.microsoft.com/office/drawing/2014/main" id="{5294B498-2006-CCA7-15E9-65C25DFFDD26}"/>
              </a:ext>
            </a:extLst>
          </p:cNvPr>
          <p:cNvSpPr txBox="1"/>
          <p:nvPr/>
        </p:nvSpPr>
        <p:spPr>
          <a:xfrm>
            <a:off x="9558284" y="5500641"/>
            <a:ext cx="870751"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36</a:t>
            </a:r>
          </a:p>
        </p:txBody>
      </p:sp>
      <p:sp>
        <p:nvSpPr>
          <p:cNvPr id="160" name="TextBox 159">
            <a:extLst>
              <a:ext uri="{FF2B5EF4-FFF2-40B4-BE49-F238E27FC236}">
                <a16:creationId xmlns:a16="http://schemas.microsoft.com/office/drawing/2014/main" id="{0588D5A1-6609-9215-9804-8781FBE63E69}"/>
              </a:ext>
            </a:extLst>
          </p:cNvPr>
          <p:cNvSpPr txBox="1"/>
          <p:nvPr/>
        </p:nvSpPr>
        <p:spPr>
          <a:xfrm>
            <a:off x="11601131" y="5500641"/>
            <a:ext cx="527709"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9</a:t>
            </a:r>
          </a:p>
        </p:txBody>
      </p:sp>
      <p:sp>
        <p:nvSpPr>
          <p:cNvPr id="161" name="TextBox 160">
            <a:extLst>
              <a:ext uri="{FF2B5EF4-FFF2-40B4-BE49-F238E27FC236}">
                <a16:creationId xmlns:a16="http://schemas.microsoft.com/office/drawing/2014/main" id="{216B6E73-AB40-4CF7-7CE0-2D0701C294FD}"/>
              </a:ext>
            </a:extLst>
          </p:cNvPr>
          <p:cNvSpPr txBox="1"/>
          <p:nvPr/>
        </p:nvSpPr>
        <p:spPr>
          <a:xfrm>
            <a:off x="13629692" y="5514927"/>
            <a:ext cx="1345240"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8.32</a:t>
            </a:r>
          </a:p>
        </p:txBody>
      </p:sp>
      <p:sp>
        <p:nvSpPr>
          <p:cNvPr id="162" name="TextBox 161">
            <a:extLst>
              <a:ext uri="{FF2B5EF4-FFF2-40B4-BE49-F238E27FC236}">
                <a16:creationId xmlns:a16="http://schemas.microsoft.com/office/drawing/2014/main" id="{F82F6E03-8981-8911-369F-B7DA3FDC290F}"/>
              </a:ext>
            </a:extLst>
          </p:cNvPr>
          <p:cNvSpPr txBox="1"/>
          <p:nvPr/>
        </p:nvSpPr>
        <p:spPr>
          <a:xfrm>
            <a:off x="15658253" y="5514927"/>
            <a:ext cx="1345240"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10.6</a:t>
            </a:r>
          </a:p>
        </p:txBody>
      </p:sp>
      <p:sp>
        <p:nvSpPr>
          <p:cNvPr id="163" name="TextBox 162">
            <a:extLst>
              <a:ext uri="{FF2B5EF4-FFF2-40B4-BE49-F238E27FC236}">
                <a16:creationId xmlns:a16="http://schemas.microsoft.com/office/drawing/2014/main" id="{8EBA49E1-BAC2-A829-0EAB-AD77B8E679EB}"/>
              </a:ext>
            </a:extLst>
          </p:cNvPr>
          <p:cNvSpPr txBox="1"/>
          <p:nvPr/>
        </p:nvSpPr>
        <p:spPr>
          <a:xfrm>
            <a:off x="9555885" y="7586345"/>
            <a:ext cx="1345240"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14.4</a:t>
            </a:r>
          </a:p>
        </p:txBody>
      </p:sp>
      <p:sp>
        <p:nvSpPr>
          <p:cNvPr id="164" name="TextBox 163">
            <a:extLst>
              <a:ext uri="{FF2B5EF4-FFF2-40B4-BE49-F238E27FC236}">
                <a16:creationId xmlns:a16="http://schemas.microsoft.com/office/drawing/2014/main" id="{1AB48DB5-EB5E-B3B6-97AC-0003C341C1F5}"/>
              </a:ext>
            </a:extLst>
          </p:cNvPr>
          <p:cNvSpPr txBox="1"/>
          <p:nvPr/>
        </p:nvSpPr>
        <p:spPr>
          <a:xfrm>
            <a:off x="13620674" y="7586345"/>
            <a:ext cx="1002197"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6.1</a:t>
            </a:r>
          </a:p>
        </p:txBody>
      </p:sp>
      <p:sp>
        <p:nvSpPr>
          <p:cNvPr id="165" name="TextBox 164">
            <a:extLst>
              <a:ext uri="{FF2B5EF4-FFF2-40B4-BE49-F238E27FC236}">
                <a16:creationId xmlns:a16="http://schemas.microsoft.com/office/drawing/2014/main" id="{5ED252A0-B21C-DDDB-E572-8283398C1829}"/>
              </a:ext>
            </a:extLst>
          </p:cNvPr>
          <p:cNvSpPr txBox="1"/>
          <p:nvPr/>
        </p:nvSpPr>
        <p:spPr>
          <a:xfrm>
            <a:off x="7543502" y="7586345"/>
            <a:ext cx="1345240"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5.05</a:t>
            </a:r>
          </a:p>
        </p:txBody>
      </p:sp>
      <p:sp>
        <p:nvSpPr>
          <p:cNvPr id="166" name="TextBox 165">
            <a:extLst>
              <a:ext uri="{FF2B5EF4-FFF2-40B4-BE49-F238E27FC236}">
                <a16:creationId xmlns:a16="http://schemas.microsoft.com/office/drawing/2014/main" id="{91797768-0550-3E90-6C53-ADF101D31607}"/>
              </a:ext>
            </a:extLst>
          </p:cNvPr>
          <p:cNvSpPr txBox="1"/>
          <p:nvPr/>
        </p:nvSpPr>
        <p:spPr>
          <a:xfrm>
            <a:off x="11605791" y="7586345"/>
            <a:ext cx="1345240"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15.6</a:t>
            </a:r>
          </a:p>
        </p:txBody>
      </p:sp>
      <p:sp>
        <p:nvSpPr>
          <p:cNvPr id="167" name="TextBox 166">
            <a:extLst>
              <a:ext uri="{FF2B5EF4-FFF2-40B4-BE49-F238E27FC236}">
                <a16:creationId xmlns:a16="http://schemas.microsoft.com/office/drawing/2014/main" id="{B8098885-2638-2C49-D9E6-802989CD20F4}"/>
              </a:ext>
            </a:extLst>
          </p:cNvPr>
          <p:cNvSpPr txBox="1"/>
          <p:nvPr/>
        </p:nvSpPr>
        <p:spPr>
          <a:xfrm>
            <a:off x="15643967" y="7572059"/>
            <a:ext cx="1002197" cy="853952"/>
          </a:xfrm>
          <a:prstGeom prst="rect">
            <a:avLst/>
          </a:prstGeom>
          <a:noFill/>
        </p:spPr>
        <p:txBody>
          <a:bodyPr wrap="none" rtlCol="0">
            <a:spAutoFit/>
          </a:bodyPr>
          <a:lstStyle/>
          <a:p>
            <a:pPr defTabSz="685664"/>
            <a:r>
              <a:rPr lang="en-AE" sz="4949" b="1" dirty="0">
                <a:gradFill>
                  <a:gsLst>
                    <a:gs pos="0">
                      <a:srgbClr val="8BC84D"/>
                    </a:gs>
                    <a:gs pos="100000">
                      <a:srgbClr val="6BB862"/>
                    </a:gs>
                  </a:gsLst>
                  <a:lin ang="3600000" scaled="0"/>
                </a:gradFill>
                <a:latin typeface="Dubai" panose="020B0503030403030204" pitchFamily="34" charset="-78"/>
                <a:cs typeface="Dubai" panose="020B0503030403030204" pitchFamily="34" charset="-78"/>
              </a:rPr>
              <a:t>2.7</a:t>
            </a:r>
          </a:p>
        </p:txBody>
      </p:sp>
      <p:sp>
        <p:nvSpPr>
          <p:cNvPr id="148" name="TextBox 147">
            <a:extLst>
              <a:ext uri="{FF2B5EF4-FFF2-40B4-BE49-F238E27FC236}">
                <a16:creationId xmlns:a16="http://schemas.microsoft.com/office/drawing/2014/main" id="{9E5C4FF7-E04B-28CE-B659-5089B15840D4}"/>
              </a:ext>
            </a:extLst>
          </p:cNvPr>
          <p:cNvSpPr txBox="1"/>
          <p:nvPr/>
        </p:nvSpPr>
        <p:spPr>
          <a:xfrm>
            <a:off x="861983" y="5286358"/>
            <a:ext cx="2082621" cy="877035"/>
          </a:xfrm>
          <a:prstGeom prst="rect">
            <a:avLst/>
          </a:prstGeom>
          <a:noFill/>
        </p:spPr>
        <p:txBody>
          <a:bodyPr wrap="none" rtlCol="0">
            <a:spAutoFit/>
          </a:bodyPr>
          <a:lstStyle/>
          <a:p>
            <a:pPr defTabSz="685664"/>
            <a:r>
              <a:rPr lang="en-AE" sz="5099" b="1" dirty="0">
                <a:gradFill>
                  <a:gsLst>
                    <a:gs pos="0">
                      <a:srgbClr val="72B623"/>
                    </a:gs>
                    <a:gs pos="100000">
                      <a:srgbClr val="1B908E"/>
                    </a:gs>
                  </a:gsLst>
                  <a:lin ang="3600000" scaled="0"/>
                </a:gradFill>
                <a:latin typeface="Dubai" panose="020B0503030403030204" pitchFamily="34" charset="-78"/>
                <a:cs typeface="Dubai" panose="020B0503030403030204" pitchFamily="34" charset="-78"/>
              </a:rPr>
              <a:t>47,527</a:t>
            </a:r>
          </a:p>
        </p:txBody>
      </p:sp>
      <p:sp>
        <p:nvSpPr>
          <p:cNvPr id="149" name="TextBox 148">
            <a:extLst>
              <a:ext uri="{FF2B5EF4-FFF2-40B4-BE49-F238E27FC236}">
                <a16:creationId xmlns:a16="http://schemas.microsoft.com/office/drawing/2014/main" id="{3F7D1F1C-937A-FB56-6374-F162B88CBFD0}"/>
              </a:ext>
            </a:extLst>
          </p:cNvPr>
          <p:cNvSpPr txBox="1"/>
          <p:nvPr/>
        </p:nvSpPr>
        <p:spPr>
          <a:xfrm>
            <a:off x="3832402" y="5286358"/>
            <a:ext cx="1595309" cy="877035"/>
          </a:xfrm>
          <a:prstGeom prst="rect">
            <a:avLst/>
          </a:prstGeom>
          <a:noFill/>
        </p:spPr>
        <p:txBody>
          <a:bodyPr wrap="none" rtlCol="0">
            <a:spAutoFit/>
          </a:bodyPr>
          <a:lstStyle/>
          <a:p>
            <a:pPr defTabSz="685664"/>
            <a:r>
              <a:rPr lang="en-AE" sz="5099" b="1" dirty="0">
                <a:gradFill>
                  <a:gsLst>
                    <a:gs pos="0">
                      <a:srgbClr val="72B623"/>
                    </a:gs>
                    <a:gs pos="100000">
                      <a:srgbClr val="1B908E"/>
                    </a:gs>
                  </a:gsLst>
                  <a:lin ang="3600000" scaled="0"/>
                </a:gradFill>
                <a:latin typeface="Dubai" panose="020B0503030403030204" pitchFamily="34" charset="-78"/>
                <a:cs typeface="Dubai" panose="020B0503030403030204" pitchFamily="34" charset="-78"/>
              </a:rPr>
              <a:t>1436</a:t>
            </a:r>
          </a:p>
        </p:txBody>
      </p:sp>
      <p:sp>
        <p:nvSpPr>
          <p:cNvPr id="150" name="TextBox 149">
            <a:extLst>
              <a:ext uri="{FF2B5EF4-FFF2-40B4-BE49-F238E27FC236}">
                <a16:creationId xmlns:a16="http://schemas.microsoft.com/office/drawing/2014/main" id="{CB7E72E6-90C0-4B98-B20E-7C4C88E5190C}"/>
              </a:ext>
            </a:extLst>
          </p:cNvPr>
          <p:cNvSpPr txBox="1"/>
          <p:nvPr/>
        </p:nvSpPr>
        <p:spPr>
          <a:xfrm>
            <a:off x="899996" y="8657768"/>
            <a:ext cx="889987" cy="877035"/>
          </a:xfrm>
          <a:prstGeom prst="rect">
            <a:avLst/>
          </a:prstGeom>
          <a:noFill/>
        </p:spPr>
        <p:txBody>
          <a:bodyPr wrap="none" rtlCol="0">
            <a:spAutoFit/>
          </a:bodyPr>
          <a:lstStyle/>
          <a:p>
            <a:pPr defTabSz="685664"/>
            <a:r>
              <a:rPr lang="en-AE" sz="5099" b="1" dirty="0">
                <a:gradFill>
                  <a:gsLst>
                    <a:gs pos="0">
                      <a:srgbClr val="72B623"/>
                    </a:gs>
                    <a:gs pos="100000">
                      <a:srgbClr val="1B908E"/>
                    </a:gs>
                  </a:gsLst>
                  <a:lin ang="3600000" scaled="0"/>
                </a:gradFill>
                <a:latin typeface="Dubai" panose="020B0503030403030204" pitchFamily="34" charset="-78"/>
                <a:cs typeface="Dubai" panose="020B0503030403030204" pitchFamily="34" charset="-78"/>
              </a:rPr>
              <a:t>58</a:t>
            </a:r>
          </a:p>
        </p:txBody>
      </p:sp>
      <p:sp>
        <p:nvSpPr>
          <p:cNvPr id="152" name="TextBox 151">
            <a:extLst>
              <a:ext uri="{FF2B5EF4-FFF2-40B4-BE49-F238E27FC236}">
                <a16:creationId xmlns:a16="http://schemas.microsoft.com/office/drawing/2014/main" id="{B49636D8-D096-63F6-FE16-F2838F29CD33}"/>
              </a:ext>
            </a:extLst>
          </p:cNvPr>
          <p:cNvSpPr txBox="1"/>
          <p:nvPr/>
        </p:nvSpPr>
        <p:spPr>
          <a:xfrm>
            <a:off x="2715464" y="8657768"/>
            <a:ext cx="1595309" cy="877035"/>
          </a:xfrm>
          <a:prstGeom prst="rect">
            <a:avLst/>
          </a:prstGeom>
          <a:noFill/>
        </p:spPr>
        <p:txBody>
          <a:bodyPr wrap="none" rtlCol="0">
            <a:spAutoFit/>
          </a:bodyPr>
          <a:lstStyle/>
          <a:p>
            <a:pPr defTabSz="685664"/>
            <a:r>
              <a:rPr lang="en-AE" sz="5099" b="1" dirty="0">
                <a:gradFill>
                  <a:gsLst>
                    <a:gs pos="0">
                      <a:srgbClr val="72B623"/>
                    </a:gs>
                    <a:gs pos="100000">
                      <a:srgbClr val="1B908E"/>
                    </a:gs>
                  </a:gsLst>
                  <a:lin ang="3600000" scaled="0"/>
                </a:gradFill>
                <a:latin typeface="Dubai" panose="020B0503030403030204" pitchFamily="34" charset="-78"/>
                <a:cs typeface="Dubai" panose="020B0503030403030204" pitchFamily="34" charset="-78"/>
              </a:rPr>
              <a:t>1378</a:t>
            </a:r>
          </a:p>
        </p:txBody>
      </p:sp>
      <p:sp>
        <p:nvSpPr>
          <p:cNvPr id="56" name="Text 0"/>
          <p:cNvSpPr/>
          <p:nvPr/>
        </p:nvSpPr>
        <p:spPr>
          <a:xfrm>
            <a:off x="968663" y="5905401"/>
            <a:ext cx="1519230" cy="976185"/>
          </a:xfrm>
          <a:prstGeom prst="rect">
            <a:avLst/>
          </a:prstGeom>
          <a:noFill/>
          <a:ln/>
        </p:spPr>
        <p:txBody>
          <a:bodyPr wrap="square" lIns="0" tIns="0" rIns="0" bIns="0" rtlCol="0" anchor="t"/>
          <a:lstStyle/>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Connected </a:t>
            </a:r>
            <a:endParaRPr lang="en-US" sz="2325" dirty="0">
              <a:solidFill>
                <a:prstClr val="black"/>
              </a:solidFill>
              <a:latin typeface="Calibri" panose="020F0502020204030204"/>
            </a:endParaRPr>
          </a:p>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Clinicians</a:t>
            </a:r>
            <a:endParaRPr lang="en-US" sz="2325" dirty="0">
              <a:solidFill>
                <a:prstClr val="black"/>
              </a:solidFill>
              <a:latin typeface="Calibri" panose="020F0502020204030204"/>
            </a:endParaRPr>
          </a:p>
        </p:txBody>
      </p:sp>
      <p:sp>
        <p:nvSpPr>
          <p:cNvPr id="57" name="Text 1"/>
          <p:cNvSpPr/>
          <p:nvPr/>
        </p:nvSpPr>
        <p:spPr>
          <a:xfrm>
            <a:off x="971546" y="9267289"/>
            <a:ext cx="1309680" cy="642854"/>
          </a:xfrm>
          <a:prstGeom prst="rect">
            <a:avLst/>
          </a:prstGeom>
          <a:noFill/>
          <a:ln/>
        </p:spPr>
        <p:txBody>
          <a:bodyPr wrap="square" lIns="0" tIns="0" rIns="0" bIns="0" rtlCol="0" anchor="t"/>
          <a:lstStyle/>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Hospitals</a:t>
            </a:r>
            <a:endParaRPr lang="en-US" sz="2325" dirty="0">
              <a:solidFill>
                <a:prstClr val="black"/>
              </a:solidFill>
              <a:latin typeface="Calibri" panose="020F0502020204030204"/>
            </a:endParaRPr>
          </a:p>
        </p:txBody>
      </p:sp>
      <p:sp>
        <p:nvSpPr>
          <p:cNvPr id="58" name="Text 2"/>
          <p:cNvSpPr/>
          <p:nvPr/>
        </p:nvSpPr>
        <p:spPr>
          <a:xfrm>
            <a:off x="968663" y="7350390"/>
            <a:ext cx="2690798" cy="519045"/>
          </a:xfrm>
          <a:prstGeom prst="rect">
            <a:avLst/>
          </a:prstGeom>
          <a:noFill/>
          <a:ln/>
        </p:spPr>
        <p:txBody>
          <a:bodyPr wrap="square" lIns="0" tIns="0" rIns="0" bIns="0" rtlCol="0" anchor="t"/>
          <a:lstStyle/>
          <a:p>
            <a:pPr defTabSz="685664">
              <a:lnSpc>
                <a:spcPts val="2100"/>
              </a:lnSpc>
            </a:pPr>
            <a:r>
              <a:rPr lang="en-US" sz="1875" dirty="0">
                <a:solidFill>
                  <a:srgbClr val="595959">
                    <a:alpha val="100000"/>
                  </a:srgbClr>
                </a:solidFill>
                <a:latin typeface="Dubai-Bold" pitchFamily="34" charset="0"/>
                <a:ea typeface="Dubai-Bold" pitchFamily="34" charset="-122"/>
                <a:cs typeface="Dubai-Bold" pitchFamily="34" charset="-120"/>
              </a:rPr>
              <a:t>DATA COLLECTED FROM</a:t>
            </a:r>
            <a:endParaRPr lang="en-US" sz="1875" dirty="0">
              <a:solidFill>
                <a:prstClr val="black"/>
              </a:solidFill>
              <a:latin typeface="Calibri" panose="020F0502020204030204"/>
            </a:endParaRPr>
          </a:p>
        </p:txBody>
      </p:sp>
      <p:sp>
        <p:nvSpPr>
          <p:cNvPr id="59" name="Text 3"/>
          <p:cNvSpPr/>
          <p:nvPr/>
        </p:nvSpPr>
        <p:spPr>
          <a:xfrm>
            <a:off x="7572905" y="1786375"/>
            <a:ext cx="3924279" cy="752378"/>
          </a:xfrm>
          <a:prstGeom prst="rect">
            <a:avLst/>
          </a:prstGeom>
          <a:noFill/>
          <a:ln/>
        </p:spPr>
        <p:txBody>
          <a:bodyPr wrap="square" lIns="0" tIns="0" rIns="0" bIns="0" rtlCol="0" anchor="t"/>
          <a:lstStyle/>
          <a:p>
            <a:pPr defTabSz="685664">
              <a:lnSpc>
                <a:spcPts val="2100"/>
              </a:lnSpc>
            </a:pPr>
            <a:r>
              <a:rPr lang="en-US" sz="1875" dirty="0">
                <a:solidFill>
                  <a:srgbClr val="595959">
                    <a:alpha val="100000"/>
                  </a:srgbClr>
                </a:solidFill>
                <a:latin typeface="Dubai-Bold" pitchFamily="34" charset="0"/>
                <a:ea typeface="Dubai-Bold" pitchFamily="34" charset="-122"/>
                <a:cs typeface="Dubai-Bold" pitchFamily="34" charset="-120"/>
              </a:rPr>
              <a:t>DATA COLLECTED IN </a:t>
            </a:r>
            <a:r>
              <a:rPr lang="en-US" sz="2700" dirty="0">
                <a:solidFill>
                  <a:srgbClr val="74B71F">
                    <a:alpha val="100000"/>
                  </a:srgbClr>
                </a:solidFill>
                <a:latin typeface="Dubai-Bold" pitchFamily="34" charset="0"/>
                <a:ea typeface="Dubai-Bold" pitchFamily="34" charset="-122"/>
                <a:cs typeface="Dubai-Bold" pitchFamily="34" charset="-120"/>
              </a:rPr>
              <a:t>MILLIONS</a:t>
            </a:r>
            <a:endParaRPr lang="en-US" sz="1875" dirty="0">
              <a:solidFill>
                <a:prstClr val="black"/>
              </a:solidFill>
              <a:latin typeface="Calibri" panose="020F0502020204030204"/>
            </a:endParaRPr>
          </a:p>
        </p:txBody>
      </p:sp>
      <p:sp>
        <p:nvSpPr>
          <p:cNvPr id="60" name="Text 4"/>
          <p:cNvSpPr/>
          <p:nvPr/>
        </p:nvSpPr>
        <p:spPr>
          <a:xfrm>
            <a:off x="968663" y="3961950"/>
            <a:ext cx="2195501" cy="519045"/>
          </a:xfrm>
          <a:prstGeom prst="rect">
            <a:avLst/>
          </a:prstGeom>
          <a:noFill/>
          <a:ln/>
        </p:spPr>
        <p:txBody>
          <a:bodyPr wrap="square" lIns="0" tIns="0" rIns="0" bIns="0" rtlCol="0" anchor="t"/>
          <a:lstStyle/>
          <a:p>
            <a:pPr defTabSz="685664">
              <a:lnSpc>
                <a:spcPts val="2100"/>
              </a:lnSpc>
            </a:pPr>
            <a:r>
              <a:rPr lang="en-US" sz="1875" dirty="0">
                <a:solidFill>
                  <a:srgbClr val="595959">
                    <a:alpha val="100000"/>
                  </a:srgbClr>
                </a:solidFill>
                <a:latin typeface="Dubai-Bold" pitchFamily="34" charset="0"/>
                <a:ea typeface="Dubai-Bold" pitchFamily="34" charset="-122"/>
                <a:cs typeface="Dubai-Bold" pitchFamily="34" charset="-120"/>
              </a:rPr>
              <a:t>WHO HAS ACCESS?</a:t>
            </a:r>
            <a:endParaRPr lang="en-US" sz="1875" dirty="0">
              <a:solidFill>
                <a:prstClr val="black"/>
              </a:solidFill>
              <a:latin typeface="Calibri" panose="020F0502020204030204"/>
            </a:endParaRPr>
          </a:p>
        </p:txBody>
      </p:sp>
      <p:sp>
        <p:nvSpPr>
          <p:cNvPr id="61" name="Text 5"/>
          <p:cNvSpPr/>
          <p:nvPr/>
        </p:nvSpPr>
        <p:spPr>
          <a:xfrm>
            <a:off x="3890732" y="5905401"/>
            <a:ext cx="2271701" cy="976185"/>
          </a:xfrm>
          <a:prstGeom prst="rect">
            <a:avLst/>
          </a:prstGeom>
          <a:noFill/>
          <a:ln/>
        </p:spPr>
        <p:txBody>
          <a:bodyPr wrap="square" lIns="0" tIns="0" rIns="0" bIns="0" rtlCol="0" anchor="t"/>
          <a:lstStyle/>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Onboarded Facilities</a:t>
            </a:r>
            <a:endParaRPr lang="en-US" sz="2325" dirty="0">
              <a:solidFill>
                <a:prstClr val="black"/>
              </a:solidFill>
              <a:latin typeface="Calibri" panose="020F0502020204030204"/>
            </a:endParaRPr>
          </a:p>
        </p:txBody>
      </p:sp>
      <p:sp>
        <p:nvSpPr>
          <p:cNvPr id="62" name="Text 6"/>
          <p:cNvSpPr/>
          <p:nvPr/>
        </p:nvSpPr>
        <p:spPr>
          <a:xfrm>
            <a:off x="2778403" y="9267289"/>
            <a:ext cx="2271701" cy="642854"/>
          </a:xfrm>
          <a:prstGeom prst="rect">
            <a:avLst/>
          </a:prstGeom>
          <a:noFill/>
          <a:ln/>
        </p:spPr>
        <p:txBody>
          <a:bodyPr wrap="square" lIns="0" tIns="0" rIns="0" bIns="0" rtlCol="0" anchor="t"/>
          <a:lstStyle/>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Clinics</a:t>
            </a:r>
            <a:endParaRPr lang="en-US" sz="2325" dirty="0">
              <a:solidFill>
                <a:prstClr val="black"/>
              </a:solidFill>
              <a:latin typeface="Calibri" panose="020F0502020204030204"/>
            </a:endParaRPr>
          </a:p>
        </p:txBody>
      </p:sp>
      <p:sp>
        <p:nvSpPr>
          <p:cNvPr id="65" name="Text 8"/>
          <p:cNvSpPr/>
          <p:nvPr/>
        </p:nvSpPr>
        <p:spPr>
          <a:xfrm>
            <a:off x="2958399" y="2629693"/>
            <a:ext cx="3709968" cy="738092"/>
          </a:xfrm>
          <a:prstGeom prst="rect">
            <a:avLst/>
          </a:prstGeom>
          <a:noFill/>
          <a:ln/>
        </p:spPr>
        <p:txBody>
          <a:bodyPr wrap="square" lIns="0" tIns="0" rIns="0" bIns="0" rtlCol="0" anchor="t"/>
          <a:lstStyle/>
          <a:p>
            <a:pPr defTabSz="685664">
              <a:lnSpc>
                <a:spcPts val="3675"/>
              </a:lnSpc>
            </a:pPr>
            <a:r>
              <a:rPr lang="en-US" sz="2625" dirty="0">
                <a:solidFill>
                  <a:srgbClr val="000000">
                    <a:alpha val="100000"/>
                  </a:srgbClr>
                </a:solidFill>
                <a:latin typeface="Dubai-Medium" pitchFamily="34" charset="0"/>
                <a:ea typeface="Dubai-Medium" pitchFamily="34" charset="-122"/>
                <a:cs typeface="Dubai-Medium" pitchFamily="34" charset="-120"/>
              </a:rPr>
              <a:t>Unified Medical Records</a:t>
            </a:r>
            <a:endParaRPr lang="en-US" sz="2625" dirty="0">
              <a:solidFill>
                <a:prstClr val="black"/>
              </a:solidFill>
              <a:latin typeface="Calibri" panose="020F0502020204030204"/>
            </a:endParaRPr>
          </a:p>
        </p:txBody>
      </p:sp>
      <p:sp>
        <p:nvSpPr>
          <p:cNvPr id="66" name="Text 9"/>
          <p:cNvSpPr/>
          <p:nvPr/>
        </p:nvSpPr>
        <p:spPr>
          <a:xfrm>
            <a:off x="2962260" y="3093744"/>
            <a:ext cx="3914754" cy="457140"/>
          </a:xfrm>
          <a:prstGeom prst="rect">
            <a:avLst/>
          </a:prstGeom>
          <a:noFill/>
          <a:ln/>
        </p:spPr>
        <p:txBody>
          <a:bodyPr wrap="square" lIns="0" tIns="0" rIns="0" bIns="0" rtlCol="0" anchor="t"/>
          <a:lstStyle/>
          <a:p>
            <a:pPr defTabSz="685664">
              <a:lnSpc>
                <a:spcPts val="2625"/>
              </a:lnSpc>
            </a:pPr>
            <a:r>
              <a:rPr lang="en-US" sz="1650" dirty="0">
                <a:solidFill>
                  <a:srgbClr val="000000">
                    <a:alpha val="100000"/>
                  </a:srgbClr>
                </a:solidFill>
                <a:latin typeface="Dubai-Regular" pitchFamily="34" charset="0"/>
                <a:ea typeface="Dubai-Regular" pitchFamily="34" charset="-122"/>
                <a:cs typeface="Dubai-Regular" pitchFamily="34" charset="-120"/>
              </a:rPr>
              <a:t>Data as of May 2024 excluding Riayati</a:t>
            </a:r>
            <a:endParaRPr lang="en-US" sz="1650" dirty="0">
              <a:solidFill>
                <a:prstClr val="black"/>
              </a:solidFill>
              <a:latin typeface="Calibri" panose="020F0502020204030204"/>
            </a:endParaRPr>
          </a:p>
        </p:txBody>
      </p:sp>
      <p:sp>
        <p:nvSpPr>
          <p:cNvPr id="67" name="Shape 10"/>
          <p:cNvSpPr/>
          <p:nvPr/>
        </p:nvSpPr>
        <p:spPr>
          <a:xfrm>
            <a:off x="1160138" y="1991605"/>
            <a:ext cx="1339122" cy="1338956"/>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68" name="Image 55" descr="preencoded.png"/>
          <p:cNvPicPr>
            <a:picLocks noChangeAspect="1"/>
          </p:cNvPicPr>
          <p:nvPr/>
        </p:nvPicPr>
        <p:blipFill>
          <a:blip r:embed="rId7"/>
          <a:stretch>
            <a:fillRect/>
          </a:stretch>
        </p:blipFill>
        <p:spPr>
          <a:xfrm>
            <a:off x="1516375" y="2253760"/>
            <a:ext cx="626639" cy="751871"/>
          </a:xfrm>
          <a:prstGeom prst="rect">
            <a:avLst/>
          </a:prstGeom>
        </p:spPr>
      </p:pic>
      <p:sp>
        <p:nvSpPr>
          <p:cNvPr id="69" name="Shape 11"/>
          <p:cNvSpPr/>
          <p:nvPr/>
        </p:nvSpPr>
        <p:spPr>
          <a:xfrm>
            <a:off x="968663" y="4539338"/>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70" name="Image 56" descr="preencoded.png"/>
          <p:cNvPicPr>
            <a:picLocks noChangeAspect="1"/>
          </p:cNvPicPr>
          <p:nvPr/>
        </p:nvPicPr>
        <p:blipFill>
          <a:blip r:embed="rId8"/>
          <a:stretch>
            <a:fillRect/>
          </a:stretch>
        </p:blipFill>
        <p:spPr>
          <a:xfrm>
            <a:off x="1142762" y="4682454"/>
            <a:ext cx="312863" cy="375393"/>
          </a:xfrm>
          <a:prstGeom prst="rect">
            <a:avLst/>
          </a:prstGeom>
        </p:spPr>
      </p:pic>
      <p:sp>
        <p:nvSpPr>
          <p:cNvPr id="71" name="Shape 12"/>
          <p:cNvSpPr/>
          <p:nvPr/>
        </p:nvSpPr>
        <p:spPr>
          <a:xfrm>
            <a:off x="3890732" y="4559929"/>
            <a:ext cx="674756" cy="674678"/>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72" name="Image 57" descr="preencoded.png"/>
          <p:cNvPicPr>
            <a:picLocks noChangeAspect="1"/>
          </p:cNvPicPr>
          <p:nvPr/>
        </p:nvPicPr>
        <p:blipFill>
          <a:blip r:embed="rId9"/>
          <a:stretch>
            <a:fillRect/>
          </a:stretch>
        </p:blipFill>
        <p:spPr>
          <a:xfrm>
            <a:off x="4035002" y="4674065"/>
            <a:ext cx="383426" cy="383382"/>
          </a:xfrm>
          <a:prstGeom prst="rect">
            <a:avLst/>
          </a:prstGeom>
        </p:spPr>
      </p:pic>
      <p:pic>
        <p:nvPicPr>
          <p:cNvPr id="73" name="Image 58" descr="preencoded.png"/>
          <p:cNvPicPr>
            <a:picLocks noChangeAspect="1"/>
          </p:cNvPicPr>
          <p:nvPr/>
        </p:nvPicPr>
        <p:blipFill>
          <a:blip r:embed="rId10"/>
          <a:stretch>
            <a:fillRect/>
          </a:stretch>
        </p:blipFill>
        <p:spPr>
          <a:xfrm>
            <a:off x="954374" y="3700046"/>
            <a:ext cx="5543522" cy="9524"/>
          </a:xfrm>
          <a:prstGeom prst="rect">
            <a:avLst/>
          </a:prstGeom>
        </p:spPr>
      </p:pic>
      <p:pic>
        <p:nvPicPr>
          <p:cNvPr id="74" name="Image 59" descr="preencoded.png"/>
          <p:cNvPicPr>
            <a:picLocks noChangeAspect="1"/>
          </p:cNvPicPr>
          <p:nvPr/>
        </p:nvPicPr>
        <p:blipFill>
          <a:blip r:embed="rId11"/>
          <a:stretch>
            <a:fillRect/>
          </a:stretch>
        </p:blipFill>
        <p:spPr>
          <a:xfrm>
            <a:off x="954374" y="7086943"/>
            <a:ext cx="5545829" cy="9524"/>
          </a:xfrm>
          <a:prstGeom prst="rect">
            <a:avLst/>
          </a:prstGeom>
        </p:spPr>
      </p:pic>
      <p:pic>
        <p:nvPicPr>
          <p:cNvPr id="75" name="Image 60" descr="preencoded.png"/>
          <p:cNvPicPr>
            <a:picLocks noChangeAspect="1"/>
          </p:cNvPicPr>
          <p:nvPr/>
        </p:nvPicPr>
        <p:blipFill>
          <a:blip r:embed="rId12"/>
          <a:stretch>
            <a:fillRect/>
          </a:stretch>
        </p:blipFill>
        <p:spPr>
          <a:xfrm>
            <a:off x="3545162" y="4487123"/>
            <a:ext cx="9525" cy="2190465"/>
          </a:xfrm>
          <a:prstGeom prst="rect">
            <a:avLst/>
          </a:prstGeom>
        </p:spPr>
      </p:pic>
      <p:pic>
        <p:nvPicPr>
          <p:cNvPr id="76" name="Image 61" descr="preencoded.png"/>
          <p:cNvPicPr>
            <a:picLocks noChangeAspect="1"/>
          </p:cNvPicPr>
          <p:nvPr/>
        </p:nvPicPr>
        <p:blipFill>
          <a:blip r:embed="rId13"/>
          <a:stretch>
            <a:fillRect/>
          </a:stretch>
        </p:blipFill>
        <p:spPr>
          <a:xfrm>
            <a:off x="6983669" y="1853042"/>
            <a:ext cx="180974" cy="7940667"/>
          </a:xfrm>
          <a:prstGeom prst="rect">
            <a:avLst/>
          </a:prstGeom>
        </p:spPr>
      </p:pic>
      <p:pic>
        <p:nvPicPr>
          <p:cNvPr id="77" name="Image 62" descr="preencoded.png"/>
          <p:cNvPicPr>
            <a:picLocks noChangeAspect="1"/>
          </p:cNvPicPr>
          <p:nvPr/>
        </p:nvPicPr>
        <p:blipFill>
          <a:blip r:embed="rId14"/>
          <a:stretch>
            <a:fillRect/>
          </a:stretch>
        </p:blipFill>
        <p:spPr>
          <a:xfrm>
            <a:off x="4621481" y="8009074"/>
            <a:ext cx="9525" cy="1275692"/>
          </a:xfrm>
          <a:prstGeom prst="rect">
            <a:avLst/>
          </a:prstGeom>
        </p:spPr>
      </p:pic>
      <p:pic>
        <p:nvPicPr>
          <p:cNvPr id="78" name="Image 63" descr="preencoded.png"/>
          <p:cNvPicPr>
            <a:picLocks noChangeAspect="1"/>
          </p:cNvPicPr>
          <p:nvPr/>
        </p:nvPicPr>
        <p:blipFill>
          <a:blip r:embed="rId14"/>
          <a:stretch>
            <a:fillRect/>
          </a:stretch>
        </p:blipFill>
        <p:spPr>
          <a:xfrm>
            <a:off x="2449793" y="8009074"/>
            <a:ext cx="9525" cy="1275692"/>
          </a:xfrm>
          <a:prstGeom prst="rect">
            <a:avLst/>
          </a:prstGeom>
        </p:spPr>
      </p:pic>
      <p:sp>
        <p:nvSpPr>
          <p:cNvPr id="80" name="Text 13"/>
          <p:cNvSpPr/>
          <p:nvPr/>
        </p:nvSpPr>
        <p:spPr>
          <a:xfrm>
            <a:off x="9650888" y="8153009"/>
            <a:ext cx="1085844"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Problems</a:t>
            </a:r>
            <a:endParaRPr lang="en-US" sz="1950" dirty="0">
              <a:solidFill>
                <a:prstClr val="black"/>
              </a:solidFill>
              <a:latin typeface="Calibri" panose="020F0502020204030204"/>
            </a:endParaRPr>
          </a:p>
        </p:txBody>
      </p:sp>
      <p:sp>
        <p:nvSpPr>
          <p:cNvPr id="81" name="Shape 14"/>
          <p:cNvSpPr/>
          <p:nvPr/>
        </p:nvSpPr>
        <p:spPr>
          <a:xfrm>
            <a:off x="9650888" y="6854913"/>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82" name="Image 65" descr="preencoded.png"/>
          <p:cNvPicPr>
            <a:picLocks noChangeAspect="1"/>
          </p:cNvPicPr>
          <p:nvPr/>
        </p:nvPicPr>
        <p:blipFill>
          <a:blip r:embed="rId15"/>
          <a:stretch>
            <a:fillRect/>
          </a:stretch>
        </p:blipFill>
        <p:spPr>
          <a:xfrm>
            <a:off x="9812812" y="7004461"/>
            <a:ext cx="333374" cy="333332"/>
          </a:xfrm>
          <a:prstGeom prst="rect">
            <a:avLst/>
          </a:prstGeom>
        </p:spPr>
      </p:pic>
      <p:sp>
        <p:nvSpPr>
          <p:cNvPr id="84" name="Text 15"/>
          <p:cNvSpPr/>
          <p:nvPr/>
        </p:nvSpPr>
        <p:spPr>
          <a:xfrm>
            <a:off x="7639012" y="6105400"/>
            <a:ext cx="1314443"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Lab Results</a:t>
            </a:r>
            <a:endParaRPr lang="en-US" sz="1950" dirty="0">
              <a:solidFill>
                <a:prstClr val="black"/>
              </a:solidFill>
              <a:latin typeface="Calibri" panose="020F0502020204030204"/>
            </a:endParaRPr>
          </a:p>
        </p:txBody>
      </p:sp>
      <p:sp>
        <p:nvSpPr>
          <p:cNvPr id="85" name="Shape 16"/>
          <p:cNvSpPr/>
          <p:nvPr/>
        </p:nvSpPr>
        <p:spPr>
          <a:xfrm>
            <a:off x="7639012" y="477207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86" name="Image 67" descr="preencoded.png"/>
          <p:cNvPicPr>
            <a:picLocks noChangeAspect="1"/>
          </p:cNvPicPr>
          <p:nvPr/>
        </p:nvPicPr>
        <p:blipFill>
          <a:blip r:embed="rId16"/>
          <a:stretch>
            <a:fillRect/>
          </a:stretch>
        </p:blipFill>
        <p:spPr>
          <a:xfrm>
            <a:off x="7800935" y="4931150"/>
            <a:ext cx="333374" cy="333332"/>
          </a:xfrm>
          <a:prstGeom prst="rect">
            <a:avLst/>
          </a:prstGeom>
        </p:spPr>
      </p:pic>
      <p:sp>
        <p:nvSpPr>
          <p:cNvPr id="88" name="Text 17"/>
          <p:cNvSpPr/>
          <p:nvPr/>
        </p:nvSpPr>
        <p:spPr>
          <a:xfrm>
            <a:off x="11696639" y="6105400"/>
            <a:ext cx="971546"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Patients</a:t>
            </a:r>
            <a:endParaRPr lang="en-US" sz="1950" dirty="0">
              <a:solidFill>
                <a:prstClr val="black"/>
              </a:solidFill>
              <a:latin typeface="Calibri" panose="020F0502020204030204"/>
            </a:endParaRPr>
          </a:p>
        </p:txBody>
      </p:sp>
      <p:sp>
        <p:nvSpPr>
          <p:cNvPr id="89" name="Shape 18"/>
          <p:cNvSpPr/>
          <p:nvPr/>
        </p:nvSpPr>
        <p:spPr>
          <a:xfrm>
            <a:off x="11696641" y="477207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90" name="Image 69" descr="preencoded.png"/>
          <p:cNvPicPr>
            <a:picLocks noChangeAspect="1"/>
          </p:cNvPicPr>
          <p:nvPr/>
        </p:nvPicPr>
        <p:blipFill>
          <a:blip r:embed="rId17"/>
          <a:stretch>
            <a:fillRect/>
          </a:stretch>
        </p:blipFill>
        <p:spPr>
          <a:xfrm>
            <a:off x="11877614" y="4988294"/>
            <a:ext cx="333374" cy="222222"/>
          </a:xfrm>
          <a:prstGeom prst="rect">
            <a:avLst/>
          </a:prstGeom>
        </p:spPr>
      </p:pic>
      <p:sp>
        <p:nvSpPr>
          <p:cNvPr id="92" name="Text 19"/>
          <p:cNvSpPr/>
          <p:nvPr/>
        </p:nvSpPr>
        <p:spPr>
          <a:xfrm>
            <a:off x="13725455" y="8153009"/>
            <a:ext cx="1657341" cy="838091"/>
          </a:xfrm>
          <a:prstGeom prst="rect">
            <a:avLst/>
          </a:prstGeom>
          <a:noFill/>
          <a:ln/>
        </p:spPr>
        <p:txBody>
          <a:bodyPr wrap="square" lIns="0" tIns="0" rIns="0" bIns="0" rtlCol="0" anchor="t"/>
          <a:lstStyle/>
          <a:p>
            <a:pPr defTabSz="685664">
              <a:lnSpc>
                <a:spcPts val="2325"/>
              </a:lnSpc>
            </a:pPr>
            <a:r>
              <a:rPr lang="en-US" sz="1950" dirty="0">
                <a:solidFill>
                  <a:srgbClr val="000000">
                    <a:alpha val="100000"/>
                  </a:srgbClr>
                </a:solidFill>
                <a:latin typeface="Dubai-Medium" pitchFamily="34" charset="0"/>
                <a:ea typeface="Dubai-Medium" pitchFamily="34" charset="-122"/>
                <a:cs typeface="Dubai-Medium" pitchFamily="34" charset="-120"/>
              </a:rPr>
              <a:t>Radiology Results</a:t>
            </a:r>
            <a:endParaRPr lang="en-US" sz="1950" dirty="0">
              <a:solidFill>
                <a:prstClr val="black"/>
              </a:solidFill>
              <a:latin typeface="Calibri" panose="020F0502020204030204"/>
            </a:endParaRPr>
          </a:p>
        </p:txBody>
      </p:sp>
      <p:sp>
        <p:nvSpPr>
          <p:cNvPr id="93" name="Shape 20"/>
          <p:cNvSpPr/>
          <p:nvPr/>
        </p:nvSpPr>
        <p:spPr>
          <a:xfrm>
            <a:off x="13725455" y="6854913"/>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94" name="Image 71" descr="preencoded.png"/>
          <p:cNvPicPr>
            <a:picLocks noChangeAspect="1"/>
          </p:cNvPicPr>
          <p:nvPr/>
        </p:nvPicPr>
        <p:blipFill>
          <a:blip r:embed="rId18"/>
          <a:stretch>
            <a:fillRect/>
          </a:stretch>
        </p:blipFill>
        <p:spPr>
          <a:xfrm>
            <a:off x="13887379" y="7023513"/>
            <a:ext cx="333374" cy="305133"/>
          </a:xfrm>
          <a:prstGeom prst="rect">
            <a:avLst/>
          </a:prstGeom>
        </p:spPr>
      </p:pic>
      <p:sp>
        <p:nvSpPr>
          <p:cNvPr id="96" name="Text 21"/>
          <p:cNvSpPr/>
          <p:nvPr/>
        </p:nvSpPr>
        <p:spPr>
          <a:xfrm>
            <a:off x="13725455" y="6105400"/>
            <a:ext cx="1419218"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Vaccinations</a:t>
            </a:r>
            <a:endParaRPr lang="en-US" sz="1950" dirty="0">
              <a:solidFill>
                <a:prstClr val="black"/>
              </a:solidFill>
              <a:latin typeface="Calibri" panose="020F0502020204030204"/>
            </a:endParaRPr>
          </a:p>
        </p:txBody>
      </p:sp>
      <p:sp>
        <p:nvSpPr>
          <p:cNvPr id="97" name="Shape 22"/>
          <p:cNvSpPr/>
          <p:nvPr/>
        </p:nvSpPr>
        <p:spPr>
          <a:xfrm>
            <a:off x="13725455" y="477207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98" name="Image 73" descr="preencoded.png"/>
          <p:cNvPicPr>
            <a:picLocks noChangeAspect="1"/>
          </p:cNvPicPr>
          <p:nvPr/>
        </p:nvPicPr>
        <p:blipFill>
          <a:blip r:embed="rId19"/>
          <a:stretch>
            <a:fillRect/>
          </a:stretch>
        </p:blipFill>
        <p:spPr>
          <a:xfrm>
            <a:off x="13887379" y="4921622"/>
            <a:ext cx="333374" cy="333332"/>
          </a:xfrm>
          <a:prstGeom prst="rect">
            <a:avLst/>
          </a:prstGeom>
        </p:spPr>
      </p:pic>
      <p:sp>
        <p:nvSpPr>
          <p:cNvPr id="100" name="Text 23"/>
          <p:cNvSpPr/>
          <p:nvPr/>
        </p:nvSpPr>
        <p:spPr>
          <a:xfrm>
            <a:off x="15763793" y="8153009"/>
            <a:ext cx="1609716"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Family History</a:t>
            </a:r>
            <a:endParaRPr lang="en-US" sz="1950" dirty="0">
              <a:solidFill>
                <a:prstClr val="black"/>
              </a:solidFill>
              <a:latin typeface="Calibri" panose="020F0502020204030204"/>
            </a:endParaRPr>
          </a:p>
        </p:txBody>
      </p:sp>
      <p:sp>
        <p:nvSpPr>
          <p:cNvPr id="101" name="Shape 24"/>
          <p:cNvSpPr/>
          <p:nvPr/>
        </p:nvSpPr>
        <p:spPr>
          <a:xfrm>
            <a:off x="15763795" y="6854913"/>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02" name="Image 75" descr="preencoded.png"/>
          <p:cNvPicPr>
            <a:picLocks noChangeAspect="1"/>
          </p:cNvPicPr>
          <p:nvPr/>
        </p:nvPicPr>
        <p:blipFill>
          <a:blip r:embed="rId20"/>
          <a:stretch>
            <a:fillRect/>
          </a:stretch>
        </p:blipFill>
        <p:spPr>
          <a:xfrm>
            <a:off x="15925718" y="6994943"/>
            <a:ext cx="333374" cy="363633"/>
          </a:xfrm>
          <a:prstGeom prst="rect">
            <a:avLst/>
          </a:prstGeom>
        </p:spPr>
      </p:pic>
      <p:sp>
        <p:nvSpPr>
          <p:cNvPr id="104" name="Text 25"/>
          <p:cNvSpPr/>
          <p:nvPr/>
        </p:nvSpPr>
        <p:spPr>
          <a:xfrm>
            <a:off x="7639012" y="8153009"/>
            <a:ext cx="1552568"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Social History</a:t>
            </a:r>
            <a:endParaRPr lang="en-US" sz="1950" dirty="0">
              <a:solidFill>
                <a:prstClr val="black"/>
              </a:solidFill>
              <a:latin typeface="Calibri" panose="020F0502020204030204"/>
            </a:endParaRPr>
          </a:p>
        </p:txBody>
      </p:sp>
      <p:sp>
        <p:nvSpPr>
          <p:cNvPr id="105" name="Shape 26"/>
          <p:cNvSpPr/>
          <p:nvPr/>
        </p:nvSpPr>
        <p:spPr>
          <a:xfrm>
            <a:off x="7639012" y="6854913"/>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06" name="Image 77" descr="preencoded.png"/>
          <p:cNvPicPr>
            <a:picLocks noChangeAspect="1"/>
          </p:cNvPicPr>
          <p:nvPr/>
        </p:nvPicPr>
        <p:blipFill>
          <a:blip r:embed="rId21"/>
          <a:stretch>
            <a:fillRect/>
          </a:stretch>
        </p:blipFill>
        <p:spPr>
          <a:xfrm>
            <a:off x="7800935" y="7023509"/>
            <a:ext cx="333374" cy="305555"/>
          </a:xfrm>
          <a:prstGeom prst="rect">
            <a:avLst/>
          </a:prstGeom>
        </p:spPr>
      </p:pic>
      <p:sp>
        <p:nvSpPr>
          <p:cNvPr id="108" name="Text 27"/>
          <p:cNvSpPr/>
          <p:nvPr/>
        </p:nvSpPr>
        <p:spPr>
          <a:xfrm>
            <a:off x="7639012" y="4038745"/>
            <a:ext cx="1485893"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Observations</a:t>
            </a:r>
            <a:endParaRPr lang="en-US" sz="1950" dirty="0">
              <a:solidFill>
                <a:prstClr val="black"/>
              </a:solidFill>
              <a:latin typeface="Calibri" panose="020F0502020204030204"/>
            </a:endParaRPr>
          </a:p>
        </p:txBody>
      </p:sp>
      <p:sp>
        <p:nvSpPr>
          <p:cNvPr id="109" name="Shape 28"/>
          <p:cNvSpPr/>
          <p:nvPr/>
        </p:nvSpPr>
        <p:spPr>
          <a:xfrm>
            <a:off x="7639012" y="269589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10" name="Image 79" descr="preencoded.png"/>
          <p:cNvPicPr>
            <a:picLocks noChangeAspect="1"/>
          </p:cNvPicPr>
          <p:nvPr/>
        </p:nvPicPr>
        <p:blipFill>
          <a:blip r:embed="rId22"/>
          <a:stretch>
            <a:fillRect/>
          </a:stretch>
        </p:blipFill>
        <p:spPr>
          <a:xfrm>
            <a:off x="7791410" y="2826400"/>
            <a:ext cx="333374" cy="399998"/>
          </a:xfrm>
          <a:prstGeom prst="rect">
            <a:avLst/>
          </a:prstGeom>
        </p:spPr>
      </p:pic>
      <p:sp>
        <p:nvSpPr>
          <p:cNvPr id="112" name="Text 29"/>
          <p:cNvSpPr/>
          <p:nvPr/>
        </p:nvSpPr>
        <p:spPr>
          <a:xfrm>
            <a:off x="15763795" y="4038745"/>
            <a:ext cx="1285868"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Encounters</a:t>
            </a:r>
            <a:endParaRPr lang="en-US" sz="1950" dirty="0">
              <a:solidFill>
                <a:prstClr val="black"/>
              </a:solidFill>
              <a:latin typeface="Calibri" panose="020F0502020204030204"/>
            </a:endParaRPr>
          </a:p>
        </p:txBody>
      </p:sp>
      <p:sp>
        <p:nvSpPr>
          <p:cNvPr id="113" name="Shape 30"/>
          <p:cNvSpPr/>
          <p:nvPr/>
        </p:nvSpPr>
        <p:spPr>
          <a:xfrm>
            <a:off x="15763795" y="269589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14" name="Image 81" descr="preencoded.png"/>
          <p:cNvPicPr>
            <a:picLocks noChangeAspect="1"/>
          </p:cNvPicPr>
          <p:nvPr/>
        </p:nvPicPr>
        <p:blipFill>
          <a:blip r:embed="rId23"/>
          <a:stretch>
            <a:fillRect/>
          </a:stretch>
        </p:blipFill>
        <p:spPr>
          <a:xfrm>
            <a:off x="15928891" y="2826400"/>
            <a:ext cx="333374" cy="399728"/>
          </a:xfrm>
          <a:prstGeom prst="rect">
            <a:avLst/>
          </a:prstGeom>
        </p:spPr>
      </p:pic>
      <p:sp>
        <p:nvSpPr>
          <p:cNvPr id="115" name="Shape 31"/>
          <p:cNvSpPr/>
          <p:nvPr/>
        </p:nvSpPr>
        <p:spPr>
          <a:xfrm>
            <a:off x="914396" y="7929614"/>
            <a:ext cx="638172" cy="63809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16" name="Image 82" descr="preencoded.png"/>
          <p:cNvPicPr>
            <a:picLocks noChangeAspect="1"/>
          </p:cNvPicPr>
          <p:nvPr/>
        </p:nvPicPr>
        <p:blipFill>
          <a:blip r:embed="rId24"/>
          <a:stretch>
            <a:fillRect/>
          </a:stretch>
        </p:blipFill>
        <p:spPr>
          <a:xfrm>
            <a:off x="1054685" y="8073060"/>
            <a:ext cx="354702" cy="354663"/>
          </a:xfrm>
          <a:prstGeom prst="rect">
            <a:avLst/>
          </a:prstGeom>
        </p:spPr>
      </p:pic>
      <p:sp>
        <p:nvSpPr>
          <p:cNvPr id="117" name="Shape 32"/>
          <p:cNvSpPr/>
          <p:nvPr/>
        </p:nvSpPr>
        <p:spPr>
          <a:xfrm>
            <a:off x="2781287" y="7929614"/>
            <a:ext cx="638172" cy="63809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18" name="Image 83" descr="preencoded.png"/>
          <p:cNvPicPr>
            <a:picLocks noChangeAspect="1"/>
          </p:cNvPicPr>
          <p:nvPr/>
        </p:nvPicPr>
        <p:blipFill>
          <a:blip r:embed="rId25"/>
          <a:stretch>
            <a:fillRect/>
          </a:stretch>
        </p:blipFill>
        <p:spPr>
          <a:xfrm>
            <a:off x="2927278" y="8054935"/>
            <a:ext cx="343904" cy="343865"/>
          </a:xfrm>
          <a:prstGeom prst="rect">
            <a:avLst/>
          </a:prstGeom>
        </p:spPr>
      </p:pic>
      <p:pic>
        <p:nvPicPr>
          <p:cNvPr id="119" name="Image 84" descr="preencoded.png"/>
          <p:cNvPicPr>
            <a:picLocks noChangeAspect="1"/>
          </p:cNvPicPr>
          <p:nvPr/>
        </p:nvPicPr>
        <p:blipFill>
          <a:blip r:embed="rId26"/>
          <a:stretch>
            <a:fillRect/>
          </a:stretch>
        </p:blipFill>
        <p:spPr>
          <a:xfrm>
            <a:off x="3026182" y="8180078"/>
            <a:ext cx="145898" cy="162387"/>
          </a:xfrm>
          <a:prstGeom prst="rect">
            <a:avLst/>
          </a:prstGeom>
        </p:spPr>
      </p:pic>
      <p:sp>
        <p:nvSpPr>
          <p:cNvPr id="123" name="Text 34"/>
          <p:cNvSpPr/>
          <p:nvPr/>
        </p:nvSpPr>
        <p:spPr>
          <a:xfrm>
            <a:off x="13725455" y="4038745"/>
            <a:ext cx="1371593"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Medications</a:t>
            </a:r>
            <a:endParaRPr lang="en-US" sz="1950" dirty="0">
              <a:solidFill>
                <a:prstClr val="black"/>
              </a:solidFill>
              <a:latin typeface="Calibri" panose="020F0502020204030204"/>
            </a:endParaRPr>
          </a:p>
        </p:txBody>
      </p:sp>
      <p:sp>
        <p:nvSpPr>
          <p:cNvPr id="124" name="Shape 35"/>
          <p:cNvSpPr/>
          <p:nvPr/>
        </p:nvSpPr>
        <p:spPr>
          <a:xfrm>
            <a:off x="13725455" y="269589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25" name="Image 87" descr="preencoded.png"/>
          <p:cNvPicPr>
            <a:picLocks noChangeAspect="1"/>
          </p:cNvPicPr>
          <p:nvPr/>
        </p:nvPicPr>
        <p:blipFill>
          <a:blip r:embed="rId27"/>
          <a:stretch>
            <a:fillRect/>
          </a:stretch>
        </p:blipFill>
        <p:spPr>
          <a:xfrm>
            <a:off x="13906429" y="2841615"/>
            <a:ext cx="333374" cy="363591"/>
          </a:xfrm>
          <a:prstGeom prst="rect">
            <a:avLst/>
          </a:prstGeom>
        </p:spPr>
      </p:pic>
      <p:sp>
        <p:nvSpPr>
          <p:cNvPr id="127" name="Text 36"/>
          <p:cNvSpPr/>
          <p:nvPr/>
        </p:nvSpPr>
        <p:spPr>
          <a:xfrm>
            <a:off x="9677360" y="4038745"/>
            <a:ext cx="828671"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Orders</a:t>
            </a:r>
            <a:endParaRPr lang="en-US" sz="1950" dirty="0">
              <a:solidFill>
                <a:prstClr val="black"/>
              </a:solidFill>
              <a:latin typeface="Calibri" panose="020F0502020204030204"/>
            </a:endParaRPr>
          </a:p>
        </p:txBody>
      </p:sp>
      <p:sp>
        <p:nvSpPr>
          <p:cNvPr id="128" name="Shape 37"/>
          <p:cNvSpPr/>
          <p:nvPr/>
        </p:nvSpPr>
        <p:spPr>
          <a:xfrm>
            <a:off x="9677360" y="269589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29" name="Image 89" descr="preencoded.png"/>
          <p:cNvPicPr>
            <a:picLocks noChangeAspect="1"/>
          </p:cNvPicPr>
          <p:nvPr/>
        </p:nvPicPr>
        <p:blipFill>
          <a:blip r:embed="rId28"/>
          <a:stretch>
            <a:fillRect/>
          </a:stretch>
        </p:blipFill>
        <p:spPr>
          <a:xfrm>
            <a:off x="9839284" y="2838750"/>
            <a:ext cx="333374" cy="363633"/>
          </a:xfrm>
          <a:prstGeom prst="rect">
            <a:avLst/>
          </a:prstGeom>
        </p:spPr>
      </p:pic>
      <p:sp>
        <p:nvSpPr>
          <p:cNvPr id="131" name="Text 38"/>
          <p:cNvSpPr/>
          <p:nvPr/>
        </p:nvSpPr>
        <p:spPr>
          <a:xfrm>
            <a:off x="11709533" y="4038745"/>
            <a:ext cx="1123944"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Diagnosis</a:t>
            </a:r>
            <a:endParaRPr lang="en-US" sz="1950" dirty="0">
              <a:solidFill>
                <a:prstClr val="black"/>
              </a:solidFill>
              <a:latin typeface="Calibri" panose="020F0502020204030204"/>
            </a:endParaRPr>
          </a:p>
        </p:txBody>
      </p:sp>
      <p:sp>
        <p:nvSpPr>
          <p:cNvPr id="132" name="Shape 39"/>
          <p:cNvSpPr/>
          <p:nvPr/>
        </p:nvSpPr>
        <p:spPr>
          <a:xfrm>
            <a:off x="11696641" y="269589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33" name="Image 91" descr="preencoded.png"/>
          <p:cNvPicPr>
            <a:picLocks noChangeAspect="1"/>
          </p:cNvPicPr>
          <p:nvPr/>
        </p:nvPicPr>
        <p:blipFill>
          <a:blip r:embed="rId29"/>
          <a:stretch>
            <a:fillRect/>
          </a:stretch>
        </p:blipFill>
        <p:spPr>
          <a:xfrm>
            <a:off x="11833171" y="2854972"/>
            <a:ext cx="333374" cy="333332"/>
          </a:xfrm>
          <a:prstGeom prst="rect">
            <a:avLst/>
          </a:prstGeom>
        </p:spPr>
      </p:pic>
      <p:sp>
        <p:nvSpPr>
          <p:cNvPr id="135" name="Text 40"/>
          <p:cNvSpPr/>
          <p:nvPr/>
        </p:nvSpPr>
        <p:spPr>
          <a:xfrm>
            <a:off x="9677351" y="6105400"/>
            <a:ext cx="1285868"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Documents</a:t>
            </a:r>
            <a:endParaRPr lang="en-US" sz="1950" dirty="0">
              <a:solidFill>
                <a:prstClr val="black"/>
              </a:solidFill>
              <a:latin typeface="Calibri" panose="020F0502020204030204"/>
            </a:endParaRPr>
          </a:p>
        </p:txBody>
      </p:sp>
      <p:sp>
        <p:nvSpPr>
          <p:cNvPr id="136" name="Shape 41"/>
          <p:cNvSpPr/>
          <p:nvPr/>
        </p:nvSpPr>
        <p:spPr>
          <a:xfrm>
            <a:off x="9677351" y="477207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37" name="Image 93" descr="preencoded.png"/>
          <p:cNvPicPr>
            <a:picLocks noChangeAspect="1"/>
          </p:cNvPicPr>
          <p:nvPr/>
        </p:nvPicPr>
        <p:blipFill>
          <a:blip r:embed="rId30"/>
          <a:stretch>
            <a:fillRect/>
          </a:stretch>
        </p:blipFill>
        <p:spPr>
          <a:xfrm>
            <a:off x="9829750" y="4902580"/>
            <a:ext cx="333374" cy="399998"/>
          </a:xfrm>
          <a:prstGeom prst="rect">
            <a:avLst/>
          </a:prstGeom>
        </p:spPr>
      </p:pic>
      <p:pic>
        <p:nvPicPr>
          <p:cNvPr id="138" name="Image 94" descr="preencoded.png"/>
          <p:cNvPicPr>
            <a:picLocks noChangeAspect="1"/>
          </p:cNvPicPr>
          <p:nvPr/>
        </p:nvPicPr>
        <p:blipFill>
          <a:blip r:embed="rId31"/>
          <a:stretch>
            <a:fillRect/>
          </a:stretch>
        </p:blipFill>
        <p:spPr>
          <a:xfrm>
            <a:off x="9900954" y="5002574"/>
            <a:ext cx="189588" cy="200000"/>
          </a:xfrm>
          <a:prstGeom prst="rect">
            <a:avLst/>
          </a:prstGeom>
        </p:spPr>
      </p:pic>
      <p:sp>
        <p:nvSpPr>
          <p:cNvPr id="140" name="Text 42"/>
          <p:cNvSpPr/>
          <p:nvPr/>
        </p:nvSpPr>
        <p:spPr>
          <a:xfrm>
            <a:off x="15763793" y="6105400"/>
            <a:ext cx="1019171"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Allergies</a:t>
            </a:r>
            <a:endParaRPr lang="en-US" sz="1950" dirty="0">
              <a:solidFill>
                <a:prstClr val="black"/>
              </a:solidFill>
              <a:latin typeface="Calibri" panose="020F0502020204030204"/>
            </a:endParaRPr>
          </a:p>
        </p:txBody>
      </p:sp>
      <p:sp>
        <p:nvSpPr>
          <p:cNvPr id="141" name="Shape 43"/>
          <p:cNvSpPr/>
          <p:nvPr/>
        </p:nvSpPr>
        <p:spPr>
          <a:xfrm>
            <a:off x="15763795" y="4772075"/>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42" name="Image 96" descr="preencoded.png"/>
          <p:cNvPicPr>
            <a:picLocks noChangeAspect="1"/>
          </p:cNvPicPr>
          <p:nvPr/>
        </p:nvPicPr>
        <p:blipFill>
          <a:blip r:embed="rId32"/>
          <a:stretch>
            <a:fillRect/>
          </a:stretch>
        </p:blipFill>
        <p:spPr>
          <a:xfrm>
            <a:off x="15846095" y="4857536"/>
            <a:ext cx="487820" cy="487754"/>
          </a:xfrm>
          <a:prstGeom prst="rect">
            <a:avLst/>
          </a:prstGeom>
        </p:spPr>
      </p:pic>
      <p:sp>
        <p:nvSpPr>
          <p:cNvPr id="144" name="Text 44"/>
          <p:cNvSpPr/>
          <p:nvPr/>
        </p:nvSpPr>
        <p:spPr>
          <a:xfrm>
            <a:off x="11701554" y="8153009"/>
            <a:ext cx="1276344" cy="542855"/>
          </a:xfrm>
          <a:prstGeom prst="rect">
            <a:avLst/>
          </a:prstGeom>
          <a:noFill/>
          <a:ln/>
        </p:spPr>
        <p:txBody>
          <a:bodyPr wrap="square" lIns="0" tIns="0" rIns="0" bIns="0" rtlCol="0" anchor="t"/>
          <a:lstStyle/>
          <a:p>
            <a:pPr defTabSz="685664"/>
            <a:r>
              <a:rPr lang="en-US" sz="1950" dirty="0">
                <a:solidFill>
                  <a:srgbClr val="000000">
                    <a:alpha val="100000"/>
                  </a:srgbClr>
                </a:solidFill>
                <a:latin typeface="Dubai-Medium" pitchFamily="34" charset="0"/>
                <a:ea typeface="Dubai-Medium" pitchFamily="34" charset="-122"/>
                <a:cs typeface="Dubai-Medium" pitchFamily="34" charset="-120"/>
              </a:rPr>
              <a:t>Procedures</a:t>
            </a:r>
            <a:endParaRPr lang="en-US" sz="1950" dirty="0">
              <a:solidFill>
                <a:prstClr val="black"/>
              </a:solidFill>
              <a:latin typeface="Calibri" panose="020F0502020204030204"/>
            </a:endParaRPr>
          </a:p>
        </p:txBody>
      </p:sp>
      <p:sp>
        <p:nvSpPr>
          <p:cNvPr id="145" name="Shape 45"/>
          <p:cNvSpPr/>
          <p:nvPr/>
        </p:nvSpPr>
        <p:spPr>
          <a:xfrm>
            <a:off x="11701555" y="6846882"/>
            <a:ext cx="658766" cy="658683"/>
          </a:xfrm>
          <a:prstGeom prst="ellipse">
            <a:avLst/>
          </a:prstGeom>
          <a:solidFill>
            <a:srgbClr val="DEEEEF">
              <a:alpha val="100000"/>
            </a:srgbClr>
          </a:solidFill>
          <a:ln/>
        </p:spPr>
        <p:txBody>
          <a:bodyPr/>
          <a:lstStyle/>
          <a:p>
            <a:pPr defTabSz="685664"/>
            <a:endParaRPr lang="en-GB" sz="1350">
              <a:solidFill>
                <a:prstClr val="black"/>
              </a:solidFill>
              <a:latin typeface="Calibri" panose="020F0502020204030204"/>
            </a:endParaRPr>
          </a:p>
        </p:txBody>
      </p:sp>
      <p:pic>
        <p:nvPicPr>
          <p:cNvPr id="146" name="Image 98" descr="preencoded.png"/>
          <p:cNvPicPr>
            <a:picLocks noChangeAspect="1"/>
          </p:cNvPicPr>
          <p:nvPr/>
        </p:nvPicPr>
        <p:blipFill>
          <a:blip r:embed="rId33"/>
          <a:stretch>
            <a:fillRect/>
          </a:stretch>
        </p:blipFill>
        <p:spPr>
          <a:xfrm>
            <a:off x="11873003" y="7005953"/>
            <a:ext cx="333374" cy="333369"/>
          </a:xfrm>
          <a:prstGeom prst="rect">
            <a:avLst/>
          </a:prstGeom>
        </p:spPr>
      </p:pic>
      <p:sp>
        <p:nvSpPr>
          <p:cNvPr id="147" name="TextBox 146">
            <a:extLst>
              <a:ext uri="{FF2B5EF4-FFF2-40B4-BE49-F238E27FC236}">
                <a16:creationId xmlns:a16="http://schemas.microsoft.com/office/drawing/2014/main" id="{19BCE781-C5AB-BF59-F45C-FCDA68F31EF7}"/>
              </a:ext>
            </a:extLst>
          </p:cNvPr>
          <p:cNvSpPr txBox="1"/>
          <p:nvPr/>
        </p:nvSpPr>
        <p:spPr>
          <a:xfrm>
            <a:off x="2885700" y="1743518"/>
            <a:ext cx="3099984" cy="1304075"/>
          </a:xfrm>
          <a:prstGeom prst="rect">
            <a:avLst/>
          </a:prstGeom>
          <a:noFill/>
        </p:spPr>
        <p:txBody>
          <a:bodyPr wrap="square" rtlCol="0">
            <a:spAutoFit/>
          </a:bodyPr>
          <a:lstStyle/>
          <a:p>
            <a:pPr defTabSz="685664"/>
            <a:r>
              <a:rPr lang="en-AE" sz="7874" b="1" dirty="0">
                <a:gradFill flip="none" rotWithShape="1">
                  <a:gsLst>
                    <a:gs pos="0">
                      <a:srgbClr val="72B623"/>
                    </a:gs>
                    <a:gs pos="100000">
                      <a:srgbClr val="1B908E"/>
                    </a:gs>
                  </a:gsLst>
                  <a:lin ang="3600000" scaled="0"/>
                  <a:tileRect/>
                </a:gradFill>
                <a:latin typeface="Dubai" panose="020B0503030403030204" pitchFamily="34" charset="-78"/>
                <a:cs typeface="Dubai" panose="020B0503030403030204" pitchFamily="34" charset="-78"/>
              </a:rPr>
              <a:t>9.78m</a:t>
            </a:r>
          </a:p>
        </p:txBody>
      </p:sp>
      <p:sp>
        <p:nvSpPr>
          <p:cNvPr id="51" name="TextBox 50">
            <a:extLst>
              <a:ext uri="{FF2B5EF4-FFF2-40B4-BE49-F238E27FC236}">
                <a16:creationId xmlns:a16="http://schemas.microsoft.com/office/drawing/2014/main" id="{0756077D-70AF-2553-5121-53BBD2FFD2E4}"/>
              </a:ext>
            </a:extLst>
          </p:cNvPr>
          <p:cNvSpPr txBox="1"/>
          <p:nvPr/>
        </p:nvSpPr>
        <p:spPr>
          <a:xfrm>
            <a:off x="5589203" y="5289016"/>
            <a:ext cx="889987" cy="877035"/>
          </a:xfrm>
          <a:prstGeom prst="rect">
            <a:avLst/>
          </a:prstGeom>
          <a:noFill/>
        </p:spPr>
        <p:txBody>
          <a:bodyPr wrap="none" rtlCol="0">
            <a:spAutoFit/>
          </a:bodyPr>
          <a:lstStyle/>
          <a:p>
            <a:pPr defTabSz="685664"/>
            <a:r>
              <a:rPr lang="en-AE" sz="5099" b="1" dirty="0">
                <a:gradFill>
                  <a:gsLst>
                    <a:gs pos="0">
                      <a:srgbClr val="72B623"/>
                    </a:gs>
                    <a:gs pos="100000">
                      <a:srgbClr val="1B908E"/>
                    </a:gs>
                  </a:gsLst>
                  <a:lin ang="3600000" scaled="0"/>
                </a:gradFill>
                <a:latin typeface="Dubai" panose="020B0503030403030204" pitchFamily="34" charset="-78"/>
                <a:cs typeface="Dubai" panose="020B0503030403030204" pitchFamily="34" charset="-78"/>
              </a:rPr>
              <a:t>76</a:t>
            </a:r>
          </a:p>
        </p:txBody>
      </p:sp>
      <p:sp>
        <p:nvSpPr>
          <p:cNvPr id="52" name="Text 5">
            <a:extLst>
              <a:ext uri="{FF2B5EF4-FFF2-40B4-BE49-F238E27FC236}">
                <a16:creationId xmlns:a16="http://schemas.microsoft.com/office/drawing/2014/main" id="{9AF9CC92-2283-710E-F98B-F773E652797E}"/>
              </a:ext>
            </a:extLst>
          </p:cNvPr>
          <p:cNvSpPr/>
          <p:nvPr/>
        </p:nvSpPr>
        <p:spPr>
          <a:xfrm>
            <a:off x="5647534" y="5908059"/>
            <a:ext cx="2271701" cy="976185"/>
          </a:xfrm>
          <a:prstGeom prst="rect">
            <a:avLst/>
          </a:prstGeom>
          <a:noFill/>
          <a:ln/>
        </p:spPr>
        <p:txBody>
          <a:bodyPr wrap="square" lIns="0" tIns="0" rIns="0" bIns="0" rtlCol="0" anchor="t"/>
          <a:lstStyle/>
          <a:p>
            <a:pPr defTabSz="685664">
              <a:lnSpc>
                <a:spcPts val="2625"/>
              </a:lnSpc>
            </a:pPr>
            <a:r>
              <a:rPr lang="en-US" sz="2325" dirty="0">
                <a:solidFill>
                  <a:srgbClr val="000000">
                    <a:alpha val="100000"/>
                  </a:srgbClr>
                </a:solidFill>
                <a:latin typeface="Dubai-Medium" pitchFamily="34" charset="0"/>
                <a:ea typeface="Dubai-Medium" pitchFamily="34" charset="-122"/>
                <a:cs typeface="Dubai-Medium" pitchFamily="34" charset="-120"/>
              </a:rPr>
              <a:t>Connected</a:t>
            </a:r>
          </a:p>
          <a:p>
            <a:pPr defTabSz="685664">
              <a:lnSpc>
                <a:spcPts val="2625"/>
              </a:lnSpc>
            </a:pPr>
            <a:r>
              <a:rPr lang="en-US" sz="2325" dirty="0">
                <a:solidFill>
                  <a:srgbClr val="000000">
                    <a:alpha val="100000"/>
                  </a:srgbClr>
                </a:solidFill>
                <a:latin typeface="Dubai-Medium" pitchFamily="34" charset="0"/>
                <a:ea typeface="Dubai-Medium" pitchFamily="34" charset="-122"/>
              </a:rPr>
              <a:t>EMRs</a:t>
            </a:r>
            <a:endParaRPr lang="en-US" sz="2325" dirty="0">
              <a:solidFill>
                <a:prstClr val="black"/>
              </a:solidFill>
              <a:latin typeface="Calibri" panose="020F0502020204030204"/>
            </a:endParaRPr>
          </a:p>
        </p:txBody>
      </p:sp>
      <p:pic>
        <p:nvPicPr>
          <p:cNvPr id="55" name="Image 23" descr="preencoded.png">
            <a:extLst>
              <a:ext uri="{FF2B5EF4-FFF2-40B4-BE49-F238E27FC236}">
                <a16:creationId xmlns:a16="http://schemas.microsoft.com/office/drawing/2014/main" id="{9B12FBAC-801E-5D0B-D3E0-FF548D95A6A2}"/>
              </a:ext>
            </a:extLst>
          </p:cNvPr>
          <p:cNvPicPr>
            <a:picLocks noChangeAspect="1"/>
          </p:cNvPicPr>
          <p:nvPr/>
        </p:nvPicPr>
        <p:blipFill>
          <a:blip r:embed="rId34"/>
          <a:stretch>
            <a:fillRect/>
          </a:stretch>
        </p:blipFill>
        <p:spPr>
          <a:xfrm>
            <a:off x="5746778" y="4699689"/>
            <a:ext cx="477812" cy="39812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1D30-5922-7A4D-D60F-95F42CDF0C91}"/>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9989729A-CE26-E97E-B1FD-39F8D0160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2F29C843-7D8C-4A2E-163F-ED767F91C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D644ACD3-1BBC-BE89-01DE-D421519D7215}"/>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02A59987-A4CF-AEE8-2B3B-B6007F59AD86}"/>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05</a:t>
            </a:r>
          </a:p>
        </p:txBody>
      </p:sp>
      <p:sp>
        <p:nvSpPr>
          <p:cNvPr id="7" name="Rectangle 4">
            <a:extLst>
              <a:ext uri="{FF2B5EF4-FFF2-40B4-BE49-F238E27FC236}">
                <a16:creationId xmlns:a16="http://schemas.microsoft.com/office/drawing/2014/main" id="{48A94F69-FD22-0317-2F8F-D6DB0A03E35E}"/>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Artificial Intelligence in </a:t>
            </a:r>
          </a:p>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Healthcare</a:t>
            </a:r>
          </a:p>
        </p:txBody>
      </p:sp>
      <p:cxnSp>
        <p:nvCxnSpPr>
          <p:cNvPr id="8" name="AutoShape 6">
            <a:extLst>
              <a:ext uri="{FF2B5EF4-FFF2-40B4-BE49-F238E27FC236}">
                <a16:creationId xmlns:a16="http://schemas.microsoft.com/office/drawing/2014/main" id="{BEF2E6DC-1278-6318-0223-F41CB992C720}"/>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850510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FC58-F155-BB5D-3D62-85498DC2CD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2D6BA3-C8AC-7C61-B0E9-B4E9774D6E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1CC856-6EBA-96FD-4ACE-2452A127A893}"/>
              </a:ext>
            </a:extLst>
          </p:cNvPr>
          <p:cNvPicPr>
            <a:picLocks noChangeAspect="1"/>
          </p:cNvPicPr>
          <p:nvPr/>
        </p:nvPicPr>
        <p:blipFill>
          <a:blip r:embed="rId2"/>
          <a:stretch>
            <a:fillRect/>
          </a:stretch>
        </p:blipFill>
        <p:spPr>
          <a:xfrm>
            <a:off x="18581" y="18787"/>
            <a:ext cx="18250838" cy="10249427"/>
          </a:xfrm>
          <a:prstGeom prst="rect">
            <a:avLst/>
          </a:prstGeom>
        </p:spPr>
      </p:pic>
    </p:spTree>
    <p:extLst>
      <p:ext uri="{BB962C8B-B14F-4D97-AF65-F5344CB8AC3E}">
        <p14:creationId xmlns:p14="http://schemas.microsoft.com/office/powerpoint/2010/main" val="394870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37CE84C4-041F-BE31-D9C7-C88282928225}"/>
              </a:ext>
            </a:extLst>
          </p:cNvPr>
          <p:cNvSpPr>
            <a:spLocks noGrp="1"/>
          </p:cNvSpPr>
          <p:nvPr>
            <p:ph type="title"/>
          </p:nvPr>
        </p:nvSpPr>
        <p:spPr>
          <a:xfrm>
            <a:off x="1142701" y="1143002"/>
            <a:ext cx="8001296" cy="2562363"/>
          </a:xfrm>
        </p:spPr>
        <p:txBody>
          <a:bodyPr anchor="ctr">
            <a:normAutofit/>
          </a:bodyPr>
          <a:lstStyle/>
          <a:p>
            <a:r>
              <a:rPr lang="en-US" sz="6000"/>
              <a:t>AI Usage considerations</a:t>
            </a:r>
          </a:p>
        </p:txBody>
      </p:sp>
      <p:sp>
        <p:nvSpPr>
          <p:cNvPr id="3" name="Content Placeholder 2">
            <a:extLst>
              <a:ext uri="{FF2B5EF4-FFF2-40B4-BE49-F238E27FC236}">
                <a16:creationId xmlns:a16="http://schemas.microsoft.com/office/drawing/2014/main" id="{44324838-B4C8-6832-BD80-E21BBCECD493}"/>
              </a:ext>
            </a:extLst>
          </p:cNvPr>
          <p:cNvSpPr>
            <a:spLocks noGrp="1"/>
          </p:cNvSpPr>
          <p:nvPr>
            <p:ph idx="1"/>
          </p:nvPr>
        </p:nvSpPr>
        <p:spPr>
          <a:xfrm>
            <a:off x="1142701" y="3705367"/>
            <a:ext cx="8001296" cy="5654753"/>
          </a:xfrm>
        </p:spPr>
        <p:txBody>
          <a:bodyPr anchor="ctr">
            <a:normAutofit/>
          </a:bodyPr>
          <a:lstStyle/>
          <a:p>
            <a:r>
              <a:rPr lang="en-US" sz="2550" b="1"/>
              <a:t>Secure AI infrastructure </a:t>
            </a:r>
            <a:r>
              <a:rPr lang="en-US" sz="2550"/>
              <a:t>complying with national data sovereignty laws.</a:t>
            </a:r>
          </a:p>
          <a:p>
            <a:r>
              <a:rPr lang="en-US" sz="2550" b="1"/>
              <a:t>Adherence to mandatory NESA AI standards </a:t>
            </a:r>
            <a:r>
              <a:rPr lang="en-US" sz="2550"/>
              <a:t>and Dubai ISR to ensure a strong defense against cyber threats</a:t>
            </a:r>
          </a:p>
          <a:p>
            <a:r>
              <a:rPr lang="en-US" sz="2550"/>
              <a:t> </a:t>
            </a:r>
            <a:r>
              <a:rPr lang="en-US" sz="2550" b="1"/>
              <a:t>Encryption &amp; Anonymization: </a:t>
            </a:r>
            <a:r>
              <a:rPr lang="en-US" sz="2550"/>
              <a:t>Required by the UAE Data Office to enable safe AI innovation </a:t>
            </a:r>
          </a:p>
          <a:p>
            <a:r>
              <a:rPr lang="en-US" sz="2550" b="1"/>
              <a:t>Dubai Seal: </a:t>
            </a:r>
            <a:r>
              <a:rPr lang="en-US" sz="2550"/>
              <a:t>New certification from the Dubai Centre for Artificial Intelligence (DCAI) that verifies companies providing genuine, ethical, and secure AI solutions </a:t>
            </a:r>
          </a:p>
          <a:p>
            <a:r>
              <a:rPr lang="en-US" sz="2550" b="1"/>
              <a:t>Responsible AI </a:t>
            </a:r>
            <a:r>
              <a:rPr lang="en-US" sz="2550"/>
              <a:t>development</a:t>
            </a:r>
          </a:p>
          <a:p>
            <a:r>
              <a:rPr lang="en-US" sz="2550" b="1"/>
              <a:t>Upskilling existing professionals </a:t>
            </a:r>
          </a:p>
        </p:txBody>
      </p:sp>
      <p:pic>
        <p:nvPicPr>
          <p:cNvPr id="5" name="Picture 4" descr="3D technology art">
            <a:extLst>
              <a:ext uri="{FF2B5EF4-FFF2-40B4-BE49-F238E27FC236}">
                <a16:creationId xmlns:a16="http://schemas.microsoft.com/office/drawing/2014/main" id="{8CBEA89E-2DD3-58BD-8E30-43FFDA91BC83}"/>
              </a:ext>
            </a:extLst>
          </p:cNvPr>
          <p:cNvPicPr>
            <a:picLocks noChangeAspect="1"/>
          </p:cNvPicPr>
          <p:nvPr/>
        </p:nvPicPr>
        <p:blipFill>
          <a:blip r:embed="rId2"/>
          <a:srcRect l="16390" r="31773" b="-1"/>
          <a:stretch>
            <a:fillRect/>
          </a:stretch>
        </p:blipFill>
        <p:spPr>
          <a:xfrm>
            <a:off x="10286696" y="-16329"/>
            <a:ext cx="8001306" cy="10303329"/>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536283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096353" cy="10287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6" y="0"/>
            <a:ext cx="18283428" cy="10287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grpSp>
      <p:sp>
        <p:nvSpPr>
          <p:cNvPr id="2" name="Title 1">
            <a:extLst>
              <a:ext uri="{FF2B5EF4-FFF2-40B4-BE49-F238E27FC236}">
                <a16:creationId xmlns:a16="http://schemas.microsoft.com/office/drawing/2014/main" id="{29F353F3-7105-811A-6C14-1092A04858E6}"/>
              </a:ext>
            </a:extLst>
          </p:cNvPr>
          <p:cNvSpPr>
            <a:spLocks noGrp="1"/>
          </p:cNvSpPr>
          <p:nvPr>
            <p:ph type="title"/>
          </p:nvPr>
        </p:nvSpPr>
        <p:spPr>
          <a:xfrm>
            <a:off x="1179578" y="1261873"/>
            <a:ext cx="7694400" cy="8010146"/>
          </a:xfrm>
        </p:spPr>
        <p:txBody>
          <a:bodyPr anchor="ctr">
            <a:normAutofit/>
          </a:bodyPr>
          <a:lstStyle/>
          <a:p>
            <a:r>
              <a:rPr lang="en-US" sz="7200" dirty="0">
                <a:solidFill>
                  <a:schemeClr val="bg1"/>
                </a:solidFill>
              </a:rPr>
              <a:t>Areas of Focus in Dubai government</a:t>
            </a:r>
          </a:p>
        </p:txBody>
      </p:sp>
      <p:sp>
        <p:nvSpPr>
          <p:cNvPr id="3" name="Content Placeholder 2">
            <a:extLst>
              <a:ext uri="{FF2B5EF4-FFF2-40B4-BE49-F238E27FC236}">
                <a16:creationId xmlns:a16="http://schemas.microsoft.com/office/drawing/2014/main" id="{73728F86-F4D8-AF2A-5103-54D5D5DF6C08}"/>
              </a:ext>
            </a:extLst>
          </p:cNvPr>
          <p:cNvSpPr>
            <a:spLocks noGrp="1"/>
          </p:cNvSpPr>
          <p:nvPr>
            <p:ph idx="1"/>
          </p:nvPr>
        </p:nvSpPr>
        <p:spPr>
          <a:xfrm>
            <a:off x="9696615" y="1261871"/>
            <a:ext cx="6726804" cy="8010146"/>
          </a:xfrm>
        </p:spPr>
        <p:txBody>
          <a:bodyPr anchor="ctr">
            <a:normAutofit/>
          </a:bodyPr>
          <a:lstStyle/>
          <a:p>
            <a:r>
              <a:rPr lang="en-US" sz="2700" dirty="0">
                <a:solidFill>
                  <a:schemeClr val="tx2"/>
                </a:solidFill>
              </a:rPr>
              <a:t>Developing </a:t>
            </a:r>
            <a:r>
              <a:rPr lang="en-US" sz="2700" b="1" dirty="0">
                <a:solidFill>
                  <a:schemeClr val="tx2"/>
                </a:solidFill>
              </a:rPr>
              <a:t>AI-Based Cancer Diagnosis</a:t>
            </a:r>
          </a:p>
          <a:p>
            <a:r>
              <a:rPr lang="en-US" sz="2700" dirty="0">
                <a:solidFill>
                  <a:schemeClr val="tx2"/>
                </a:solidFill>
              </a:rPr>
              <a:t>Embedding AI Heart Rate Monitoring</a:t>
            </a:r>
          </a:p>
          <a:p>
            <a:r>
              <a:rPr lang="en-US" sz="2700" dirty="0">
                <a:solidFill>
                  <a:schemeClr val="tx2"/>
                </a:solidFill>
              </a:rPr>
              <a:t>Utilizing </a:t>
            </a:r>
            <a:r>
              <a:rPr lang="en-US" sz="2700" b="1" dirty="0">
                <a:solidFill>
                  <a:schemeClr val="tx2"/>
                </a:solidFill>
              </a:rPr>
              <a:t>AI Diabetes Treatment</a:t>
            </a:r>
          </a:p>
          <a:p>
            <a:r>
              <a:rPr lang="en-US" sz="2700" dirty="0">
                <a:solidFill>
                  <a:schemeClr val="tx2"/>
                </a:solidFill>
              </a:rPr>
              <a:t>Adding </a:t>
            </a:r>
            <a:r>
              <a:rPr lang="en-US" sz="2700" b="1" dirty="0">
                <a:solidFill>
                  <a:schemeClr val="tx2"/>
                </a:solidFill>
              </a:rPr>
              <a:t>AI Dementia Diagnosis</a:t>
            </a:r>
          </a:p>
          <a:p>
            <a:r>
              <a:rPr lang="en-US" sz="2700" dirty="0">
                <a:solidFill>
                  <a:schemeClr val="tx2"/>
                </a:solidFill>
              </a:rPr>
              <a:t>Building </a:t>
            </a:r>
            <a:r>
              <a:rPr lang="en-US" sz="2700" b="1" dirty="0">
                <a:solidFill>
                  <a:schemeClr val="tx2"/>
                </a:solidFill>
              </a:rPr>
              <a:t>AI Voice Recognition</a:t>
            </a:r>
          </a:p>
          <a:p>
            <a:r>
              <a:rPr lang="en-US" sz="2700" dirty="0">
                <a:solidFill>
                  <a:schemeClr val="tx2"/>
                </a:solidFill>
              </a:rPr>
              <a:t>Smart Appointment,</a:t>
            </a:r>
          </a:p>
          <a:p>
            <a:r>
              <a:rPr lang="en-US" sz="2700" dirty="0">
                <a:solidFill>
                  <a:schemeClr val="tx2"/>
                </a:solidFill>
              </a:rPr>
              <a:t> AI-driven diagnostics,</a:t>
            </a:r>
          </a:p>
          <a:p>
            <a:r>
              <a:rPr lang="en-US" sz="2700" b="1" dirty="0">
                <a:solidFill>
                  <a:schemeClr val="tx2"/>
                </a:solidFill>
              </a:rPr>
              <a:t>Wearable Health Tech</a:t>
            </a:r>
          </a:p>
          <a:p>
            <a:r>
              <a:rPr lang="en-US" sz="2700" b="1" dirty="0">
                <a:solidFill>
                  <a:schemeClr val="tx2"/>
                </a:solidFill>
              </a:rPr>
              <a:t>Patient Flow Management</a:t>
            </a:r>
          </a:p>
          <a:p>
            <a:r>
              <a:rPr lang="en-US" sz="2700" dirty="0">
                <a:solidFill>
                  <a:schemeClr val="tx2"/>
                </a:solidFill>
              </a:rPr>
              <a:t>Precision Medicine</a:t>
            </a:r>
          </a:p>
        </p:txBody>
      </p:sp>
    </p:spTree>
    <p:extLst>
      <p:ext uri="{BB962C8B-B14F-4D97-AF65-F5344CB8AC3E}">
        <p14:creationId xmlns:p14="http://schemas.microsoft.com/office/powerpoint/2010/main" val="357621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D2BB6-3870-0F42-8283-771381FB06DD}"/>
              </a:ext>
            </a:extLst>
          </p:cNvPr>
          <p:cNvPicPr>
            <a:picLocks noChangeAspect="1"/>
          </p:cNvPicPr>
          <p:nvPr/>
        </p:nvPicPr>
        <p:blipFill>
          <a:blip r:embed="rId2"/>
          <a:stretch>
            <a:fillRect/>
          </a:stretch>
        </p:blipFill>
        <p:spPr>
          <a:xfrm>
            <a:off x="1298930" y="1571286"/>
            <a:ext cx="16357599" cy="7728966"/>
          </a:xfrm>
          <a:prstGeom prst="rect">
            <a:avLst/>
          </a:prstGeom>
        </p:spPr>
      </p:pic>
      <p:pic>
        <p:nvPicPr>
          <p:cNvPr id="10" name="Picture 15">
            <a:extLst>
              <a:ext uri="{FF2B5EF4-FFF2-40B4-BE49-F238E27FC236}">
                <a16:creationId xmlns:a16="http://schemas.microsoft.com/office/drawing/2014/main" id="{3048D6F6-F222-8D4E-8C45-1DD30DD11AB0}"/>
              </a:ext>
            </a:extLst>
          </p:cNvPr>
          <p:cNvPicPr>
            <a:picLocks noChangeAspect="1"/>
          </p:cNvPicPr>
          <p:nvPr/>
        </p:nvPicPr>
        <p:blipFill>
          <a:blip r:embed="rId3"/>
          <a:srcRect/>
          <a:stretch>
            <a:fillRect/>
          </a:stretch>
        </p:blipFill>
        <p:spPr>
          <a:xfrm>
            <a:off x="1" y="1"/>
            <a:ext cx="1298930" cy="3142574"/>
          </a:xfrm>
          <a:prstGeom prst="rect">
            <a:avLst/>
          </a:prstGeom>
        </p:spPr>
      </p:pic>
      <p:sp>
        <p:nvSpPr>
          <p:cNvPr id="12" name="TextBox 11">
            <a:extLst>
              <a:ext uri="{FF2B5EF4-FFF2-40B4-BE49-F238E27FC236}">
                <a16:creationId xmlns:a16="http://schemas.microsoft.com/office/drawing/2014/main" id="{6ABD2A93-D5F2-CF4D-885B-4ECBB255DACD}"/>
              </a:ext>
            </a:extLst>
          </p:cNvPr>
          <p:cNvSpPr txBox="1"/>
          <p:nvPr/>
        </p:nvSpPr>
        <p:spPr>
          <a:xfrm>
            <a:off x="304800" y="9726262"/>
            <a:ext cx="6629400" cy="369332"/>
          </a:xfrm>
          <a:prstGeom prst="rect">
            <a:avLst/>
          </a:prstGeom>
          <a:noFill/>
        </p:spPr>
        <p:txBody>
          <a:bodyPr wrap="square">
            <a:spAutoFit/>
          </a:bodyPr>
          <a:lstStyle/>
          <a:p>
            <a:r>
              <a:rPr lang="en-GB" b="1" dirty="0">
                <a:solidFill>
                  <a:srgbClr val="202124"/>
                </a:solidFill>
                <a:latin typeface="arial" panose="020B0604020202020204" pitchFamily="34" charset="0"/>
              </a:rPr>
              <a:t>Barge Haulers on the Volga   </a:t>
            </a:r>
            <a:r>
              <a:rPr lang="en-GB" dirty="0">
                <a:solidFill>
                  <a:srgbClr val="202124"/>
                </a:solidFill>
                <a:latin typeface="arial" panose="020B0604020202020204" pitchFamily="34" charset="0"/>
              </a:rPr>
              <a:t>Painting  by </a:t>
            </a:r>
            <a:r>
              <a:rPr lang="en-GB" dirty="0" err="1">
                <a:solidFill>
                  <a:srgbClr val="202124"/>
                </a:solidFill>
                <a:latin typeface="arial" panose="020B0604020202020204" pitchFamily="34" charset="0"/>
              </a:rPr>
              <a:t>Ilja</a:t>
            </a:r>
            <a:r>
              <a:rPr lang="en-GB" dirty="0">
                <a:solidFill>
                  <a:srgbClr val="202124"/>
                </a:solidFill>
                <a:latin typeface="arial" panose="020B0604020202020204" pitchFamily="34" charset="0"/>
              </a:rPr>
              <a:t> </a:t>
            </a:r>
            <a:r>
              <a:rPr lang="en-GB" dirty="0" err="1">
                <a:solidFill>
                  <a:srgbClr val="202124"/>
                </a:solidFill>
                <a:latin typeface="arial" panose="020B0604020202020204" pitchFamily="34" charset="0"/>
              </a:rPr>
              <a:t>Repin</a:t>
            </a:r>
            <a:r>
              <a:rPr lang="en-GB" dirty="0">
                <a:solidFill>
                  <a:srgbClr val="202124"/>
                </a:solidFill>
                <a:latin typeface="arial" panose="020B0604020202020204" pitchFamily="34" charset="0"/>
              </a:rPr>
              <a:t> </a:t>
            </a:r>
            <a:endParaRPr lang="en-EE" dirty="0"/>
          </a:p>
        </p:txBody>
      </p:sp>
      <p:sp>
        <p:nvSpPr>
          <p:cNvPr id="15" name="TextBox 14">
            <a:extLst>
              <a:ext uri="{FF2B5EF4-FFF2-40B4-BE49-F238E27FC236}">
                <a16:creationId xmlns:a16="http://schemas.microsoft.com/office/drawing/2014/main" id="{E548C2C0-A180-C849-9BF1-02CA20D56BC2}"/>
              </a:ext>
            </a:extLst>
          </p:cNvPr>
          <p:cNvSpPr txBox="1"/>
          <p:nvPr/>
        </p:nvSpPr>
        <p:spPr>
          <a:xfrm>
            <a:off x="6615407" y="9763455"/>
            <a:ext cx="4724400" cy="369332"/>
          </a:xfrm>
          <a:prstGeom prst="rect">
            <a:avLst/>
          </a:prstGeom>
          <a:noFill/>
        </p:spPr>
        <p:txBody>
          <a:bodyPr wrap="square">
            <a:spAutoFit/>
          </a:bodyPr>
          <a:lstStyle/>
          <a:p>
            <a:r>
              <a:rPr lang="en-GB" dirty="0">
                <a:solidFill>
                  <a:srgbClr val="202124"/>
                </a:solidFill>
                <a:latin typeface="arial" panose="020B0604020202020204" pitchFamily="34" charset="0"/>
              </a:rPr>
              <a:t>The State Russian Museum</a:t>
            </a:r>
            <a:endParaRPr lang="en-EE" dirty="0"/>
          </a:p>
        </p:txBody>
      </p:sp>
      <p:sp>
        <p:nvSpPr>
          <p:cNvPr id="3" name="Rectangle 2">
            <a:extLst>
              <a:ext uri="{FF2B5EF4-FFF2-40B4-BE49-F238E27FC236}">
                <a16:creationId xmlns:a16="http://schemas.microsoft.com/office/drawing/2014/main" id="{9FC687DB-E21A-1BC3-E9C4-8B7D5188C512}"/>
              </a:ext>
            </a:extLst>
          </p:cNvPr>
          <p:cNvSpPr/>
          <p:nvPr/>
        </p:nvSpPr>
        <p:spPr>
          <a:xfrm>
            <a:off x="14500474" y="9767343"/>
            <a:ext cx="3355727" cy="369332"/>
          </a:xfrm>
          <a:prstGeom prst="rect">
            <a:avLst/>
          </a:prstGeom>
        </p:spPr>
        <p:txBody>
          <a:bodyPr wrap="none">
            <a:spAutoFit/>
          </a:bodyPr>
          <a:lstStyle/>
          <a:p>
            <a:r>
              <a:rPr lang="en-EE" dirty="0"/>
              <a:t>Aknowledgement to Lars Linköldd</a:t>
            </a:r>
          </a:p>
        </p:txBody>
      </p:sp>
    </p:spTree>
    <p:extLst>
      <p:ext uri="{BB962C8B-B14F-4D97-AF65-F5344CB8AC3E}">
        <p14:creationId xmlns:p14="http://schemas.microsoft.com/office/powerpoint/2010/main" val="2129047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7060580" cy="10287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6" y="0"/>
            <a:ext cx="18283428" cy="10287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grpSp>
      <p:sp>
        <p:nvSpPr>
          <p:cNvPr id="2" name="Title 1">
            <a:extLst>
              <a:ext uri="{FF2B5EF4-FFF2-40B4-BE49-F238E27FC236}">
                <a16:creationId xmlns:a16="http://schemas.microsoft.com/office/drawing/2014/main" id="{7FB9A13B-71AA-2303-E99B-3B9C48AB703F}"/>
              </a:ext>
            </a:extLst>
          </p:cNvPr>
          <p:cNvSpPr>
            <a:spLocks noGrp="1"/>
          </p:cNvSpPr>
          <p:nvPr>
            <p:ph type="title"/>
          </p:nvPr>
        </p:nvSpPr>
        <p:spPr>
          <a:xfrm>
            <a:off x="1179578" y="1261873"/>
            <a:ext cx="5272866" cy="8010146"/>
          </a:xfrm>
        </p:spPr>
        <p:txBody>
          <a:bodyPr anchor="ctr">
            <a:normAutofit/>
          </a:bodyPr>
          <a:lstStyle/>
          <a:p>
            <a:r>
              <a:rPr lang="en-US" sz="7200" dirty="0">
                <a:solidFill>
                  <a:schemeClr val="bg1"/>
                </a:solidFill>
              </a:rPr>
              <a:t>Areas of focus in the private sector</a:t>
            </a:r>
          </a:p>
        </p:txBody>
      </p:sp>
      <p:graphicFrame>
        <p:nvGraphicFramePr>
          <p:cNvPr id="5" name="Content Placeholder 2">
            <a:extLst>
              <a:ext uri="{FF2B5EF4-FFF2-40B4-BE49-F238E27FC236}">
                <a16:creationId xmlns:a16="http://schemas.microsoft.com/office/drawing/2014/main" id="{03BCE226-ED61-F961-A106-7AAF4D99B810}"/>
              </a:ext>
            </a:extLst>
          </p:cNvPr>
          <p:cNvGraphicFramePr>
            <a:graphicFrameLocks noGrp="1"/>
          </p:cNvGraphicFramePr>
          <p:nvPr>
            <p:ph idx="1"/>
          </p:nvPr>
        </p:nvGraphicFramePr>
        <p:xfrm>
          <a:off x="7478830" y="346510"/>
          <a:ext cx="9551870" cy="9608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897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36"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nvGrpSpPr>
          <p:cNvPr id="38" name="Group 37">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34" y="-3"/>
            <a:ext cx="5202351" cy="10287000"/>
            <a:chOff x="651279" y="598259"/>
            <a:chExt cx="10889442" cy="5680742"/>
          </a:xfrm>
        </p:grpSpPr>
        <p:sp>
          <p:nvSpPr>
            <p:cNvPr id="39"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40"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grpSp>
        <p:nvGrpSpPr>
          <p:cNvPr id="42" name="Group 4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6" y="0"/>
            <a:ext cx="18283428" cy="10287000"/>
            <a:chOff x="0" y="0"/>
            <a:chExt cx="12188952" cy="6858000"/>
          </a:xfrm>
        </p:grpSpPr>
        <p:sp>
          <p:nvSpPr>
            <p:cNvPr id="43" name="Freeform: Shape 4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4" name="Freeform: Shape 4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5" name="Freeform: Shape 4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6" name="Freeform: Shape 4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7" name="Freeform: Shape 4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8" name="Freeform: Shape 4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sp>
          <p:nvSpPr>
            <p:cNvPr id="49" name="Freeform: Shape 4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endParaRPr lang="en-US" sz="2700">
                <a:solidFill>
                  <a:prstClr val="white"/>
                </a:solidFill>
                <a:latin typeface="Aptos" panose="02110004020202020204"/>
              </a:endParaRPr>
            </a:p>
          </p:txBody>
        </p:sp>
      </p:grpSp>
      <p:sp>
        <p:nvSpPr>
          <p:cNvPr id="2" name="Title 1">
            <a:extLst>
              <a:ext uri="{FF2B5EF4-FFF2-40B4-BE49-F238E27FC236}">
                <a16:creationId xmlns:a16="http://schemas.microsoft.com/office/drawing/2014/main" id="{58CB7D30-5970-88D0-1DDE-2964D1ACF650}"/>
              </a:ext>
            </a:extLst>
          </p:cNvPr>
          <p:cNvSpPr>
            <a:spLocks noGrp="1"/>
          </p:cNvSpPr>
          <p:nvPr>
            <p:ph type="title"/>
          </p:nvPr>
        </p:nvSpPr>
        <p:spPr>
          <a:xfrm>
            <a:off x="242018" y="1277526"/>
            <a:ext cx="8942832" cy="4183380"/>
          </a:xfrm>
        </p:spPr>
        <p:txBody>
          <a:bodyPr anchor="ctr">
            <a:normAutofit/>
          </a:bodyPr>
          <a:lstStyle/>
          <a:p>
            <a:r>
              <a:rPr lang="en-US" sz="7200" dirty="0">
                <a:solidFill>
                  <a:schemeClr val="bg1"/>
                </a:solidFill>
              </a:rPr>
              <a:t>Areas of </a:t>
            </a:r>
            <a:br>
              <a:rPr lang="en-US" sz="7200" dirty="0">
                <a:solidFill>
                  <a:schemeClr val="bg1"/>
                </a:solidFill>
              </a:rPr>
            </a:br>
            <a:r>
              <a:rPr lang="en-US" sz="7200" dirty="0">
                <a:solidFill>
                  <a:schemeClr val="bg1"/>
                </a:solidFill>
              </a:rPr>
              <a:t>focus in </a:t>
            </a:r>
            <a:br>
              <a:rPr lang="en-US" sz="7200" dirty="0">
                <a:solidFill>
                  <a:schemeClr val="bg1"/>
                </a:solidFill>
              </a:rPr>
            </a:br>
            <a:r>
              <a:rPr lang="en-US" sz="7200" dirty="0">
                <a:solidFill>
                  <a:schemeClr val="bg1"/>
                </a:solidFill>
              </a:rPr>
              <a:t>Abu Dhabi </a:t>
            </a:r>
          </a:p>
        </p:txBody>
      </p:sp>
      <p:graphicFrame>
        <p:nvGraphicFramePr>
          <p:cNvPr id="20" name="Content Placeholder 2">
            <a:extLst>
              <a:ext uri="{FF2B5EF4-FFF2-40B4-BE49-F238E27FC236}">
                <a16:creationId xmlns:a16="http://schemas.microsoft.com/office/drawing/2014/main" id="{9009994B-462F-CD92-B62B-45B17A56D9A4}"/>
              </a:ext>
            </a:extLst>
          </p:cNvPr>
          <p:cNvGraphicFramePr>
            <a:graphicFrameLocks noGrp="1"/>
          </p:cNvGraphicFramePr>
          <p:nvPr>
            <p:ph idx="1"/>
          </p:nvPr>
        </p:nvGraphicFramePr>
        <p:xfrm>
          <a:off x="5691443" y="433138"/>
          <a:ext cx="12016892" cy="9427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137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9A0485-77D3-B35E-2E2E-2E2DC774D861}"/>
            </a:ext>
          </a:extLst>
        </p:cNvPr>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0E9D0563-1114-25CA-5A7C-A1575C002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ptos" panose="02110004020202020204"/>
            </a:endParaRPr>
          </a:p>
        </p:txBody>
      </p:sp>
      <p:sp>
        <p:nvSpPr>
          <p:cNvPr id="36" name="Color 2">
            <a:extLst>
              <a:ext uri="{FF2B5EF4-FFF2-40B4-BE49-F238E27FC236}">
                <a16:creationId xmlns:a16="http://schemas.microsoft.com/office/drawing/2014/main" id="{4A31E227-88E4-7064-5958-E7CEE05A0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4"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ptos" panose="02110004020202020204"/>
            </a:endParaRPr>
          </a:p>
        </p:txBody>
      </p:sp>
      <p:grpSp>
        <p:nvGrpSpPr>
          <p:cNvPr id="38" name="Group 37">
            <a:extLst>
              <a:ext uri="{FF2B5EF4-FFF2-40B4-BE49-F238E27FC236}">
                <a16:creationId xmlns:a16="http://schemas.microsoft.com/office/drawing/2014/main" id="{58A83607-745F-5909-11EE-9A0B65119C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34" y="-3"/>
            <a:ext cx="5202351" cy="10287000"/>
            <a:chOff x="651279" y="598259"/>
            <a:chExt cx="10889442" cy="5680742"/>
          </a:xfrm>
        </p:grpSpPr>
        <p:sp>
          <p:nvSpPr>
            <p:cNvPr id="39" name="Color">
              <a:extLst>
                <a:ext uri="{FF2B5EF4-FFF2-40B4-BE49-F238E27FC236}">
                  <a16:creationId xmlns:a16="http://schemas.microsoft.com/office/drawing/2014/main" id="{16C58662-F03C-F83B-4BA1-F60794146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ptos" panose="02110004020202020204"/>
              </a:endParaRPr>
            </a:p>
          </p:txBody>
        </p:sp>
        <p:sp>
          <p:nvSpPr>
            <p:cNvPr id="40" name="Color">
              <a:extLst>
                <a:ext uri="{FF2B5EF4-FFF2-40B4-BE49-F238E27FC236}">
                  <a16:creationId xmlns:a16="http://schemas.microsoft.com/office/drawing/2014/main" id="{7B82F4D1-0632-5E39-2B74-5F1AD8CA4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Aptos" panose="02110004020202020204"/>
              </a:endParaRPr>
            </a:p>
          </p:txBody>
        </p:sp>
      </p:grpSp>
      <p:grpSp>
        <p:nvGrpSpPr>
          <p:cNvPr id="42" name="Group 41">
            <a:extLst>
              <a:ext uri="{FF2B5EF4-FFF2-40B4-BE49-F238E27FC236}">
                <a16:creationId xmlns:a16="http://schemas.microsoft.com/office/drawing/2014/main" id="{ABAF63B0-7110-8AD9-00FD-6316435AD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6" y="0"/>
            <a:ext cx="18283428" cy="10287000"/>
            <a:chOff x="0" y="0"/>
            <a:chExt cx="12188952" cy="6858000"/>
          </a:xfrm>
        </p:grpSpPr>
        <p:sp>
          <p:nvSpPr>
            <p:cNvPr id="43" name="Freeform: Shape 42">
              <a:extLst>
                <a:ext uri="{FF2B5EF4-FFF2-40B4-BE49-F238E27FC236}">
                  <a16:creationId xmlns:a16="http://schemas.microsoft.com/office/drawing/2014/main" id="{D845509C-7ECB-9142-BF24-4B198F02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4" name="Freeform: Shape 43">
              <a:extLst>
                <a:ext uri="{FF2B5EF4-FFF2-40B4-BE49-F238E27FC236}">
                  <a16:creationId xmlns:a16="http://schemas.microsoft.com/office/drawing/2014/main" id="{11EC1845-CB81-1009-7155-47D967EE9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5" name="Freeform: Shape 44">
              <a:extLst>
                <a:ext uri="{FF2B5EF4-FFF2-40B4-BE49-F238E27FC236}">
                  <a16:creationId xmlns:a16="http://schemas.microsoft.com/office/drawing/2014/main" id="{94F43EC7-FD2F-6F8C-66BF-BBC2A429D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6" name="Freeform: Shape 45">
              <a:extLst>
                <a:ext uri="{FF2B5EF4-FFF2-40B4-BE49-F238E27FC236}">
                  <a16:creationId xmlns:a16="http://schemas.microsoft.com/office/drawing/2014/main" id="{FA97317A-8D57-4C32-5493-0639BAC22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7" name="Freeform: Shape 46">
              <a:extLst>
                <a:ext uri="{FF2B5EF4-FFF2-40B4-BE49-F238E27FC236}">
                  <a16:creationId xmlns:a16="http://schemas.microsoft.com/office/drawing/2014/main" id="{29C7736D-01B1-4DFF-CAB9-2DBFBA636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8" name="Freeform: Shape 47">
              <a:extLst>
                <a:ext uri="{FF2B5EF4-FFF2-40B4-BE49-F238E27FC236}">
                  <a16:creationId xmlns:a16="http://schemas.microsoft.com/office/drawing/2014/main" id="{780A4EA2-40CA-904B-7C88-FCED7975A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sp>
          <p:nvSpPr>
            <p:cNvPr id="49" name="Freeform: Shape 48">
              <a:extLst>
                <a:ext uri="{FF2B5EF4-FFF2-40B4-BE49-F238E27FC236}">
                  <a16:creationId xmlns:a16="http://schemas.microsoft.com/office/drawing/2014/main" id="{9891288A-B426-350E-5E1A-4E80BD960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2700">
                <a:solidFill>
                  <a:prstClr val="white"/>
                </a:solidFill>
                <a:latin typeface="Aptos" panose="02110004020202020204"/>
              </a:endParaRPr>
            </a:p>
          </p:txBody>
        </p:sp>
      </p:grpSp>
      <p:sp>
        <p:nvSpPr>
          <p:cNvPr id="2" name="Title 1">
            <a:extLst>
              <a:ext uri="{FF2B5EF4-FFF2-40B4-BE49-F238E27FC236}">
                <a16:creationId xmlns:a16="http://schemas.microsoft.com/office/drawing/2014/main" id="{05AECD73-EE8A-C7AA-3706-56FF7B572BC1}"/>
              </a:ext>
            </a:extLst>
          </p:cNvPr>
          <p:cNvSpPr>
            <a:spLocks noGrp="1"/>
          </p:cNvSpPr>
          <p:nvPr>
            <p:ph type="title"/>
          </p:nvPr>
        </p:nvSpPr>
        <p:spPr>
          <a:xfrm>
            <a:off x="242018" y="1277526"/>
            <a:ext cx="4471416" cy="4183380"/>
          </a:xfrm>
        </p:spPr>
        <p:txBody>
          <a:bodyPr anchor="ctr">
            <a:normAutofit/>
          </a:bodyPr>
          <a:lstStyle/>
          <a:p>
            <a:r>
              <a:rPr lang="en-US" sz="7200" dirty="0">
                <a:solidFill>
                  <a:schemeClr val="bg1"/>
                </a:solidFill>
              </a:rPr>
              <a:t>Areas of </a:t>
            </a:r>
            <a:br>
              <a:rPr lang="en-US" sz="7200" dirty="0">
                <a:solidFill>
                  <a:schemeClr val="bg1"/>
                </a:solidFill>
              </a:rPr>
            </a:br>
            <a:r>
              <a:rPr lang="en-US" sz="7200" dirty="0">
                <a:solidFill>
                  <a:schemeClr val="bg1"/>
                </a:solidFill>
              </a:rPr>
              <a:t>focus at a federal level</a:t>
            </a:r>
          </a:p>
        </p:txBody>
      </p:sp>
      <p:graphicFrame>
        <p:nvGraphicFramePr>
          <p:cNvPr id="20" name="Content Placeholder 2">
            <a:extLst>
              <a:ext uri="{FF2B5EF4-FFF2-40B4-BE49-F238E27FC236}">
                <a16:creationId xmlns:a16="http://schemas.microsoft.com/office/drawing/2014/main" id="{592BA461-F803-52FF-F7C8-32E816565E50}"/>
              </a:ext>
            </a:extLst>
          </p:cNvPr>
          <p:cNvGraphicFramePr>
            <a:graphicFrameLocks noGrp="1"/>
          </p:cNvGraphicFramePr>
          <p:nvPr>
            <p:ph idx="1"/>
          </p:nvPr>
        </p:nvGraphicFramePr>
        <p:xfrm>
          <a:off x="5444369" y="227306"/>
          <a:ext cx="12016892" cy="9427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047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F003C-E69C-424A-5C61-1B1EDF86A260}"/>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A8A05E20-B812-898E-792E-D117375AB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30785A2-DB02-A521-8832-2E1CD6001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2DC74BF7-F056-7497-16A1-1E3ACE7309A7}"/>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3" name="Rectangle 2">
            <a:extLst>
              <a:ext uri="{FF2B5EF4-FFF2-40B4-BE49-F238E27FC236}">
                <a16:creationId xmlns:a16="http://schemas.microsoft.com/office/drawing/2014/main" id="{B1FEA7AA-8B6B-5862-A6F4-CB53734AC244}"/>
              </a:ext>
            </a:extLst>
          </p:cNvPr>
          <p:cNvSpPr>
            <a:spLocks noChangeArrowheads="1"/>
          </p:cNvSpPr>
          <p:nvPr/>
        </p:nvSpPr>
        <p:spPr bwMode="auto">
          <a:xfrm flipH="1">
            <a:off x="4151540" y="3926681"/>
            <a:ext cx="3307556" cy="2433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Lst>
              <a:defRPr>
                <a:solidFill>
                  <a:schemeClr val="tx1"/>
                </a:solidFill>
                <a:latin typeface="Arial" panose="020B0604020202020204" pitchFamily="34" charset="0"/>
                <a:ea typeface="Microsoft YaHei" panose="020B0503020204020204" pitchFamily="34" charset="-122"/>
              </a:defRPr>
            </a:lvl9pPr>
          </a:lstStyle>
          <a:p>
            <a:pPr algn="r" defTabSz="1371600">
              <a:lnSpc>
                <a:spcPct val="90000"/>
              </a:lnSpc>
              <a:spcBef>
                <a:spcPts val="20"/>
              </a:spcBef>
              <a:spcAft>
                <a:spcPts val="20"/>
              </a:spcAft>
              <a:tabLst>
                <a:tab pos="1371600" algn="l"/>
                <a:tab pos="2743200" algn="l"/>
              </a:tabLst>
            </a:pPr>
            <a:r>
              <a:rPr lang="es-ES" altLang="en-US" sz="20700" b="1" dirty="0">
                <a:solidFill>
                  <a:srgbClr val="FFFFFF"/>
                </a:solidFill>
                <a:latin typeface="Tajawal ExtraBold" charset="0"/>
                <a:ea typeface="맑은 고딕" panose="020B0503020000020004" pitchFamily="34" charset="-127"/>
              </a:rPr>
              <a:t>06</a:t>
            </a:r>
          </a:p>
        </p:txBody>
      </p:sp>
      <p:sp>
        <p:nvSpPr>
          <p:cNvPr id="7" name="Rectangle 4">
            <a:extLst>
              <a:ext uri="{FF2B5EF4-FFF2-40B4-BE49-F238E27FC236}">
                <a16:creationId xmlns:a16="http://schemas.microsoft.com/office/drawing/2014/main" id="{048BC6F4-74E5-CB33-8058-BBE7226646ED}"/>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Future Shaping and Investments</a:t>
            </a:r>
          </a:p>
        </p:txBody>
      </p:sp>
      <p:cxnSp>
        <p:nvCxnSpPr>
          <p:cNvPr id="8" name="AutoShape 6">
            <a:extLst>
              <a:ext uri="{FF2B5EF4-FFF2-40B4-BE49-F238E27FC236}">
                <a16:creationId xmlns:a16="http://schemas.microsoft.com/office/drawing/2014/main" id="{DE22B149-7254-8ED0-9CFC-958E109F31D6}"/>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122809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BDF2DA64-6D95-E80E-2F01-AB4BDE41B44F}"/>
              </a:ext>
            </a:extLst>
          </p:cNvPr>
          <p:cNvGraphicFramePr>
            <a:graphicFrameLocks noGrp="1"/>
          </p:cNvGraphicFramePr>
          <p:nvPr>
            <p:ph idx="1"/>
          </p:nvPr>
        </p:nvGraphicFramePr>
        <p:xfrm>
          <a:off x="1257300" y="2738438"/>
          <a:ext cx="83439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7">
            <a:extLst>
              <a:ext uri="{FF2B5EF4-FFF2-40B4-BE49-F238E27FC236}">
                <a16:creationId xmlns:a16="http://schemas.microsoft.com/office/drawing/2014/main" id="{98E1B92D-87F7-6E4F-DC07-5B427259C534}"/>
              </a:ext>
            </a:extLst>
          </p:cNvPr>
          <p:cNvSpPr>
            <a:spLocks noChangeArrowheads="1"/>
          </p:cNvSpPr>
          <p:nvPr/>
        </p:nvSpPr>
        <p:spPr bwMode="auto">
          <a:xfrm>
            <a:off x="10698958" y="2738438"/>
            <a:ext cx="5679281" cy="6527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lstStyle>
            <a:lvl1pPr marL="171450" indent="-17145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marL="628650" indent="-17145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marL="257175" indent="-257175" defTabSz="1371600">
              <a:lnSpc>
                <a:spcPct val="150000"/>
              </a:lnSpc>
              <a:spcBef>
                <a:spcPts val="20"/>
              </a:spcBef>
              <a:spcAft>
                <a:spcPts val="20"/>
              </a:spcAft>
              <a:buFont typeface="Arial" panose="020B0604020202020204" pitchFamily="34" charset="0"/>
              <a:buChar char="•"/>
              <a:tabLst>
                <a:tab pos="1371600" algn="l"/>
                <a:tab pos="2743200" algn="l"/>
                <a:tab pos="4114800" algn="l"/>
                <a:tab pos="5486400" algn="l"/>
              </a:tabLst>
            </a:pPr>
            <a:r>
              <a:rPr lang="en-US" altLang="en-US" sz="3600" dirty="0">
                <a:solidFill>
                  <a:srgbClr val="000000"/>
                </a:solidFill>
                <a:latin typeface="Aptos" panose="02110004020202020204"/>
                <a:ea typeface="맑은 고딕" panose="020B0503020000020004" pitchFamily="34" charset="-127"/>
              </a:rPr>
              <a:t>100% Foreign Ownership</a:t>
            </a:r>
          </a:p>
          <a:p>
            <a:pPr marL="257175" indent="-257175" defTabSz="1371600">
              <a:lnSpc>
                <a:spcPct val="150000"/>
              </a:lnSpc>
              <a:spcBef>
                <a:spcPts val="20"/>
              </a:spcBef>
              <a:spcAft>
                <a:spcPts val="20"/>
              </a:spcAft>
              <a:buFont typeface="Arial" panose="020B0604020202020204" pitchFamily="34" charset="0"/>
              <a:buChar char="•"/>
              <a:tabLst>
                <a:tab pos="1371600" algn="l"/>
                <a:tab pos="2743200" algn="l"/>
                <a:tab pos="4114800" algn="l"/>
                <a:tab pos="5486400" algn="l"/>
              </a:tabLst>
            </a:pPr>
            <a:r>
              <a:rPr lang="en-US" altLang="en-US" sz="3600" dirty="0">
                <a:solidFill>
                  <a:srgbClr val="000000"/>
                </a:solidFill>
                <a:latin typeface="Aptos" panose="02110004020202020204"/>
                <a:ea typeface="맑은 고딕" panose="020B0503020000020004" pitchFamily="34" charset="-127"/>
              </a:rPr>
              <a:t>100% seamless online licensing process:</a:t>
            </a:r>
          </a:p>
          <a:p>
            <a:pPr marL="942975" lvl="1" indent="-257175" defTabSz="1371600">
              <a:lnSpc>
                <a:spcPct val="150000"/>
              </a:lnSpc>
              <a:spcBef>
                <a:spcPts val="770"/>
              </a:spcBef>
              <a:spcAft>
                <a:spcPts val="20"/>
              </a:spcAft>
              <a:buFont typeface="Arial" panose="020B0604020202020204" pitchFamily="34" charset="0"/>
              <a:buChar char="•"/>
              <a:tabLst>
                <a:tab pos="1371600" algn="l"/>
                <a:tab pos="2743200" algn="l"/>
                <a:tab pos="4114800" algn="l"/>
                <a:tab pos="5486400" algn="l"/>
              </a:tabLst>
            </a:pPr>
            <a:r>
              <a:rPr lang="en-US" altLang="en-US" sz="3600" dirty="0">
                <a:solidFill>
                  <a:srgbClr val="000000"/>
                </a:solidFill>
                <a:latin typeface="Aptos" panose="02110004020202020204"/>
                <a:ea typeface="맑은 고딕" panose="020B0503020000020004" pitchFamily="34" charset="-127"/>
              </a:rPr>
              <a:t>1 week to issue facility license</a:t>
            </a:r>
          </a:p>
          <a:p>
            <a:pPr marL="942975" lvl="1" indent="-257175" defTabSz="1371600">
              <a:lnSpc>
                <a:spcPct val="150000"/>
              </a:lnSpc>
              <a:spcBef>
                <a:spcPts val="770"/>
              </a:spcBef>
              <a:spcAft>
                <a:spcPts val="20"/>
              </a:spcAft>
              <a:buFont typeface="Arial" panose="020B0604020202020204" pitchFamily="34" charset="0"/>
              <a:buChar char="•"/>
              <a:tabLst>
                <a:tab pos="1371600" algn="l"/>
                <a:tab pos="2743200" algn="l"/>
                <a:tab pos="4114800" algn="l"/>
                <a:tab pos="5486400" algn="l"/>
              </a:tabLst>
            </a:pPr>
            <a:r>
              <a:rPr lang="en-US" altLang="en-US" sz="3600" dirty="0">
                <a:solidFill>
                  <a:srgbClr val="000000"/>
                </a:solidFill>
                <a:latin typeface="Aptos" panose="02110004020202020204"/>
                <a:ea typeface="맑은 고딕" panose="020B0503020000020004" pitchFamily="34" charset="-127"/>
              </a:rPr>
              <a:t>1 day to issue professional license</a:t>
            </a:r>
          </a:p>
        </p:txBody>
      </p:sp>
    </p:spTree>
    <p:extLst>
      <p:ext uri="{BB962C8B-B14F-4D97-AF65-F5344CB8AC3E}">
        <p14:creationId xmlns:p14="http://schemas.microsoft.com/office/powerpoint/2010/main" val="571670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30F075-56D6-A2CA-4B68-147FBCB9AAD1}"/>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8" y="3860634"/>
            <a:ext cx="4882643" cy="27432"/>
          </a:xfrm>
          <a:custGeom>
            <a:avLst/>
            <a:gdLst>
              <a:gd name="connsiteX0" fmla="*/ 0 w 4882643"/>
              <a:gd name="connsiteY0" fmla="*/ 0 h 27432"/>
              <a:gd name="connsiteX1" fmla="*/ 648694 w 4882643"/>
              <a:gd name="connsiteY1" fmla="*/ 0 h 27432"/>
              <a:gd name="connsiteX2" fmla="*/ 1199735 w 4882643"/>
              <a:gd name="connsiteY2" fmla="*/ 0 h 27432"/>
              <a:gd name="connsiteX3" fmla="*/ 1799603 w 4882643"/>
              <a:gd name="connsiteY3" fmla="*/ 0 h 27432"/>
              <a:gd name="connsiteX4" fmla="*/ 2545950 w 4882643"/>
              <a:gd name="connsiteY4" fmla="*/ 0 h 27432"/>
              <a:gd name="connsiteX5" fmla="*/ 3194644 w 4882643"/>
              <a:gd name="connsiteY5" fmla="*/ 0 h 27432"/>
              <a:gd name="connsiteX6" fmla="*/ 3794511 w 4882643"/>
              <a:gd name="connsiteY6" fmla="*/ 0 h 27432"/>
              <a:gd name="connsiteX7" fmla="*/ 4882643 w 4882643"/>
              <a:gd name="connsiteY7" fmla="*/ 0 h 27432"/>
              <a:gd name="connsiteX8" fmla="*/ 4882643 w 4882643"/>
              <a:gd name="connsiteY8" fmla="*/ 27432 h 27432"/>
              <a:gd name="connsiteX9" fmla="*/ 4185123 w 4882643"/>
              <a:gd name="connsiteY9" fmla="*/ 27432 h 27432"/>
              <a:gd name="connsiteX10" fmla="*/ 3585255 w 4882643"/>
              <a:gd name="connsiteY10" fmla="*/ 27432 h 27432"/>
              <a:gd name="connsiteX11" fmla="*/ 2790082 w 4882643"/>
              <a:gd name="connsiteY11" fmla="*/ 27432 h 27432"/>
              <a:gd name="connsiteX12" fmla="*/ 2141388 w 4882643"/>
              <a:gd name="connsiteY12" fmla="*/ 27432 h 27432"/>
              <a:gd name="connsiteX13" fmla="*/ 1590347 w 4882643"/>
              <a:gd name="connsiteY13" fmla="*/ 27432 h 27432"/>
              <a:gd name="connsiteX14" fmla="*/ 844000 w 4882643"/>
              <a:gd name="connsiteY14" fmla="*/ 27432 h 27432"/>
              <a:gd name="connsiteX15" fmla="*/ 0 w 4882643"/>
              <a:gd name="connsiteY15" fmla="*/ 27432 h 27432"/>
              <a:gd name="connsiteX16" fmla="*/ 0 w 4882643"/>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3" h="27432" fill="none" extrusionOk="0">
                <a:moveTo>
                  <a:pt x="0" y="0"/>
                </a:moveTo>
                <a:cubicBezTo>
                  <a:pt x="283896" y="15806"/>
                  <a:pt x="476914" y="-5705"/>
                  <a:pt x="648694" y="0"/>
                </a:cubicBezTo>
                <a:cubicBezTo>
                  <a:pt x="820474" y="5705"/>
                  <a:pt x="992491" y="-2560"/>
                  <a:pt x="1199735" y="0"/>
                </a:cubicBezTo>
                <a:cubicBezTo>
                  <a:pt x="1406979" y="2560"/>
                  <a:pt x="1528095" y="-12950"/>
                  <a:pt x="1799603" y="0"/>
                </a:cubicBezTo>
                <a:cubicBezTo>
                  <a:pt x="2071111" y="12950"/>
                  <a:pt x="2220858" y="34016"/>
                  <a:pt x="2545950" y="0"/>
                </a:cubicBezTo>
                <a:cubicBezTo>
                  <a:pt x="2871042" y="-34016"/>
                  <a:pt x="2930968" y="-6551"/>
                  <a:pt x="3194644" y="0"/>
                </a:cubicBezTo>
                <a:cubicBezTo>
                  <a:pt x="3458320" y="6551"/>
                  <a:pt x="3590720" y="-27970"/>
                  <a:pt x="3794511" y="0"/>
                </a:cubicBezTo>
                <a:cubicBezTo>
                  <a:pt x="3998302" y="27970"/>
                  <a:pt x="4343091" y="-39667"/>
                  <a:pt x="4882643" y="0"/>
                </a:cubicBezTo>
                <a:cubicBezTo>
                  <a:pt x="4881670" y="8304"/>
                  <a:pt x="4882165" y="21512"/>
                  <a:pt x="4882643" y="27432"/>
                </a:cubicBezTo>
                <a:cubicBezTo>
                  <a:pt x="4608565" y="7308"/>
                  <a:pt x="4394313" y="56256"/>
                  <a:pt x="4185123" y="27432"/>
                </a:cubicBezTo>
                <a:cubicBezTo>
                  <a:pt x="3975933" y="-1392"/>
                  <a:pt x="3827784" y="51583"/>
                  <a:pt x="3585255" y="27432"/>
                </a:cubicBezTo>
                <a:cubicBezTo>
                  <a:pt x="3342726" y="3281"/>
                  <a:pt x="3165016" y="17373"/>
                  <a:pt x="2790082" y="27432"/>
                </a:cubicBezTo>
                <a:cubicBezTo>
                  <a:pt x="2415148" y="37491"/>
                  <a:pt x="2453831" y="6816"/>
                  <a:pt x="2141388" y="27432"/>
                </a:cubicBezTo>
                <a:cubicBezTo>
                  <a:pt x="1828945" y="48048"/>
                  <a:pt x="1774220" y="17790"/>
                  <a:pt x="1590347" y="27432"/>
                </a:cubicBezTo>
                <a:cubicBezTo>
                  <a:pt x="1406474" y="37074"/>
                  <a:pt x="1201052" y="19505"/>
                  <a:pt x="844000" y="27432"/>
                </a:cubicBezTo>
                <a:cubicBezTo>
                  <a:pt x="486948" y="35359"/>
                  <a:pt x="322314" y="2648"/>
                  <a:pt x="0" y="27432"/>
                </a:cubicBezTo>
                <a:cubicBezTo>
                  <a:pt x="-1048" y="14992"/>
                  <a:pt x="-1120" y="7447"/>
                  <a:pt x="0" y="0"/>
                </a:cubicBezTo>
                <a:close/>
              </a:path>
              <a:path w="4882643"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88661" y="2834"/>
                  <a:pt x="4087470" y="0"/>
                </a:cubicBezTo>
                <a:cubicBezTo>
                  <a:pt x="4286279" y="-2834"/>
                  <a:pt x="4487998" y="-16222"/>
                  <a:pt x="4882643" y="0"/>
                </a:cubicBezTo>
                <a:cubicBezTo>
                  <a:pt x="4883128" y="9333"/>
                  <a:pt x="4883921" y="19699"/>
                  <a:pt x="4882643" y="27432"/>
                </a:cubicBezTo>
                <a:cubicBezTo>
                  <a:pt x="4667376" y="-2450"/>
                  <a:pt x="4461025" y="35687"/>
                  <a:pt x="4282775" y="27432"/>
                </a:cubicBezTo>
                <a:cubicBezTo>
                  <a:pt x="4104525" y="19177"/>
                  <a:pt x="3780696" y="33566"/>
                  <a:pt x="3585255" y="27432"/>
                </a:cubicBezTo>
                <a:cubicBezTo>
                  <a:pt x="3389814" y="21298"/>
                  <a:pt x="3084642" y="41802"/>
                  <a:pt x="2887735" y="27432"/>
                </a:cubicBezTo>
                <a:cubicBezTo>
                  <a:pt x="2690828" y="13062"/>
                  <a:pt x="2491614" y="5294"/>
                  <a:pt x="2239041" y="27432"/>
                </a:cubicBezTo>
                <a:cubicBezTo>
                  <a:pt x="1986468" y="49570"/>
                  <a:pt x="1797467" y="64547"/>
                  <a:pt x="1443867" y="27432"/>
                </a:cubicBezTo>
                <a:cubicBezTo>
                  <a:pt x="1090267" y="-9683"/>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extBox 1">
            <a:extLst>
              <a:ext uri="{FF2B5EF4-FFF2-40B4-BE49-F238E27FC236}">
                <a16:creationId xmlns:a16="http://schemas.microsoft.com/office/drawing/2014/main" id="{DFEA3E6B-AD0B-5F68-94B7-B405D0846156}"/>
              </a:ext>
            </a:extLst>
          </p:cNvPr>
          <p:cNvSpPr txBox="1"/>
          <p:nvPr/>
        </p:nvSpPr>
        <p:spPr>
          <a:xfrm>
            <a:off x="946404" y="4210812"/>
            <a:ext cx="5143500" cy="5116068"/>
          </a:xfrm>
          <a:prstGeom prst="rect">
            <a:avLst/>
          </a:prstGeom>
        </p:spPr>
        <p:txBody>
          <a:bodyPr vert="horz" lIns="137160" tIns="68580" rIns="137160" bIns="68580" rtlCol="0" anchor="t">
            <a:normAutofit/>
          </a:bodyPr>
          <a:lstStyle/>
          <a:p>
            <a:pPr defTabSz="1371600">
              <a:lnSpc>
                <a:spcPct val="90000"/>
              </a:lnSpc>
              <a:spcAft>
                <a:spcPts val="900"/>
              </a:spcAft>
            </a:pPr>
            <a:r>
              <a:rPr lang="en-US" sz="5400" b="1" dirty="0">
                <a:solidFill>
                  <a:prstClr val="black"/>
                </a:solidFill>
                <a:latin typeface="Aptos" panose="02110004020202020204"/>
              </a:rPr>
              <a:t>Headlines</a:t>
            </a:r>
          </a:p>
        </p:txBody>
      </p:sp>
      <p:pic>
        <p:nvPicPr>
          <p:cNvPr id="5" name="Content Placeholder 4" descr="A close up of a paper&#10;&#10;AI-generated content may be incorrect.">
            <a:extLst>
              <a:ext uri="{FF2B5EF4-FFF2-40B4-BE49-F238E27FC236}">
                <a16:creationId xmlns:a16="http://schemas.microsoft.com/office/drawing/2014/main" id="{51576DAD-C6BE-212B-9908-ECC0489F5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53783" b="25201"/>
          <a:stretch>
            <a:fillRect/>
          </a:stretch>
        </p:blipFill>
        <p:spPr>
          <a:xfrm>
            <a:off x="5562600" y="1369314"/>
            <a:ext cx="11774424" cy="7957566"/>
          </a:xfrm>
          <a:prstGeom prst="rect">
            <a:avLst/>
          </a:prstGeom>
        </p:spPr>
      </p:pic>
    </p:spTree>
    <p:extLst>
      <p:ext uri="{BB962C8B-B14F-4D97-AF65-F5344CB8AC3E}">
        <p14:creationId xmlns:p14="http://schemas.microsoft.com/office/powerpoint/2010/main" val="2219193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EA3C-B8EC-FDAF-B8A8-9C701A4E0D0F}"/>
              </a:ext>
            </a:extLst>
          </p:cNvPr>
          <p:cNvSpPr>
            <a:spLocks noGrp="1"/>
          </p:cNvSpPr>
          <p:nvPr>
            <p:ph type="title"/>
          </p:nvPr>
        </p:nvSpPr>
        <p:spPr/>
        <p:txBody>
          <a:bodyPr>
            <a:normAutofit/>
          </a:bodyPr>
          <a:lstStyle/>
          <a:p>
            <a:r>
              <a:rPr lang="en-US" sz="4800" b="1" dirty="0">
                <a:solidFill>
                  <a:schemeClr val="bg1">
                    <a:lumMod val="50000"/>
                  </a:schemeClr>
                </a:solidFill>
              </a:rPr>
              <a:t>AI Driven Healthcare System</a:t>
            </a:r>
          </a:p>
        </p:txBody>
      </p:sp>
      <p:graphicFrame>
        <p:nvGraphicFramePr>
          <p:cNvPr id="6" name="Content Placeholder 2">
            <a:extLst>
              <a:ext uri="{FF2B5EF4-FFF2-40B4-BE49-F238E27FC236}">
                <a16:creationId xmlns:a16="http://schemas.microsoft.com/office/drawing/2014/main" id="{330314CF-E27D-6095-1714-09EA52B3FA7F}"/>
              </a:ext>
            </a:extLst>
          </p:cNvPr>
          <p:cNvGraphicFramePr>
            <a:graphicFrameLocks noGrp="1"/>
          </p:cNvGraphicFramePr>
          <p:nvPr>
            <p:ph idx="1"/>
          </p:nvPr>
        </p:nvGraphicFramePr>
        <p:xfrm>
          <a:off x="1257300" y="2738438"/>
          <a:ext cx="82296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F825E20-2816-84CA-404C-A5CA66F3494C}"/>
              </a:ext>
            </a:extLst>
          </p:cNvPr>
          <p:cNvSpPr txBox="1"/>
          <p:nvPr/>
        </p:nvSpPr>
        <p:spPr>
          <a:xfrm>
            <a:off x="10782301" y="3543300"/>
            <a:ext cx="4562339" cy="4385816"/>
          </a:xfrm>
          <a:prstGeom prst="rect">
            <a:avLst/>
          </a:prstGeom>
          <a:noFill/>
        </p:spPr>
        <p:txBody>
          <a:bodyPr wrap="none" rtlCol="0">
            <a:spAutoFit/>
          </a:bodyPr>
          <a:lstStyle/>
          <a:p>
            <a:pPr defTabSz="1371600"/>
            <a:r>
              <a:rPr lang="en-US" sz="3600" b="1" dirty="0">
                <a:solidFill>
                  <a:srgbClr val="002060"/>
                </a:solidFill>
                <a:latin typeface="Aptos" panose="02110004020202020204"/>
              </a:rPr>
              <a:t>Healthcare shifts to :</a:t>
            </a:r>
          </a:p>
          <a:p>
            <a:pPr defTabSz="1371600"/>
            <a:endParaRPr lang="en-US" sz="3600" b="1" dirty="0">
              <a:solidFill>
                <a:srgbClr val="002060"/>
              </a:solidFill>
              <a:latin typeface="Aptos" panose="02110004020202020204"/>
            </a:endParaRPr>
          </a:p>
          <a:p>
            <a:pPr defTabSz="1371600"/>
            <a:r>
              <a:rPr lang="en-US" sz="3600" dirty="0">
                <a:solidFill>
                  <a:prstClr val="black"/>
                </a:solidFill>
                <a:latin typeface="Aptos" panose="02110004020202020204"/>
              </a:rPr>
              <a:t>Hospitals at home </a:t>
            </a:r>
          </a:p>
          <a:p>
            <a:pPr defTabSz="1371600"/>
            <a:r>
              <a:rPr lang="en-US" sz="3600" dirty="0">
                <a:solidFill>
                  <a:prstClr val="black"/>
                </a:solidFill>
                <a:latin typeface="Aptos" panose="02110004020202020204"/>
              </a:rPr>
              <a:t>Value base clinics</a:t>
            </a:r>
          </a:p>
          <a:p>
            <a:pPr defTabSz="1371600"/>
            <a:r>
              <a:rPr lang="en-US" sz="3600" dirty="0">
                <a:solidFill>
                  <a:prstClr val="black"/>
                </a:solidFill>
                <a:latin typeface="Aptos" panose="02110004020202020204"/>
              </a:rPr>
              <a:t>AI hospitals </a:t>
            </a:r>
          </a:p>
          <a:p>
            <a:pPr defTabSz="1371600"/>
            <a:r>
              <a:rPr lang="en-US" sz="3600" dirty="0">
                <a:solidFill>
                  <a:prstClr val="black"/>
                </a:solidFill>
                <a:latin typeface="Aptos" panose="02110004020202020204"/>
              </a:rPr>
              <a:t>Remote clinics</a:t>
            </a:r>
          </a:p>
          <a:p>
            <a:pPr defTabSz="1371600"/>
            <a:r>
              <a:rPr lang="en-US" sz="3600" dirty="0">
                <a:solidFill>
                  <a:prstClr val="black"/>
                </a:solidFill>
                <a:latin typeface="Aptos" panose="02110004020202020204"/>
              </a:rPr>
              <a:t>Gene Therapy </a:t>
            </a:r>
          </a:p>
          <a:p>
            <a:pPr defTabSz="1371600"/>
            <a:endParaRPr lang="en-US" sz="2700" dirty="0">
              <a:solidFill>
                <a:prstClr val="black"/>
              </a:solidFill>
              <a:latin typeface="Aptos" panose="02110004020202020204"/>
            </a:endParaRPr>
          </a:p>
        </p:txBody>
      </p:sp>
    </p:spTree>
    <p:extLst>
      <p:ext uri="{BB962C8B-B14F-4D97-AF65-F5344CB8AC3E}">
        <p14:creationId xmlns:p14="http://schemas.microsoft.com/office/powerpoint/2010/main" val="1087784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C11C-FA04-2E5F-6E89-02BB53ACFA6B}"/>
            </a:ext>
          </a:extLst>
        </p:cNvPr>
        <p:cNvGrpSpPr/>
        <p:nvPr/>
      </p:nvGrpSpPr>
      <p:grpSpPr>
        <a:xfrm>
          <a:off x="0" y="0"/>
          <a:ext cx="0" cy="0"/>
          <a:chOff x="0" y="0"/>
          <a:chExt cx="0" cy="0"/>
        </a:xfrm>
      </p:grpSpPr>
      <p:pic>
        <p:nvPicPr>
          <p:cNvPr id="1026" name="Picture 2" descr="Tallinn travel | Estonia - Lonely Planet">
            <a:extLst>
              <a:ext uri="{FF2B5EF4-FFF2-40B4-BE49-F238E27FC236}">
                <a16:creationId xmlns:a16="http://schemas.microsoft.com/office/drawing/2014/main" id="{EF4B66DC-B067-62A2-F760-5B8154564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95" b="3322"/>
          <a:stretch>
            <a:fillRect/>
          </a:stretch>
        </p:blipFill>
        <p:spPr bwMode="auto">
          <a:xfrm>
            <a:off x="1" y="5541554"/>
            <a:ext cx="18298664" cy="47454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2BDA47CE-D745-837F-EAC9-CCB11C738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7" r="-1" b="-1"/>
          <a:stretch>
            <a:fillRect/>
          </a:stretch>
        </p:blipFill>
        <p:spPr bwMode="auto">
          <a:xfrm>
            <a:off x="0" y="-7"/>
            <a:ext cx="18288000" cy="589496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id="{223BE8BF-E55E-820B-CF3F-6BF25D039737}"/>
              </a:ext>
            </a:extLst>
          </p:cNvPr>
          <p:cNvSpPr>
            <a:spLocks noChangeArrowheads="1"/>
          </p:cNvSpPr>
          <p:nvPr/>
        </p:nvSpPr>
        <p:spPr bwMode="auto">
          <a:xfrm>
            <a:off x="0" y="0"/>
            <a:ext cx="18288000" cy="10287000"/>
          </a:xfrm>
          <a:prstGeom prst="rect">
            <a:avLst/>
          </a:prstGeom>
          <a:gradFill rotWithShape="0">
            <a:gsLst>
              <a:gs pos="0">
                <a:srgbClr val="FFFFFF">
                  <a:alpha val="0"/>
                </a:srgbClr>
              </a:gs>
              <a:gs pos="100000">
                <a:srgbClr val="007F80"/>
              </a:gs>
            </a:gsLst>
            <a:path path="rect">
              <a:fillToRect l="100000" t="100000"/>
            </a:path>
          </a:gradFill>
          <a:ln>
            <a:noFill/>
          </a:ln>
          <a:effectLst/>
          <a:extLst>
            <a:ext uri="{91240B29-F687-4F45-9708-019B960494DF}">
              <a14:hiddenLine xmlns:a14="http://schemas.microsoft.com/office/drawing/2010/main" w="1260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600">
              <a:lnSpc>
                <a:spcPct val="93000"/>
              </a:lnSpc>
              <a:spcBef>
                <a:spcPts val="20"/>
              </a:spcBef>
              <a:spcAft>
                <a:spcPts val="20"/>
              </a:spcAft>
              <a:buClr>
                <a:srgbClr val="000000"/>
              </a:buClr>
              <a:buSzPct val="100000"/>
            </a:pPr>
            <a:endParaRPr lang="en-US" altLang="en-US" sz="2700">
              <a:solidFill>
                <a:prstClr val="black"/>
              </a:solidFill>
              <a:latin typeface="Aptos" panose="02110004020202020204"/>
            </a:endParaRPr>
          </a:p>
        </p:txBody>
      </p:sp>
      <p:sp>
        <p:nvSpPr>
          <p:cNvPr id="7" name="Rectangle 4">
            <a:extLst>
              <a:ext uri="{FF2B5EF4-FFF2-40B4-BE49-F238E27FC236}">
                <a16:creationId xmlns:a16="http://schemas.microsoft.com/office/drawing/2014/main" id="{B409F60C-9E08-48AF-6D3A-C75F9031E463}"/>
              </a:ext>
            </a:extLst>
          </p:cNvPr>
          <p:cNvSpPr>
            <a:spLocks noChangeArrowheads="1"/>
          </p:cNvSpPr>
          <p:nvPr/>
        </p:nvSpPr>
        <p:spPr bwMode="auto">
          <a:xfrm flipH="1">
            <a:off x="8629214" y="3530482"/>
            <a:ext cx="5791200" cy="288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37160" bIns="137160" anchor="ctr"/>
          <a:lstStyle>
            <a:lvl1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1pPr>
            <a:lvl2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2pPr>
            <a:lvl3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3pPr>
            <a:lvl4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4pPr>
            <a:lvl5pPr>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Lst>
              <a:defRPr>
                <a:solidFill>
                  <a:schemeClr val="tx1"/>
                </a:solidFill>
                <a:latin typeface="Arial" panose="020B0604020202020204" pitchFamily="34" charset="0"/>
                <a:ea typeface="Microsoft YaHei" panose="020B0503020204020204" pitchFamily="34" charset="-122"/>
              </a:defRPr>
            </a:lvl9pPr>
          </a:lstStyle>
          <a:p>
            <a:pPr defTabSz="1371600">
              <a:lnSpc>
                <a:spcPct val="90000"/>
              </a:lnSpc>
              <a:spcBef>
                <a:spcPts val="20"/>
              </a:spcBef>
              <a:spcAft>
                <a:spcPts val="20"/>
              </a:spcAft>
              <a:tabLst>
                <a:tab pos="1371600" algn="l"/>
                <a:tab pos="2743200" algn="l"/>
                <a:tab pos="4114800" algn="l"/>
                <a:tab pos="5486400" algn="l"/>
              </a:tabLst>
            </a:pPr>
            <a:r>
              <a:rPr lang="en-US" altLang="en-US" sz="6600" b="1" dirty="0">
                <a:solidFill>
                  <a:srgbClr val="FFFFFF"/>
                </a:solidFill>
                <a:latin typeface="Tajawal ExtraBold" charset="0"/>
                <a:ea typeface="맑은 고딕" panose="020B0503020000020004" pitchFamily="34" charset="-127"/>
              </a:rPr>
              <a:t>Let's Connect</a:t>
            </a:r>
          </a:p>
        </p:txBody>
      </p:sp>
      <p:cxnSp>
        <p:nvCxnSpPr>
          <p:cNvPr id="8" name="AutoShape 6">
            <a:extLst>
              <a:ext uri="{FF2B5EF4-FFF2-40B4-BE49-F238E27FC236}">
                <a16:creationId xmlns:a16="http://schemas.microsoft.com/office/drawing/2014/main" id="{388C9374-3BD7-DEC6-E1BD-EAE267F1D611}"/>
              </a:ext>
            </a:extLst>
          </p:cNvPr>
          <p:cNvCxnSpPr>
            <a:cxnSpLocks noChangeShapeType="1"/>
          </p:cNvCxnSpPr>
          <p:nvPr/>
        </p:nvCxnSpPr>
        <p:spPr bwMode="auto">
          <a:xfrm>
            <a:off x="8019126" y="3780290"/>
            <a:ext cx="2382" cy="2695575"/>
          </a:xfrm>
          <a:prstGeom prst="straightConnector1">
            <a:avLst/>
          </a:prstGeom>
          <a:noFill/>
          <a:ln w="6984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 name="Picture 4">
            <a:extLst>
              <a:ext uri="{FF2B5EF4-FFF2-40B4-BE49-F238E27FC236}">
                <a16:creationId xmlns:a16="http://schemas.microsoft.com/office/drawing/2014/main" id="{2A303BED-DDC5-2E5D-2456-64974A9CA09B}"/>
              </a:ext>
            </a:extLst>
          </p:cNvPr>
          <p:cNvPicPr>
            <a:picLocks noChangeAspect="1"/>
          </p:cNvPicPr>
          <p:nvPr/>
        </p:nvPicPr>
        <p:blipFill>
          <a:blip r:embed="rId4"/>
          <a:stretch>
            <a:fillRect/>
          </a:stretch>
        </p:blipFill>
        <p:spPr>
          <a:xfrm>
            <a:off x="5286942" y="4027835"/>
            <a:ext cx="2428332" cy="2231330"/>
          </a:xfrm>
          <a:prstGeom prst="rect">
            <a:avLst/>
          </a:prstGeom>
        </p:spPr>
      </p:pic>
    </p:spTree>
    <p:extLst>
      <p:ext uri="{BB962C8B-B14F-4D97-AF65-F5344CB8AC3E}">
        <p14:creationId xmlns:p14="http://schemas.microsoft.com/office/powerpoint/2010/main" val="362465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F8626-07F8-EACB-F322-B974BF7893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3C71DCC-D230-5B58-8943-57A9C2E2C56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a:extLst>
              <a:ext uri="{FF2B5EF4-FFF2-40B4-BE49-F238E27FC236}">
                <a16:creationId xmlns:a16="http://schemas.microsoft.com/office/drawing/2014/main" id="{E34DE8BC-10E0-2261-4B6F-790E11AB820B}"/>
              </a:ext>
            </a:extLst>
          </p:cNvPr>
          <p:cNvSpPr txBox="1"/>
          <p:nvPr/>
        </p:nvSpPr>
        <p:spPr>
          <a:xfrm>
            <a:off x="1043544" y="977776"/>
            <a:ext cx="16359479" cy="2193303"/>
          </a:xfrm>
          <a:prstGeom prst="rect">
            <a:avLst/>
          </a:prstGeom>
        </p:spPr>
        <p:txBody>
          <a:bodyPr lIns="0" tIns="0" rIns="0" bIns="0" rtlCol="0" anchor="t">
            <a:spAutoFit/>
          </a:bodyPr>
          <a:lstStyle/>
          <a:p>
            <a:pPr algn="l">
              <a:lnSpc>
                <a:spcPts val="5653"/>
              </a:lnSpc>
            </a:pPr>
            <a:r>
              <a:rPr lang="en-US" sz="5139" b="1">
                <a:solidFill>
                  <a:srgbClr val="FFFFFF"/>
                </a:solidFill>
                <a:latin typeface="Helvetica Bold"/>
                <a:ea typeface="Helvetica Bold"/>
                <a:cs typeface="Helvetica Bold"/>
                <a:sym typeface="Helvetica Bold"/>
              </a:rPr>
              <a:t>Panel discussion: Unlocking New Horizons: Business and Collaboration between the New Nordics and Gulf region</a:t>
            </a:r>
          </a:p>
        </p:txBody>
      </p:sp>
      <p:grpSp>
        <p:nvGrpSpPr>
          <p:cNvPr id="4" name="Group 4">
            <a:extLst>
              <a:ext uri="{FF2B5EF4-FFF2-40B4-BE49-F238E27FC236}">
                <a16:creationId xmlns:a16="http://schemas.microsoft.com/office/drawing/2014/main" id="{776F4CA3-477F-9FCB-2F0B-CB011B5F6254}"/>
              </a:ext>
            </a:extLst>
          </p:cNvPr>
          <p:cNvGrpSpPr/>
          <p:nvPr/>
        </p:nvGrpSpPr>
        <p:grpSpPr>
          <a:xfrm>
            <a:off x="1043544" y="3576459"/>
            <a:ext cx="16200912" cy="6126191"/>
            <a:chOff x="0" y="0"/>
            <a:chExt cx="4333851" cy="1638797"/>
          </a:xfrm>
        </p:grpSpPr>
        <p:sp>
          <p:nvSpPr>
            <p:cNvPr id="5" name="Freeform 5">
              <a:extLst>
                <a:ext uri="{FF2B5EF4-FFF2-40B4-BE49-F238E27FC236}">
                  <a16:creationId xmlns:a16="http://schemas.microsoft.com/office/drawing/2014/main" id="{46E8EE03-1CD7-908D-D668-0A7B3F0C5117}"/>
                </a:ext>
              </a:extLst>
            </p:cNvPr>
            <p:cNvSpPr/>
            <p:nvPr/>
          </p:nvSpPr>
          <p:spPr>
            <a:xfrm>
              <a:off x="0" y="0"/>
              <a:ext cx="4333851" cy="1638797"/>
            </a:xfrm>
            <a:custGeom>
              <a:avLst/>
              <a:gdLst/>
              <a:ahLst/>
              <a:cxnLst/>
              <a:rect l="l" t="t" r="r" b="b"/>
              <a:pathLst>
                <a:path w="4333851" h="1638797">
                  <a:moveTo>
                    <a:pt x="24018" y="0"/>
                  </a:moveTo>
                  <a:lnTo>
                    <a:pt x="4309834" y="0"/>
                  </a:lnTo>
                  <a:cubicBezTo>
                    <a:pt x="4316204" y="0"/>
                    <a:pt x="4322313" y="2530"/>
                    <a:pt x="4326817" y="7035"/>
                  </a:cubicBezTo>
                  <a:cubicBezTo>
                    <a:pt x="4331321" y="11539"/>
                    <a:pt x="4333851" y="17648"/>
                    <a:pt x="4333851" y="24018"/>
                  </a:cubicBezTo>
                  <a:lnTo>
                    <a:pt x="4333851" y="1614779"/>
                  </a:lnTo>
                  <a:cubicBezTo>
                    <a:pt x="4333851" y="1621149"/>
                    <a:pt x="4331321" y="1627258"/>
                    <a:pt x="4326817" y="1631762"/>
                  </a:cubicBezTo>
                  <a:cubicBezTo>
                    <a:pt x="4322313" y="1636266"/>
                    <a:pt x="4316204" y="1638797"/>
                    <a:pt x="4309834" y="1638797"/>
                  </a:cubicBezTo>
                  <a:lnTo>
                    <a:pt x="24018" y="1638797"/>
                  </a:lnTo>
                  <a:cubicBezTo>
                    <a:pt x="17648" y="1638797"/>
                    <a:pt x="11539" y="1636266"/>
                    <a:pt x="7035" y="1631762"/>
                  </a:cubicBezTo>
                  <a:cubicBezTo>
                    <a:pt x="2530" y="1627258"/>
                    <a:pt x="0" y="1621149"/>
                    <a:pt x="0" y="1614779"/>
                  </a:cubicBezTo>
                  <a:lnTo>
                    <a:pt x="0" y="24018"/>
                  </a:lnTo>
                  <a:cubicBezTo>
                    <a:pt x="0" y="17648"/>
                    <a:pt x="2530" y="11539"/>
                    <a:pt x="7035" y="7035"/>
                  </a:cubicBezTo>
                  <a:cubicBezTo>
                    <a:pt x="11539" y="2530"/>
                    <a:pt x="17648" y="0"/>
                    <a:pt x="24018" y="0"/>
                  </a:cubicBezTo>
                  <a:close/>
                </a:path>
              </a:pathLst>
            </a:custGeom>
            <a:solidFill>
              <a:srgbClr val="000000">
                <a:alpha val="0"/>
              </a:srgbClr>
            </a:solidFill>
          </p:spPr>
          <p:txBody>
            <a:bodyPr/>
            <a:lstStyle/>
            <a:p>
              <a:endParaRPr lang="en-GB"/>
            </a:p>
          </p:txBody>
        </p:sp>
        <p:sp>
          <p:nvSpPr>
            <p:cNvPr id="6" name="TextBox 6">
              <a:extLst>
                <a:ext uri="{FF2B5EF4-FFF2-40B4-BE49-F238E27FC236}">
                  <a16:creationId xmlns:a16="http://schemas.microsoft.com/office/drawing/2014/main" id="{BAE99F85-9B4B-5F11-3C13-EBABC7BA8C8D}"/>
                </a:ext>
              </a:extLst>
            </p:cNvPr>
            <p:cNvSpPr txBox="1"/>
            <p:nvPr/>
          </p:nvSpPr>
          <p:spPr>
            <a:xfrm>
              <a:off x="0" y="-152400"/>
              <a:ext cx="4333851" cy="1791197"/>
            </a:xfrm>
            <a:prstGeom prst="rect">
              <a:avLst/>
            </a:prstGeom>
          </p:spPr>
          <p:txBody>
            <a:bodyPr lIns="62351" tIns="62351" rIns="62351" bIns="62351" rtlCol="0" anchor="ctr"/>
            <a:lstStyle/>
            <a:p>
              <a:pPr algn="l">
                <a:lnSpc>
                  <a:spcPts val="4879"/>
                </a:lnSpc>
              </a:pPr>
              <a:r>
                <a:rPr lang="en-US" sz="2922" b="1" dirty="0">
                  <a:solidFill>
                    <a:srgbClr val="FFFFFF"/>
                  </a:solidFill>
                  <a:latin typeface="Helvetica Bold"/>
                  <a:ea typeface="Helvetica Bold"/>
                  <a:cs typeface="Helvetica Bold"/>
                  <a:sym typeface="Helvetica Bold"/>
                </a:rPr>
                <a:t>Moderator: Ain AAVIKSOO, Head of Development | Partner at Heba, Senior Business Advisor at </a:t>
              </a:r>
              <a:r>
                <a:rPr lang="en-US" sz="2922" b="1" dirty="0" err="1">
                  <a:solidFill>
                    <a:srgbClr val="FFFFFF"/>
                  </a:solidFill>
                  <a:latin typeface="Helvetica Bold"/>
                  <a:ea typeface="Helvetica Bold"/>
                  <a:cs typeface="Helvetica Bold"/>
                  <a:sym typeface="Helvetica Bold"/>
                </a:rPr>
                <a:t>Nortal</a:t>
              </a:r>
              <a:endParaRPr lang="en-US" sz="2922" b="1" dirty="0">
                <a:solidFill>
                  <a:srgbClr val="FFFFFF"/>
                </a:solidFill>
                <a:latin typeface="Helvetica Bold"/>
                <a:ea typeface="Helvetica Bold"/>
                <a:cs typeface="Helvetica Bold"/>
                <a:sym typeface="Helvetica Bold"/>
              </a:endParaRPr>
            </a:p>
            <a:p>
              <a:pPr algn="l">
                <a:lnSpc>
                  <a:spcPts val="4879"/>
                </a:lnSpc>
              </a:pPr>
              <a:r>
                <a:rPr lang="en-US" sz="2922" b="1" dirty="0" err="1">
                  <a:solidFill>
                    <a:srgbClr val="FFFFFF"/>
                  </a:solidFill>
                  <a:latin typeface="Helvetica Bold"/>
                  <a:ea typeface="Helvetica Bold"/>
                  <a:cs typeface="Helvetica Bold"/>
                  <a:sym typeface="Helvetica Bold"/>
                </a:rPr>
                <a:t>Panellists</a:t>
              </a:r>
              <a:r>
                <a:rPr lang="en-US" sz="2922" b="1" dirty="0">
                  <a:solidFill>
                    <a:srgbClr val="FFFFFF"/>
                  </a:solidFill>
                  <a:latin typeface="Helvetica Bold"/>
                  <a:ea typeface="Helvetica Bold"/>
                  <a:cs typeface="Helvetica Bold"/>
                  <a:sym typeface="Helvetica Bold"/>
                </a:rPr>
                <a:t>: </a:t>
              </a:r>
            </a:p>
            <a:p>
              <a:pPr marL="630874" lvl="1" indent="-315437" algn="l">
                <a:lnSpc>
                  <a:spcPts val="4879"/>
                </a:lnSpc>
                <a:buFont typeface="Arial"/>
                <a:buChar char="•"/>
              </a:pPr>
              <a:r>
                <a:rPr lang="en-US" sz="2922" b="1" dirty="0">
                  <a:solidFill>
                    <a:srgbClr val="FFFFFF"/>
                  </a:solidFill>
                  <a:latin typeface="Helvetica Bold"/>
                  <a:ea typeface="Helvetica Bold"/>
                  <a:cs typeface="Helvetica Bold"/>
                  <a:sym typeface="Helvetica Bold"/>
                </a:rPr>
                <a:t>Dr Khulood ALSAYEGH, Senior Healthcare Leader | AI &amp; Precision Medicine Pioneer | Head of Clinical Standards &amp; Guidelines, Dubai Health Authority</a:t>
              </a:r>
            </a:p>
            <a:p>
              <a:pPr marL="630874" lvl="1" indent="-315437" algn="l">
                <a:lnSpc>
                  <a:spcPts val="4879"/>
                </a:lnSpc>
                <a:buFont typeface="Arial"/>
                <a:buChar char="•"/>
              </a:pPr>
              <a:r>
                <a:rPr lang="en-US" sz="2922" b="1" dirty="0">
                  <a:solidFill>
                    <a:srgbClr val="FFFFFF"/>
                  </a:solidFill>
                  <a:latin typeface="Helvetica Bold"/>
                  <a:ea typeface="Helvetica Bold"/>
                  <a:cs typeface="Helvetica Bold"/>
                  <a:sym typeface="Helvetica Bold"/>
                </a:rPr>
                <a:t>Taavi EINASTE, CEO MEA and Partner | </a:t>
              </a:r>
              <a:r>
                <a:rPr lang="en-US" sz="2922" b="1" dirty="0" err="1">
                  <a:solidFill>
                    <a:srgbClr val="FFFFFF"/>
                  </a:solidFill>
                  <a:latin typeface="Helvetica Bold"/>
                  <a:ea typeface="Helvetica Bold"/>
                  <a:cs typeface="Helvetica Bold"/>
                  <a:sym typeface="Helvetica Bold"/>
                </a:rPr>
                <a:t>Nortal</a:t>
              </a:r>
              <a:endParaRPr lang="en-US" sz="2922" b="1" dirty="0">
                <a:solidFill>
                  <a:srgbClr val="FFFFFF"/>
                </a:solidFill>
                <a:latin typeface="Helvetica Bold"/>
                <a:ea typeface="Helvetica Bold"/>
                <a:cs typeface="Helvetica Bold"/>
                <a:sym typeface="Helvetica Bold"/>
              </a:endParaRPr>
            </a:p>
            <a:p>
              <a:pPr marL="630874" lvl="1" indent="-315437">
                <a:lnSpc>
                  <a:spcPts val="4879"/>
                </a:lnSpc>
                <a:buFont typeface="Arial"/>
                <a:buChar char="•"/>
              </a:pPr>
              <a:r>
                <a:rPr lang="en-US" sz="2922" b="1" dirty="0">
                  <a:solidFill>
                    <a:srgbClr val="FFFFFF"/>
                  </a:solidFill>
                  <a:latin typeface="Helvetica Bold"/>
                  <a:ea typeface="Helvetica Bold"/>
                  <a:cs typeface="Helvetica Bold"/>
                  <a:sym typeface="Helvetica Bold"/>
                </a:rPr>
                <a:t>Walid KATTAN, Regional Director | </a:t>
              </a:r>
              <a:r>
                <a:rPr lang="en-US" sz="2922" b="1" dirty="0" err="1">
                  <a:solidFill>
                    <a:srgbClr val="FFFFFF"/>
                  </a:solidFill>
                  <a:latin typeface="Helvetica Bold"/>
                  <a:ea typeface="Helvetica Bold"/>
                  <a:cs typeface="Helvetica Bold"/>
                  <a:sym typeface="Helvetica Bold"/>
                </a:rPr>
                <a:t>BeeHealthy</a:t>
              </a:r>
              <a:endParaRPr lang="en-US" sz="2922" b="1" dirty="0">
                <a:solidFill>
                  <a:srgbClr val="FFFFFF"/>
                </a:solidFill>
                <a:latin typeface="Helvetica Bold"/>
                <a:ea typeface="Helvetica Bold"/>
                <a:cs typeface="Helvetica Bold"/>
                <a:sym typeface="Helvetica Bold"/>
              </a:endParaRPr>
            </a:p>
            <a:p>
              <a:pPr marL="630874" lvl="1" indent="-315437">
                <a:lnSpc>
                  <a:spcPts val="4879"/>
                </a:lnSpc>
                <a:buFont typeface="Arial"/>
                <a:buChar char="•"/>
              </a:pPr>
              <a:r>
                <a:rPr lang="en-US" sz="2922" b="1" dirty="0">
                  <a:solidFill>
                    <a:srgbClr val="FFFFFF"/>
                  </a:solidFill>
                  <a:latin typeface="Helvetica Bold"/>
                  <a:ea typeface="Helvetica Bold"/>
                  <a:cs typeface="Helvetica Bold"/>
                  <a:sym typeface="Helvetica Bold"/>
                </a:rPr>
                <a:t>Piret SAUTER, Regional Director of Distant Export Markets | Estonian Business and Innovation Agency</a:t>
              </a:r>
            </a:p>
            <a:p>
              <a:pPr algn="l">
                <a:lnSpc>
                  <a:spcPts val="4879"/>
                </a:lnSpc>
              </a:pPr>
              <a:endParaRPr lang="en-US" sz="2922" b="1" dirty="0">
                <a:solidFill>
                  <a:srgbClr val="FFFFFF"/>
                </a:solidFill>
                <a:latin typeface="Helvetica Bold"/>
                <a:ea typeface="Helvetica Bold"/>
                <a:cs typeface="Helvetica Bold"/>
                <a:sym typeface="Helvetica Bold"/>
              </a:endParaRPr>
            </a:p>
          </p:txBody>
        </p:sp>
      </p:grpSp>
    </p:spTree>
    <p:extLst>
      <p:ext uri="{BB962C8B-B14F-4D97-AF65-F5344CB8AC3E}">
        <p14:creationId xmlns:p14="http://schemas.microsoft.com/office/powerpoint/2010/main" val="3160400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5487629" y="3806450"/>
            <a:ext cx="6225186" cy="2674766"/>
          </a:xfrm>
          <a:prstGeom prst="rect">
            <a:avLst/>
          </a:prstGeom>
        </p:spPr>
        <p:txBody>
          <a:bodyPr lIns="0" tIns="0" rIns="0" bIns="0" rtlCol="0" anchor="t">
            <a:spAutoFit/>
          </a:bodyPr>
          <a:lstStyle/>
          <a:p>
            <a:pPr algn="ctr">
              <a:lnSpc>
                <a:spcPts val="10551"/>
              </a:lnSpc>
            </a:pPr>
            <a:r>
              <a:rPr lang="en-US" sz="7536" b="1">
                <a:solidFill>
                  <a:srgbClr val="FFFFFF"/>
                </a:solidFill>
                <a:latin typeface="Helvetica Bold"/>
                <a:ea typeface="Helvetica Bold"/>
                <a:cs typeface="Helvetica Bold"/>
                <a:sym typeface="Helvetica Bold"/>
              </a:rPr>
              <a:t>13:15 – 14:15 </a:t>
            </a:r>
          </a:p>
          <a:p>
            <a:pPr algn="ctr">
              <a:lnSpc>
                <a:spcPts val="10551"/>
              </a:lnSpc>
            </a:pPr>
            <a:r>
              <a:rPr lang="en-US" sz="7536" b="1">
                <a:solidFill>
                  <a:srgbClr val="FFFFFF"/>
                </a:solidFill>
                <a:latin typeface="Helvetica Bold"/>
                <a:ea typeface="Helvetica Bold"/>
                <a:cs typeface="Helvetica Bold"/>
                <a:sym typeface="Helvetica Bold"/>
              </a:rPr>
              <a:t>Lunch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5DCE-4A52-A811-80F8-4018F30D23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7EA3CD-6989-980A-AEF7-31C67052426B}"/>
              </a:ext>
            </a:extLst>
          </p:cNvPr>
          <p:cNvPicPr>
            <a:picLocks noChangeAspect="1"/>
          </p:cNvPicPr>
          <p:nvPr/>
        </p:nvPicPr>
        <p:blipFill>
          <a:blip r:embed="rId2"/>
          <a:stretch>
            <a:fillRect/>
          </a:stretch>
        </p:blipFill>
        <p:spPr>
          <a:xfrm>
            <a:off x="1298930" y="1571286"/>
            <a:ext cx="16357599" cy="7728966"/>
          </a:xfrm>
          <a:prstGeom prst="rect">
            <a:avLst/>
          </a:prstGeom>
        </p:spPr>
      </p:pic>
      <p:pic>
        <p:nvPicPr>
          <p:cNvPr id="10" name="Picture 15">
            <a:extLst>
              <a:ext uri="{FF2B5EF4-FFF2-40B4-BE49-F238E27FC236}">
                <a16:creationId xmlns:a16="http://schemas.microsoft.com/office/drawing/2014/main" id="{EA779FC1-007B-8342-90EF-EEDEB6172627}"/>
              </a:ext>
            </a:extLst>
          </p:cNvPr>
          <p:cNvPicPr>
            <a:picLocks noChangeAspect="1"/>
          </p:cNvPicPr>
          <p:nvPr/>
        </p:nvPicPr>
        <p:blipFill>
          <a:blip r:embed="rId3"/>
          <a:srcRect/>
          <a:stretch>
            <a:fillRect/>
          </a:stretch>
        </p:blipFill>
        <p:spPr>
          <a:xfrm>
            <a:off x="1" y="1"/>
            <a:ext cx="1298930" cy="3142574"/>
          </a:xfrm>
          <a:prstGeom prst="rect">
            <a:avLst/>
          </a:prstGeom>
        </p:spPr>
      </p:pic>
      <p:sp>
        <p:nvSpPr>
          <p:cNvPr id="12" name="TextBox 11">
            <a:extLst>
              <a:ext uri="{FF2B5EF4-FFF2-40B4-BE49-F238E27FC236}">
                <a16:creationId xmlns:a16="http://schemas.microsoft.com/office/drawing/2014/main" id="{1ED5AA84-AF7C-08A5-6B50-E1FE68E50664}"/>
              </a:ext>
            </a:extLst>
          </p:cNvPr>
          <p:cNvSpPr txBox="1"/>
          <p:nvPr/>
        </p:nvSpPr>
        <p:spPr>
          <a:xfrm>
            <a:off x="304800" y="9726262"/>
            <a:ext cx="6629400" cy="369332"/>
          </a:xfrm>
          <a:prstGeom prst="rect">
            <a:avLst/>
          </a:prstGeom>
          <a:noFill/>
        </p:spPr>
        <p:txBody>
          <a:bodyPr wrap="square">
            <a:spAutoFit/>
          </a:bodyPr>
          <a:lstStyle/>
          <a:p>
            <a:r>
              <a:rPr lang="en-GB" b="1" dirty="0">
                <a:solidFill>
                  <a:srgbClr val="202124"/>
                </a:solidFill>
                <a:latin typeface="arial" panose="020B0604020202020204" pitchFamily="34" charset="0"/>
              </a:rPr>
              <a:t>Barge Haulers on the Volga   </a:t>
            </a:r>
            <a:r>
              <a:rPr lang="en-GB" dirty="0">
                <a:solidFill>
                  <a:srgbClr val="202124"/>
                </a:solidFill>
                <a:latin typeface="arial" panose="020B0604020202020204" pitchFamily="34" charset="0"/>
              </a:rPr>
              <a:t>Painting  by </a:t>
            </a:r>
            <a:r>
              <a:rPr lang="en-GB" dirty="0" err="1">
                <a:solidFill>
                  <a:srgbClr val="202124"/>
                </a:solidFill>
                <a:latin typeface="arial" panose="020B0604020202020204" pitchFamily="34" charset="0"/>
              </a:rPr>
              <a:t>Ilja</a:t>
            </a:r>
            <a:r>
              <a:rPr lang="en-GB" dirty="0">
                <a:solidFill>
                  <a:srgbClr val="202124"/>
                </a:solidFill>
                <a:latin typeface="arial" panose="020B0604020202020204" pitchFamily="34" charset="0"/>
              </a:rPr>
              <a:t> </a:t>
            </a:r>
            <a:r>
              <a:rPr lang="en-GB" dirty="0" err="1">
                <a:solidFill>
                  <a:srgbClr val="202124"/>
                </a:solidFill>
                <a:latin typeface="arial" panose="020B0604020202020204" pitchFamily="34" charset="0"/>
              </a:rPr>
              <a:t>Repin</a:t>
            </a:r>
            <a:r>
              <a:rPr lang="en-GB" dirty="0">
                <a:solidFill>
                  <a:srgbClr val="202124"/>
                </a:solidFill>
                <a:latin typeface="arial" panose="020B0604020202020204" pitchFamily="34" charset="0"/>
              </a:rPr>
              <a:t> </a:t>
            </a:r>
            <a:endParaRPr lang="en-EE" dirty="0"/>
          </a:p>
        </p:txBody>
      </p:sp>
      <p:sp>
        <p:nvSpPr>
          <p:cNvPr id="15" name="TextBox 14">
            <a:extLst>
              <a:ext uri="{FF2B5EF4-FFF2-40B4-BE49-F238E27FC236}">
                <a16:creationId xmlns:a16="http://schemas.microsoft.com/office/drawing/2014/main" id="{448662CA-86D1-B9BC-2F1A-4E488FF215F5}"/>
              </a:ext>
            </a:extLst>
          </p:cNvPr>
          <p:cNvSpPr txBox="1"/>
          <p:nvPr/>
        </p:nvSpPr>
        <p:spPr>
          <a:xfrm>
            <a:off x="6615407" y="9763455"/>
            <a:ext cx="4724400" cy="369332"/>
          </a:xfrm>
          <a:prstGeom prst="rect">
            <a:avLst/>
          </a:prstGeom>
          <a:noFill/>
        </p:spPr>
        <p:txBody>
          <a:bodyPr wrap="square">
            <a:spAutoFit/>
          </a:bodyPr>
          <a:lstStyle/>
          <a:p>
            <a:r>
              <a:rPr lang="en-GB" dirty="0">
                <a:solidFill>
                  <a:srgbClr val="202124"/>
                </a:solidFill>
                <a:latin typeface="arial" panose="020B0604020202020204" pitchFamily="34" charset="0"/>
              </a:rPr>
              <a:t>The State Russian Museum</a:t>
            </a:r>
            <a:endParaRPr lang="en-EE" dirty="0"/>
          </a:p>
        </p:txBody>
      </p:sp>
      <p:sp>
        <p:nvSpPr>
          <p:cNvPr id="3" name="Rectangle 2">
            <a:extLst>
              <a:ext uri="{FF2B5EF4-FFF2-40B4-BE49-F238E27FC236}">
                <a16:creationId xmlns:a16="http://schemas.microsoft.com/office/drawing/2014/main" id="{8D9E1E88-A703-A57C-50DB-0AAD38649119}"/>
              </a:ext>
            </a:extLst>
          </p:cNvPr>
          <p:cNvSpPr/>
          <p:nvPr/>
        </p:nvSpPr>
        <p:spPr>
          <a:xfrm>
            <a:off x="14500474" y="9767343"/>
            <a:ext cx="3355727" cy="369332"/>
          </a:xfrm>
          <a:prstGeom prst="rect">
            <a:avLst/>
          </a:prstGeom>
        </p:spPr>
        <p:txBody>
          <a:bodyPr wrap="none">
            <a:spAutoFit/>
          </a:bodyPr>
          <a:lstStyle/>
          <a:p>
            <a:r>
              <a:rPr lang="en-EE" dirty="0"/>
              <a:t>Aknowledgement to Lars Linköldd</a:t>
            </a:r>
          </a:p>
        </p:txBody>
      </p:sp>
      <p:sp>
        <p:nvSpPr>
          <p:cNvPr id="4" name="Oval 3">
            <a:extLst>
              <a:ext uri="{FF2B5EF4-FFF2-40B4-BE49-F238E27FC236}">
                <a16:creationId xmlns:a16="http://schemas.microsoft.com/office/drawing/2014/main" id="{1022A161-9783-C10B-B28A-1FC7388AC557}"/>
              </a:ext>
            </a:extLst>
          </p:cNvPr>
          <p:cNvSpPr/>
          <p:nvPr/>
        </p:nvSpPr>
        <p:spPr>
          <a:xfrm>
            <a:off x="16108326" y="4355757"/>
            <a:ext cx="1371600" cy="164898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700"/>
          </a:p>
        </p:txBody>
      </p:sp>
    </p:spTree>
    <p:extLst>
      <p:ext uri="{BB962C8B-B14F-4D97-AF65-F5344CB8AC3E}">
        <p14:creationId xmlns:p14="http://schemas.microsoft.com/office/powerpoint/2010/main" val="1551895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grpSp>
        <p:nvGrpSpPr>
          <p:cNvPr id="3" name="Group 3"/>
          <p:cNvGrpSpPr>
            <a:grpSpLocks noChangeAspect="1"/>
          </p:cNvGrpSpPr>
          <p:nvPr/>
        </p:nvGrpSpPr>
        <p:grpSpPr>
          <a:xfrm>
            <a:off x="9975010" y="3485892"/>
            <a:ext cx="5926835" cy="592681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915" r="-29947"/>
              </a:stretch>
            </a:blipFill>
          </p:spPr>
          <p:txBody>
            <a:bodyPr/>
            <a:lstStyle/>
            <a:p>
              <a:endParaRPr lang="en-GB"/>
            </a:p>
          </p:txBody>
        </p:sp>
      </p:grpSp>
      <p:grpSp>
        <p:nvGrpSpPr>
          <p:cNvPr id="5" name="Group 5"/>
          <p:cNvGrpSpPr/>
          <p:nvPr/>
        </p:nvGrpSpPr>
        <p:grpSpPr>
          <a:xfrm>
            <a:off x="945345" y="6330372"/>
            <a:ext cx="8198655" cy="900374"/>
            <a:chOff x="0" y="0"/>
            <a:chExt cx="2193195" cy="240856"/>
          </a:xfrm>
        </p:grpSpPr>
        <p:sp>
          <p:nvSpPr>
            <p:cNvPr id="6" name="Freeform 6"/>
            <p:cNvSpPr/>
            <p:nvPr/>
          </p:nvSpPr>
          <p:spPr>
            <a:xfrm>
              <a:off x="0" y="0"/>
              <a:ext cx="2193195" cy="240856"/>
            </a:xfrm>
            <a:custGeom>
              <a:avLst/>
              <a:gdLst/>
              <a:ahLst/>
              <a:cxnLst/>
              <a:rect l="l" t="t" r="r" b="b"/>
              <a:pathLst>
                <a:path w="2193195" h="240856">
                  <a:moveTo>
                    <a:pt x="47460" y="0"/>
                  </a:moveTo>
                  <a:lnTo>
                    <a:pt x="2145735" y="0"/>
                  </a:lnTo>
                  <a:cubicBezTo>
                    <a:pt x="2171946" y="0"/>
                    <a:pt x="2193195" y="21248"/>
                    <a:pt x="2193195" y="47460"/>
                  </a:cubicBezTo>
                  <a:lnTo>
                    <a:pt x="2193195" y="193396"/>
                  </a:lnTo>
                  <a:cubicBezTo>
                    <a:pt x="2193195" y="219608"/>
                    <a:pt x="2171946" y="240856"/>
                    <a:pt x="2145735" y="240856"/>
                  </a:cubicBezTo>
                  <a:lnTo>
                    <a:pt x="47460" y="240856"/>
                  </a:lnTo>
                  <a:cubicBezTo>
                    <a:pt x="21248" y="240856"/>
                    <a:pt x="0" y="219608"/>
                    <a:pt x="0" y="193396"/>
                  </a:cubicBezTo>
                  <a:lnTo>
                    <a:pt x="0" y="47460"/>
                  </a:lnTo>
                  <a:cubicBezTo>
                    <a:pt x="0" y="21248"/>
                    <a:pt x="21248" y="0"/>
                    <a:pt x="47460" y="0"/>
                  </a:cubicBezTo>
                  <a:close/>
                </a:path>
              </a:pathLst>
            </a:custGeom>
            <a:solidFill>
              <a:srgbClr val="000000">
                <a:alpha val="0"/>
              </a:srgbClr>
            </a:solidFill>
          </p:spPr>
          <p:txBody>
            <a:bodyPr/>
            <a:lstStyle/>
            <a:p>
              <a:endParaRPr lang="en-GB"/>
            </a:p>
          </p:txBody>
        </p:sp>
        <p:sp>
          <p:nvSpPr>
            <p:cNvPr id="7" name="TextBox 7"/>
            <p:cNvSpPr txBox="1"/>
            <p:nvPr/>
          </p:nvSpPr>
          <p:spPr>
            <a:xfrm>
              <a:off x="0" y="9525"/>
              <a:ext cx="2193195" cy="231331"/>
            </a:xfrm>
            <a:prstGeom prst="rect">
              <a:avLst/>
            </a:prstGeom>
          </p:spPr>
          <p:txBody>
            <a:bodyPr lIns="62351" tIns="62351" rIns="62351" bIns="62351" rtlCol="0" anchor="ctr"/>
            <a:lstStyle/>
            <a:p>
              <a:pPr algn="l">
                <a:lnSpc>
                  <a:spcPts val="4371"/>
                </a:lnSpc>
              </a:pPr>
              <a:r>
                <a:rPr lang="en-US" sz="3973" b="1">
                  <a:solidFill>
                    <a:srgbClr val="FFFFFF"/>
                  </a:solidFill>
                  <a:latin typeface="Helvetica Bold"/>
                  <a:ea typeface="Helvetica Bold"/>
                  <a:cs typeface="Helvetica Bold"/>
                  <a:sym typeface="Helvetica Bold"/>
                </a:rPr>
                <a:t>CEO and Co-Founder | MedQAIR</a:t>
              </a:r>
            </a:p>
          </p:txBody>
        </p:sp>
      </p:grpSp>
      <p:sp>
        <p:nvSpPr>
          <p:cNvPr id="8" name="TextBox 8"/>
          <p:cNvSpPr txBox="1"/>
          <p:nvPr/>
        </p:nvSpPr>
        <p:spPr>
          <a:xfrm>
            <a:off x="945345" y="4995064"/>
            <a:ext cx="7968475" cy="1335308"/>
          </a:xfrm>
          <a:prstGeom prst="rect">
            <a:avLst/>
          </a:prstGeom>
        </p:spPr>
        <p:txBody>
          <a:bodyPr lIns="0" tIns="0" rIns="0" bIns="0" rtlCol="0" anchor="t">
            <a:spAutoFit/>
          </a:bodyPr>
          <a:lstStyle/>
          <a:p>
            <a:pPr algn="l">
              <a:lnSpc>
                <a:spcPts val="10536"/>
              </a:lnSpc>
            </a:pPr>
            <a:r>
              <a:rPr lang="en-US" sz="7526" b="1">
                <a:solidFill>
                  <a:srgbClr val="FFFFFF"/>
                </a:solidFill>
                <a:latin typeface="Helvetica Bold"/>
                <a:ea typeface="Helvetica Bold"/>
                <a:cs typeface="Helvetica Bold"/>
                <a:sym typeface="Helvetica Bold"/>
              </a:rPr>
              <a:t>Leo Doorn</a:t>
            </a:r>
          </a:p>
        </p:txBody>
      </p:sp>
      <p:sp>
        <p:nvSpPr>
          <p:cNvPr id="9" name="TextBox 9"/>
          <p:cNvSpPr txBox="1"/>
          <p:nvPr/>
        </p:nvSpPr>
        <p:spPr>
          <a:xfrm>
            <a:off x="878566" y="887209"/>
            <a:ext cx="16899067" cy="2193303"/>
          </a:xfrm>
          <a:prstGeom prst="rect">
            <a:avLst/>
          </a:prstGeom>
        </p:spPr>
        <p:txBody>
          <a:bodyPr lIns="0" tIns="0" rIns="0" bIns="0" rtlCol="0" anchor="t">
            <a:spAutoFit/>
          </a:bodyPr>
          <a:lstStyle/>
          <a:p>
            <a:pPr algn="l">
              <a:lnSpc>
                <a:spcPts val="5653"/>
              </a:lnSpc>
            </a:pPr>
            <a:r>
              <a:rPr lang="en-US" sz="5139" b="1">
                <a:solidFill>
                  <a:srgbClr val="FFFFFF"/>
                </a:solidFill>
                <a:latin typeface="Helvetica Bold"/>
                <a:ea typeface="Helvetica Bold"/>
                <a:cs typeface="Helvetica Bold"/>
                <a:sym typeface="Helvetica Bold"/>
              </a:rPr>
              <a:t>Keynote presentation: "The AI Act - how medical device manufacturers and healthcare organisations are affected"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D323D41-131C-FF6C-6D33-476E1ABEF960}"/>
              </a:ext>
            </a:extLst>
          </p:cNvPr>
          <p:cNvSpPr>
            <a:spLocks noGrp="1"/>
          </p:cNvSpPr>
          <p:nvPr>
            <p:ph type="title"/>
          </p:nvPr>
        </p:nvSpPr>
        <p:spPr>
          <a:xfrm>
            <a:off x="841812" y="832492"/>
            <a:ext cx="12640377" cy="1038746"/>
          </a:xfrm>
        </p:spPr>
        <p:txBody>
          <a:bodyPr/>
          <a:lstStyle/>
          <a:p>
            <a:r>
              <a:rPr lang="et-EE" dirty="0"/>
              <a:t>AI </a:t>
            </a:r>
            <a:r>
              <a:rPr lang="et-EE" dirty="0" err="1"/>
              <a:t>Act</a:t>
            </a:r>
            <a:endParaRPr lang="en-EE" dirty="0"/>
          </a:p>
        </p:txBody>
      </p:sp>
      <p:sp>
        <p:nvSpPr>
          <p:cNvPr id="17" name="Text Placeholder 16">
            <a:extLst>
              <a:ext uri="{FF2B5EF4-FFF2-40B4-BE49-F238E27FC236}">
                <a16:creationId xmlns:a16="http://schemas.microsoft.com/office/drawing/2014/main" id="{0E9A89FC-1F22-0F8F-4A7B-05F11DFC226E}"/>
              </a:ext>
            </a:extLst>
          </p:cNvPr>
          <p:cNvSpPr>
            <a:spLocks noGrp="1"/>
          </p:cNvSpPr>
          <p:nvPr>
            <p:ph type="body" sz="quarter" idx="11"/>
          </p:nvPr>
        </p:nvSpPr>
        <p:spPr>
          <a:xfrm>
            <a:off x="859519" y="4114800"/>
            <a:ext cx="12622670" cy="6146802"/>
          </a:xfrm>
        </p:spPr>
        <p:txBody>
          <a:bodyPr/>
          <a:lstStyle/>
          <a:p>
            <a:r>
              <a:rPr lang="et-EE" dirty="0"/>
              <a:t>L.J. Doorn, </a:t>
            </a:r>
            <a:r>
              <a:rPr lang="et-EE" dirty="0" err="1"/>
              <a:t>M.Sc</a:t>
            </a:r>
            <a:r>
              <a:rPr lang="et-EE" dirty="0"/>
              <a:t>.</a:t>
            </a:r>
          </a:p>
          <a:p>
            <a:r>
              <a:rPr lang="et-EE" dirty="0" err="1"/>
              <a:t>Enterprise</a:t>
            </a:r>
            <a:r>
              <a:rPr lang="et-EE" dirty="0"/>
              <a:t> Estonia</a:t>
            </a:r>
          </a:p>
          <a:p>
            <a:r>
              <a:rPr lang="et-EE" dirty="0" err="1"/>
              <a:t>Founder</a:t>
            </a:r>
            <a:r>
              <a:rPr lang="et-EE" dirty="0"/>
              <a:t> </a:t>
            </a:r>
            <a:r>
              <a:rPr lang="et-EE" dirty="0" err="1"/>
              <a:t>MedQAIR</a:t>
            </a:r>
            <a:r>
              <a:rPr lang="et-EE" dirty="0"/>
              <a:t> </a:t>
            </a:r>
            <a:endParaRPr lang="en-EE" dirty="0"/>
          </a:p>
        </p:txBody>
      </p:sp>
      <p:sp>
        <p:nvSpPr>
          <p:cNvPr id="2" name="Title 15">
            <a:extLst>
              <a:ext uri="{FF2B5EF4-FFF2-40B4-BE49-F238E27FC236}">
                <a16:creationId xmlns:a16="http://schemas.microsoft.com/office/drawing/2014/main" id="{5A1D620C-14E1-D599-E32E-BFC6637A33A3}"/>
              </a:ext>
            </a:extLst>
          </p:cNvPr>
          <p:cNvSpPr txBox="1">
            <a:spLocks/>
          </p:cNvSpPr>
          <p:nvPr/>
        </p:nvSpPr>
        <p:spPr>
          <a:xfrm>
            <a:off x="841811" y="1871237"/>
            <a:ext cx="12640377"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5000" kern="1200">
                <a:solidFill>
                  <a:schemeClr val="bg1"/>
                </a:solidFill>
                <a:latin typeface="Aino Headline" panose="020B0303040504020204" pitchFamily="34" charset="0"/>
                <a:ea typeface="+mj-ea"/>
                <a:cs typeface="+mj-cs"/>
              </a:defRPr>
            </a:lvl1pPr>
          </a:lstStyle>
          <a:p>
            <a:pPr defTabSz="1371600"/>
            <a:r>
              <a:rPr lang="et-EE" sz="3600" dirty="0">
                <a:solidFill>
                  <a:srgbClr val="FFFFFF"/>
                </a:solidFill>
              </a:rPr>
              <a:t>The </a:t>
            </a:r>
            <a:r>
              <a:rPr lang="et-EE" sz="3600" dirty="0" err="1">
                <a:solidFill>
                  <a:srgbClr val="FFFFFF"/>
                </a:solidFill>
              </a:rPr>
              <a:t>implications</a:t>
            </a:r>
            <a:r>
              <a:rPr lang="et-EE" sz="3600" dirty="0">
                <a:solidFill>
                  <a:srgbClr val="FFFFFF"/>
                </a:solidFill>
              </a:rPr>
              <a:t> of </a:t>
            </a:r>
            <a:r>
              <a:rPr lang="et-EE" sz="3600" dirty="0" err="1">
                <a:solidFill>
                  <a:srgbClr val="FFFFFF"/>
                </a:solidFill>
              </a:rPr>
              <a:t>the</a:t>
            </a:r>
            <a:r>
              <a:rPr lang="et-EE" sz="3600" dirty="0">
                <a:solidFill>
                  <a:srgbClr val="FFFFFF"/>
                </a:solidFill>
              </a:rPr>
              <a:t> AI </a:t>
            </a:r>
            <a:r>
              <a:rPr lang="et-EE" sz="3600" dirty="0" err="1">
                <a:solidFill>
                  <a:srgbClr val="FFFFFF"/>
                </a:solidFill>
              </a:rPr>
              <a:t>Act</a:t>
            </a:r>
            <a:r>
              <a:rPr lang="et-EE" sz="3600" dirty="0">
                <a:solidFill>
                  <a:srgbClr val="FFFFFF"/>
                </a:solidFill>
              </a:rPr>
              <a:t> on Medical </a:t>
            </a:r>
            <a:r>
              <a:rPr lang="et-EE" sz="3600" dirty="0" err="1">
                <a:solidFill>
                  <a:srgbClr val="FFFFFF"/>
                </a:solidFill>
              </a:rPr>
              <a:t>Device</a:t>
            </a:r>
            <a:r>
              <a:rPr lang="et-EE" sz="3600" dirty="0">
                <a:solidFill>
                  <a:srgbClr val="FFFFFF"/>
                </a:solidFill>
              </a:rPr>
              <a:t> Industry (</a:t>
            </a:r>
            <a:r>
              <a:rPr lang="et-EE" sz="3600" dirty="0" err="1">
                <a:solidFill>
                  <a:srgbClr val="FFFFFF"/>
                </a:solidFill>
              </a:rPr>
              <a:t>manufacturers</a:t>
            </a:r>
            <a:r>
              <a:rPr lang="et-EE" sz="3600" dirty="0">
                <a:solidFill>
                  <a:srgbClr val="FFFFFF"/>
                </a:solidFill>
              </a:rPr>
              <a:t> &amp; </a:t>
            </a:r>
            <a:r>
              <a:rPr lang="et-EE" sz="3600" dirty="0" err="1">
                <a:solidFill>
                  <a:srgbClr val="FFFFFF"/>
                </a:solidFill>
              </a:rPr>
              <a:t>healthcare</a:t>
            </a:r>
            <a:r>
              <a:rPr lang="et-EE" sz="3600" dirty="0">
                <a:solidFill>
                  <a:srgbClr val="FFFFFF"/>
                </a:solidFill>
              </a:rPr>
              <a:t>)</a:t>
            </a:r>
            <a:endParaRPr lang="en-EE" sz="3600" dirty="0">
              <a:solidFill>
                <a:srgbClr val="FFFFFF"/>
              </a:solidFill>
            </a:endParaRPr>
          </a:p>
        </p:txBody>
      </p:sp>
    </p:spTree>
    <p:extLst>
      <p:ext uri="{BB962C8B-B14F-4D97-AF65-F5344CB8AC3E}">
        <p14:creationId xmlns:p14="http://schemas.microsoft.com/office/powerpoint/2010/main" val="1315850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4331-E81C-B87C-1308-CB092ADD0739}"/>
              </a:ext>
            </a:extLst>
          </p:cNvPr>
          <p:cNvSpPr>
            <a:spLocks noGrp="1"/>
          </p:cNvSpPr>
          <p:nvPr>
            <p:ph type="title"/>
          </p:nvPr>
        </p:nvSpPr>
        <p:spPr/>
        <p:txBody>
          <a:bodyPr/>
          <a:lstStyle/>
          <a:p>
            <a:r>
              <a:rPr lang="en-US" dirty="0"/>
              <a:t>AI Act Development</a:t>
            </a:r>
          </a:p>
        </p:txBody>
      </p:sp>
      <p:sp>
        <p:nvSpPr>
          <p:cNvPr id="3" name="Text Placeholder 2">
            <a:extLst>
              <a:ext uri="{FF2B5EF4-FFF2-40B4-BE49-F238E27FC236}">
                <a16:creationId xmlns:a16="http://schemas.microsoft.com/office/drawing/2014/main" id="{18AFD996-7B43-B127-D3F7-9F43E4488C1C}"/>
              </a:ext>
            </a:extLst>
          </p:cNvPr>
          <p:cNvSpPr>
            <a:spLocks noGrp="1"/>
          </p:cNvSpPr>
          <p:nvPr>
            <p:ph type="body" sz="quarter" idx="11"/>
          </p:nvPr>
        </p:nvSpPr>
        <p:spPr/>
        <p:txBody>
          <a:bodyPr/>
          <a:lstStyle/>
          <a:p>
            <a:pPr marL="428625" indent="-428625">
              <a:buFont typeface="Arial" panose="020B0604020202020204" pitchFamily="34" charset="0"/>
              <a:buChar char="•"/>
            </a:pPr>
            <a:r>
              <a:rPr lang="en-US" dirty="0"/>
              <a:t>First draft published - April 2021</a:t>
            </a:r>
          </a:p>
          <a:p>
            <a:pPr marL="428625" indent="-428625">
              <a:buFont typeface="Arial" panose="020B0604020202020204" pitchFamily="34" charset="0"/>
              <a:buChar char="•"/>
            </a:pPr>
            <a:r>
              <a:rPr lang="en-US" dirty="0"/>
              <a:t>Major revision to include General Purpose AI – March 2022</a:t>
            </a:r>
          </a:p>
          <a:p>
            <a:pPr marL="428625" indent="-428625">
              <a:buFont typeface="Arial" panose="020B0604020202020204" pitchFamily="34" charset="0"/>
              <a:buChar char="•"/>
            </a:pPr>
            <a:r>
              <a:rPr lang="en-US" dirty="0"/>
              <a:t>Parliament agreement on the AI Act – December 2023</a:t>
            </a:r>
          </a:p>
          <a:p>
            <a:pPr marL="428625" indent="-428625">
              <a:buFont typeface="Arial" panose="020B0604020202020204" pitchFamily="34" charset="0"/>
              <a:buChar char="•"/>
            </a:pPr>
            <a:r>
              <a:rPr lang="en-US" dirty="0"/>
              <a:t>European Council adopts AI Act – May 2024</a:t>
            </a:r>
          </a:p>
          <a:p>
            <a:pPr marL="428625" indent="-428625">
              <a:buFont typeface="Arial" panose="020B0604020202020204" pitchFamily="34" charset="0"/>
              <a:buChar char="•"/>
            </a:pPr>
            <a:r>
              <a:rPr lang="en-US" dirty="0"/>
              <a:t>Publication in the European Official Journal – July 2024</a:t>
            </a:r>
          </a:p>
          <a:p>
            <a:pPr marL="428625" indent="-428625">
              <a:buFont typeface="Arial" panose="020B0604020202020204" pitchFamily="34" charset="0"/>
              <a:buChar char="•"/>
            </a:pPr>
            <a:endParaRPr lang="en-US" dirty="0"/>
          </a:p>
          <a:p>
            <a:pPr marL="428625" indent="-428625">
              <a:buFont typeface="Arial" panose="020B0604020202020204" pitchFamily="34" charset="0"/>
              <a:buChar char="•"/>
            </a:pPr>
            <a:endParaRPr lang="en-US" dirty="0"/>
          </a:p>
          <a:p>
            <a:pPr marL="428625" indent="-428625">
              <a:buFont typeface="Arial" panose="020B0604020202020204" pitchFamily="34" charset="0"/>
              <a:buChar char="•"/>
            </a:pPr>
            <a:endParaRPr lang="en-US" dirty="0"/>
          </a:p>
        </p:txBody>
      </p:sp>
    </p:spTree>
    <p:extLst>
      <p:ext uri="{BB962C8B-B14F-4D97-AF65-F5344CB8AC3E}">
        <p14:creationId xmlns:p14="http://schemas.microsoft.com/office/powerpoint/2010/main" val="2756240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E9C6-61D1-0AC2-BC73-712858758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5B31D-7EA6-B5A1-82E1-6B6BDD98BCBE}"/>
              </a:ext>
            </a:extLst>
          </p:cNvPr>
          <p:cNvSpPr>
            <a:spLocks noGrp="1"/>
          </p:cNvSpPr>
          <p:nvPr>
            <p:ph type="title"/>
          </p:nvPr>
        </p:nvSpPr>
        <p:spPr/>
        <p:txBody>
          <a:bodyPr/>
          <a:lstStyle/>
          <a:p>
            <a:r>
              <a:rPr lang="en-US" dirty="0"/>
              <a:t>AI Act Development</a:t>
            </a:r>
          </a:p>
        </p:txBody>
      </p:sp>
      <p:sp>
        <p:nvSpPr>
          <p:cNvPr id="3" name="Text Placeholder 2">
            <a:extLst>
              <a:ext uri="{FF2B5EF4-FFF2-40B4-BE49-F238E27FC236}">
                <a16:creationId xmlns:a16="http://schemas.microsoft.com/office/drawing/2014/main" id="{F2718CF6-97F6-818F-B581-06BAF2AA3AF4}"/>
              </a:ext>
            </a:extLst>
          </p:cNvPr>
          <p:cNvSpPr>
            <a:spLocks noGrp="1"/>
          </p:cNvSpPr>
          <p:nvPr>
            <p:ph type="body" sz="quarter" idx="11"/>
          </p:nvPr>
        </p:nvSpPr>
        <p:spPr/>
        <p:txBody>
          <a:bodyPr/>
          <a:lstStyle/>
          <a:p>
            <a:pPr algn="r"/>
            <a:r>
              <a:rPr lang="en-US" dirty="0">
                <a:solidFill>
                  <a:srgbClr val="00B050"/>
                </a:solidFill>
              </a:rPr>
              <a:t>AI Act entry into force – August 1 2024 </a:t>
            </a:r>
          </a:p>
          <a:p>
            <a:pPr algn="r"/>
            <a:r>
              <a:rPr lang="en-US" dirty="0">
                <a:solidFill>
                  <a:srgbClr val="00B050"/>
                </a:solidFill>
              </a:rPr>
              <a:t>AI Act Literacy requirements apply – February 2 2025 </a:t>
            </a:r>
          </a:p>
          <a:p>
            <a:pPr algn="r"/>
            <a:r>
              <a:rPr lang="en-US" dirty="0">
                <a:solidFill>
                  <a:srgbClr val="00B050"/>
                </a:solidFill>
              </a:rPr>
              <a:t>Prohibitions on AI enter into effect – May 2 2025</a:t>
            </a:r>
          </a:p>
          <a:p>
            <a:pPr algn="r"/>
            <a:r>
              <a:rPr lang="en-US" dirty="0">
                <a:solidFill>
                  <a:srgbClr val="00B050"/>
                </a:solidFill>
              </a:rPr>
              <a:t>GPAI models compliance (new models) &amp; penalties – August 2 2025</a:t>
            </a:r>
          </a:p>
          <a:p>
            <a:pPr algn="r"/>
            <a:r>
              <a:rPr lang="en-US" dirty="0"/>
              <a:t>Ultimate Post-Market Surveillance Plan publication data EC – August 2 2026</a:t>
            </a:r>
          </a:p>
          <a:p>
            <a:pPr algn="r"/>
            <a:r>
              <a:rPr lang="en-US" dirty="0"/>
              <a:t>Application to High-Risk AI systems (Annex III) – August 2 2026</a:t>
            </a:r>
          </a:p>
          <a:p>
            <a:pPr algn="r"/>
            <a:r>
              <a:rPr lang="en-US" dirty="0"/>
              <a:t>Application to High-Risk AI systems – August 2 2027  </a:t>
            </a:r>
          </a:p>
          <a:p>
            <a:pPr algn="r"/>
            <a:endParaRPr lang="en-US" dirty="0"/>
          </a:p>
          <a:p>
            <a:pPr algn="r"/>
            <a:endParaRPr lang="en-US" dirty="0"/>
          </a:p>
        </p:txBody>
      </p:sp>
    </p:spTree>
    <p:extLst>
      <p:ext uri="{BB962C8B-B14F-4D97-AF65-F5344CB8AC3E}">
        <p14:creationId xmlns:p14="http://schemas.microsoft.com/office/powerpoint/2010/main" val="3858947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3,400+ Staff Training Stock Photos, Pictures &amp; Royalty-Free Images -  iStock | Employee training, Training class, Staff meeting">
            <a:extLst>
              <a:ext uri="{FF2B5EF4-FFF2-40B4-BE49-F238E27FC236}">
                <a16:creationId xmlns:a16="http://schemas.microsoft.com/office/drawing/2014/main" id="{7BD78E5D-5D46-527F-C4D9-C2F718A1F5CC}"/>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7307" r="17308"/>
          <a:stretch>
            <a:fillRect/>
          </a:stretch>
        </p:blipFill>
        <p:spPr bwMode="auto">
          <a:xfrm>
            <a:off x="9162489" y="4"/>
            <a:ext cx="9473514" cy="10286999"/>
          </a:xfrm>
          <a:prstGeom prst="rect">
            <a:avLst/>
          </a:prstGeom>
          <a:solidFill>
            <a:srgbClr val="FFFFFF"/>
          </a:solidFill>
        </p:spPr>
      </p:pic>
      <p:sp>
        <p:nvSpPr>
          <p:cNvPr id="5" name="Title 4">
            <a:extLst>
              <a:ext uri="{FF2B5EF4-FFF2-40B4-BE49-F238E27FC236}">
                <a16:creationId xmlns:a16="http://schemas.microsoft.com/office/drawing/2014/main" id="{062F060D-B466-AFC7-3E2F-DCBB5FA2DAC1}"/>
              </a:ext>
            </a:extLst>
          </p:cNvPr>
          <p:cNvSpPr>
            <a:spLocks noGrp="1"/>
          </p:cNvSpPr>
          <p:nvPr>
            <p:ph type="title"/>
          </p:nvPr>
        </p:nvSpPr>
        <p:spPr>
          <a:xfrm>
            <a:off x="841813" y="832492"/>
            <a:ext cx="7877552" cy="2077493"/>
          </a:xfrm>
        </p:spPr>
        <p:txBody>
          <a:bodyPr wrap="square" anchor="t">
            <a:normAutofit/>
          </a:bodyPr>
          <a:lstStyle/>
          <a:p>
            <a:r>
              <a:rPr lang="en-US" dirty="0"/>
              <a:t>AI literacy</a:t>
            </a:r>
            <a:br>
              <a:rPr lang="en-US" dirty="0"/>
            </a:br>
            <a:r>
              <a:rPr lang="en-US" sz="3000" dirty="0"/>
              <a:t>Article 4</a:t>
            </a:r>
            <a:endParaRPr lang="en-EE" sz="3000"/>
          </a:p>
        </p:txBody>
      </p:sp>
      <p:sp>
        <p:nvSpPr>
          <p:cNvPr id="6" name="Text Placeholder 5">
            <a:extLst>
              <a:ext uri="{FF2B5EF4-FFF2-40B4-BE49-F238E27FC236}">
                <a16:creationId xmlns:a16="http://schemas.microsoft.com/office/drawing/2014/main" id="{476AEE62-99DD-1C4E-8B29-C818D3552C4D}"/>
              </a:ext>
            </a:extLst>
          </p:cNvPr>
          <p:cNvSpPr>
            <a:spLocks noGrp="1"/>
          </p:cNvSpPr>
          <p:nvPr>
            <p:ph type="body" sz="quarter" idx="11"/>
          </p:nvPr>
        </p:nvSpPr>
        <p:spPr>
          <a:xfrm>
            <a:off x="859519" y="5143500"/>
            <a:ext cx="7859846" cy="5118102"/>
          </a:xfrm>
        </p:spPr>
        <p:txBody>
          <a:bodyPr wrap="square" anchor="b">
            <a:normAutofit/>
          </a:bodyPr>
          <a:lstStyle/>
          <a:p>
            <a:r>
              <a:rPr lang="en-GB"/>
              <a:t>AI literacy Providers and deployers of AI systems shall take measures to ensure, to their best extent, a sufficient level of AI literacy of their staff and other persons dealing with the operation and use of AI systems on their behalf, taking into account their technical knowledge, experience, education and training and the context the AI systems are to be used in, and considering the persons or groups of persons on whom the AI systems are to be used.</a:t>
            </a:r>
            <a:endParaRPr lang="en-EE"/>
          </a:p>
        </p:txBody>
      </p:sp>
    </p:spTree>
    <p:extLst>
      <p:ext uri="{BB962C8B-B14F-4D97-AF65-F5344CB8AC3E}">
        <p14:creationId xmlns:p14="http://schemas.microsoft.com/office/powerpoint/2010/main" val="32850209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8335F8C-34A6-F005-1F24-2BA42471D2BF}"/>
              </a:ext>
            </a:extLst>
          </p:cNvPr>
          <p:cNvSpPr>
            <a:spLocks noGrp="1"/>
          </p:cNvSpPr>
          <p:nvPr>
            <p:ph type="pic" sz="quarter" idx="12"/>
          </p:nvPr>
        </p:nvSpPr>
        <p:spPr>
          <a:xfrm>
            <a:off x="9227599" y="3296581"/>
            <a:ext cx="8575400" cy="5941220"/>
          </a:xfrm>
        </p:spPr>
        <p:txBody>
          <a:bodyPr/>
          <a:lstStyle/>
          <a:p>
            <a:pPr marL="202407">
              <a:tabLst>
                <a:tab pos="6398420" algn="l"/>
                <a:tab pos="7396163" algn="l"/>
              </a:tabLst>
            </a:pPr>
            <a:r>
              <a:rPr lang="en-GB" dirty="0"/>
              <a:t>‘</a:t>
            </a:r>
            <a:r>
              <a:rPr lang="en-GB" b="1" dirty="0"/>
              <a:t>provider</a:t>
            </a:r>
            <a:r>
              <a:rPr lang="en-GB" dirty="0"/>
              <a:t>’ means a </a:t>
            </a:r>
            <a:r>
              <a:rPr lang="en-GB" u="sng" dirty="0"/>
              <a:t>natural</a:t>
            </a:r>
            <a:r>
              <a:rPr lang="en-GB" dirty="0"/>
              <a:t> or </a:t>
            </a:r>
            <a:r>
              <a:rPr lang="en-GB" u="sng" dirty="0"/>
              <a:t>legal person</a:t>
            </a:r>
            <a:r>
              <a:rPr lang="en-GB" dirty="0"/>
              <a:t>, </a:t>
            </a:r>
            <a:r>
              <a:rPr lang="en-GB" u="sng" dirty="0"/>
              <a:t>public authority</a:t>
            </a:r>
            <a:r>
              <a:rPr lang="en-GB" dirty="0"/>
              <a:t>, </a:t>
            </a:r>
            <a:r>
              <a:rPr lang="en-GB" u="sng" dirty="0"/>
              <a:t>agency or other body</a:t>
            </a:r>
            <a:r>
              <a:rPr lang="en-GB" dirty="0"/>
              <a:t> that develops an AI system or a general-purpose AI model or that has an AI system or a general-purpose AI model developed and places it on the market or </a:t>
            </a:r>
            <a:r>
              <a:rPr lang="en-GB" u="sng" dirty="0"/>
              <a:t>puts the AI system into service under its own name or trademark</a:t>
            </a:r>
            <a:r>
              <a:rPr lang="en-GB" dirty="0"/>
              <a:t>, whether for payment or free of charge;</a:t>
            </a:r>
            <a:endParaRPr lang="en-EE"/>
          </a:p>
        </p:txBody>
      </p:sp>
      <p:sp>
        <p:nvSpPr>
          <p:cNvPr id="3" name="Title 2">
            <a:extLst>
              <a:ext uri="{FF2B5EF4-FFF2-40B4-BE49-F238E27FC236}">
                <a16:creationId xmlns:a16="http://schemas.microsoft.com/office/drawing/2014/main" id="{5DC62159-8354-C170-1C13-F059EBADD595}"/>
              </a:ext>
            </a:extLst>
          </p:cNvPr>
          <p:cNvSpPr>
            <a:spLocks noGrp="1"/>
          </p:cNvSpPr>
          <p:nvPr>
            <p:ph type="title"/>
          </p:nvPr>
        </p:nvSpPr>
        <p:spPr>
          <a:xfrm>
            <a:off x="841813" y="832491"/>
            <a:ext cx="7877552" cy="1454244"/>
          </a:xfrm>
        </p:spPr>
        <p:txBody>
          <a:bodyPr/>
          <a:lstStyle/>
          <a:p>
            <a:r>
              <a:rPr lang="en-US" dirty="0"/>
              <a:t>Provider role</a:t>
            </a:r>
            <a:br>
              <a:rPr lang="en-US" dirty="0"/>
            </a:br>
            <a:r>
              <a:rPr lang="en-US" sz="3000" dirty="0"/>
              <a:t>Article 3 (4)</a:t>
            </a:r>
            <a:endParaRPr lang="en-EE" sz="3000"/>
          </a:p>
        </p:txBody>
      </p:sp>
      <p:sp>
        <p:nvSpPr>
          <p:cNvPr id="4" name="Text Placeholder 3">
            <a:extLst>
              <a:ext uri="{FF2B5EF4-FFF2-40B4-BE49-F238E27FC236}">
                <a16:creationId xmlns:a16="http://schemas.microsoft.com/office/drawing/2014/main" id="{4055BEAB-DAA5-F262-0CBB-23A3F7C31589}"/>
              </a:ext>
            </a:extLst>
          </p:cNvPr>
          <p:cNvSpPr>
            <a:spLocks noGrp="1"/>
          </p:cNvSpPr>
          <p:nvPr>
            <p:ph type="body" sz="quarter" idx="11"/>
          </p:nvPr>
        </p:nvSpPr>
        <p:spPr>
          <a:xfrm>
            <a:off x="485003" y="3049029"/>
            <a:ext cx="7859846" cy="2094471"/>
          </a:xfrm>
        </p:spPr>
        <p:txBody>
          <a:bodyPr/>
          <a:lstStyle/>
          <a:p>
            <a:r>
              <a:rPr lang="en-US" dirty="0"/>
              <a:t>For medical devices enabled by AI/ML, the provider role is nearly synonymous to the term medical device manufacturer</a:t>
            </a:r>
            <a:endParaRPr lang="en-EE"/>
          </a:p>
        </p:txBody>
      </p:sp>
    </p:spTree>
    <p:extLst>
      <p:ext uri="{BB962C8B-B14F-4D97-AF65-F5344CB8AC3E}">
        <p14:creationId xmlns:p14="http://schemas.microsoft.com/office/powerpoint/2010/main" val="1618140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EDCC-4C17-C144-6E05-AE90373A8E6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D10971A-5AC7-E423-74AC-AFA6241BB1EA}"/>
              </a:ext>
            </a:extLst>
          </p:cNvPr>
          <p:cNvSpPr>
            <a:spLocks noGrp="1"/>
          </p:cNvSpPr>
          <p:nvPr>
            <p:ph type="pic" sz="quarter" idx="14"/>
          </p:nvPr>
        </p:nvSpPr>
        <p:spPr/>
        <p:txBody>
          <a:bodyPr/>
          <a:lstStyle/>
          <a:p>
            <a:r>
              <a:rPr lang="en-GB" dirty="0"/>
              <a:t>‘</a:t>
            </a:r>
            <a:r>
              <a:rPr lang="en-GB" b="1" dirty="0"/>
              <a:t>deployer</a:t>
            </a:r>
            <a:r>
              <a:rPr lang="en-GB" dirty="0"/>
              <a:t>’ means a </a:t>
            </a:r>
            <a:r>
              <a:rPr lang="en-GB" u="sng" dirty="0"/>
              <a:t>natural</a:t>
            </a:r>
            <a:r>
              <a:rPr lang="en-GB" dirty="0"/>
              <a:t> or </a:t>
            </a:r>
            <a:r>
              <a:rPr lang="en-GB" u="sng" dirty="0"/>
              <a:t>legal person</a:t>
            </a:r>
            <a:r>
              <a:rPr lang="en-GB" dirty="0"/>
              <a:t>, public authority, agency or other body using an AI system under its authority except where the AI system is used in the course of a personal non-professional activity;</a:t>
            </a:r>
            <a:endParaRPr lang="en-EE"/>
          </a:p>
        </p:txBody>
      </p:sp>
      <p:sp>
        <p:nvSpPr>
          <p:cNvPr id="3" name="Title 2">
            <a:extLst>
              <a:ext uri="{FF2B5EF4-FFF2-40B4-BE49-F238E27FC236}">
                <a16:creationId xmlns:a16="http://schemas.microsoft.com/office/drawing/2014/main" id="{5CF56A13-0908-DC42-B15D-1A8CB3A9A9E1}"/>
              </a:ext>
            </a:extLst>
          </p:cNvPr>
          <p:cNvSpPr>
            <a:spLocks noGrp="1"/>
          </p:cNvSpPr>
          <p:nvPr>
            <p:ph type="title"/>
          </p:nvPr>
        </p:nvSpPr>
        <p:spPr>
          <a:xfrm>
            <a:off x="841813" y="832491"/>
            <a:ext cx="7877552" cy="1454244"/>
          </a:xfrm>
        </p:spPr>
        <p:txBody>
          <a:bodyPr/>
          <a:lstStyle/>
          <a:p>
            <a:r>
              <a:rPr lang="en-US" dirty="0"/>
              <a:t>Deployer role</a:t>
            </a:r>
            <a:br>
              <a:rPr lang="en-US" dirty="0"/>
            </a:br>
            <a:r>
              <a:rPr lang="en-US" sz="3000" dirty="0"/>
              <a:t>Article 3(4) </a:t>
            </a:r>
            <a:endParaRPr lang="en-EE" sz="3000"/>
          </a:p>
        </p:txBody>
      </p:sp>
      <p:sp>
        <p:nvSpPr>
          <p:cNvPr id="5" name="Text Placeholder 3">
            <a:extLst>
              <a:ext uri="{FF2B5EF4-FFF2-40B4-BE49-F238E27FC236}">
                <a16:creationId xmlns:a16="http://schemas.microsoft.com/office/drawing/2014/main" id="{CD611B99-DF11-2E59-8F1A-07874465A568}"/>
              </a:ext>
            </a:extLst>
          </p:cNvPr>
          <p:cNvSpPr>
            <a:spLocks noGrp="1"/>
          </p:cNvSpPr>
          <p:nvPr>
            <p:ph type="body" sz="quarter" idx="11"/>
          </p:nvPr>
        </p:nvSpPr>
        <p:spPr>
          <a:xfrm>
            <a:off x="438665" y="5458596"/>
            <a:ext cx="7859846" cy="2094471"/>
          </a:xfrm>
        </p:spPr>
        <p:txBody>
          <a:bodyPr/>
          <a:lstStyle/>
          <a:p>
            <a:r>
              <a:rPr lang="en-US" dirty="0"/>
              <a:t>For medical devices enabled by AI/ML used by physicians in the context of medicine, could also imply the physician being a ‘deployer’</a:t>
            </a:r>
          </a:p>
          <a:p>
            <a:r>
              <a:rPr lang="en-US" dirty="0"/>
              <a:t>Healthcare institutions purchasing and implementing AI/ML-enabled medical devices are considered ‘manufacturers’</a:t>
            </a:r>
            <a:endParaRPr lang="en-EE"/>
          </a:p>
        </p:txBody>
      </p:sp>
    </p:spTree>
    <p:extLst>
      <p:ext uri="{BB962C8B-B14F-4D97-AF65-F5344CB8AC3E}">
        <p14:creationId xmlns:p14="http://schemas.microsoft.com/office/powerpoint/2010/main" val="360235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1F9B-7114-3E0C-34FE-4E7E7E212045}"/>
              </a:ext>
            </a:extLst>
          </p:cNvPr>
          <p:cNvSpPr>
            <a:spLocks noGrp="1"/>
          </p:cNvSpPr>
          <p:nvPr>
            <p:ph type="title"/>
          </p:nvPr>
        </p:nvSpPr>
        <p:spPr/>
        <p:txBody>
          <a:bodyPr/>
          <a:lstStyle/>
          <a:p>
            <a:r>
              <a:rPr lang="en-US" dirty="0"/>
              <a:t>Risk classification AI systems</a:t>
            </a:r>
            <a:endParaRPr lang="en-EE"/>
          </a:p>
        </p:txBody>
      </p:sp>
      <p:sp>
        <p:nvSpPr>
          <p:cNvPr id="3" name="Text Placeholder 2">
            <a:extLst>
              <a:ext uri="{FF2B5EF4-FFF2-40B4-BE49-F238E27FC236}">
                <a16:creationId xmlns:a16="http://schemas.microsoft.com/office/drawing/2014/main" id="{440F3F70-DFF1-8177-1748-245EC773756D}"/>
              </a:ext>
            </a:extLst>
          </p:cNvPr>
          <p:cNvSpPr>
            <a:spLocks noGrp="1"/>
          </p:cNvSpPr>
          <p:nvPr>
            <p:ph type="body" sz="quarter" idx="11"/>
          </p:nvPr>
        </p:nvSpPr>
        <p:spPr/>
        <p:txBody>
          <a:bodyPr/>
          <a:lstStyle/>
          <a:p>
            <a:r>
              <a:rPr lang="en-US" dirty="0"/>
              <a:t>Prohibited AI Systems (article 5) – e.g. subliminal techniques, exploitation</a:t>
            </a:r>
          </a:p>
          <a:p>
            <a:r>
              <a:rPr lang="en-US" dirty="0"/>
              <a:t>High-Risk AI Systems (article 6) – e.g. healthcare staff prioritization (annex III), medical devices (annex I)</a:t>
            </a:r>
          </a:p>
          <a:p>
            <a:r>
              <a:rPr lang="en-US" dirty="0"/>
              <a:t>General-Purpose AI models (article 53) – e.g. non-systemic risk </a:t>
            </a:r>
          </a:p>
          <a:p>
            <a:r>
              <a:rPr lang="en-US" dirty="0"/>
              <a:t>General-Purpose AI models (article 55) – e.g. systemic risk</a:t>
            </a:r>
          </a:p>
          <a:p>
            <a:r>
              <a:rPr lang="en-US" dirty="0"/>
              <a:t>General-Purpose AI systems &amp; low-risk AI (article 50) – All other</a:t>
            </a:r>
          </a:p>
          <a:p>
            <a:endParaRPr lang="en-EE"/>
          </a:p>
        </p:txBody>
      </p:sp>
    </p:spTree>
    <p:extLst>
      <p:ext uri="{BB962C8B-B14F-4D97-AF65-F5344CB8AC3E}">
        <p14:creationId xmlns:p14="http://schemas.microsoft.com/office/powerpoint/2010/main" val="2700682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1CD1-BB75-CFBE-72A0-12EF14149264}"/>
              </a:ext>
            </a:extLst>
          </p:cNvPr>
          <p:cNvSpPr>
            <a:spLocks noGrp="1"/>
          </p:cNvSpPr>
          <p:nvPr>
            <p:ph type="title"/>
          </p:nvPr>
        </p:nvSpPr>
        <p:spPr/>
        <p:txBody>
          <a:bodyPr/>
          <a:lstStyle/>
          <a:p>
            <a:r>
              <a:rPr lang="en-US" dirty="0"/>
              <a:t>Healthcare organizations</a:t>
            </a:r>
            <a:endParaRPr lang="en-EE"/>
          </a:p>
        </p:txBody>
      </p:sp>
      <p:sp>
        <p:nvSpPr>
          <p:cNvPr id="3" name="Text Placeholder 2">
            <a:extLst>
              <a:ext uri="{FF2B5EF4-FFF2-40B4-BE49-F238E27FC236}">
                <a16:creationId xmlns:a16="http://schemas.microsoft.com/office/drawing/2014/main" id="{023893B0-3216-186D-05D0-604E97344AC8}"/>
              </a:ext>
            </a:extLst>
          </p:cNvPr>
          <p:cNvSpPr>
            <a:spLocks noGrp="1"/>
          </p:cNvSpPr>
          <p:nvPr>
            <p:ph type="body" sz="quarter" idx="11"/>
          </p:nvPr>
        </p:nvSpPr>
        <p:spPr/>
        <p:txBody>
          <a:bodyPr/>
          <a:lstStyle/>
          <a:p>
            <a:pPr marL="0" indent="0">
              <a:buNone/>
            </a:pPr>
            <a:r>
              <a:rPr lang="en-US" b="1" dirty="0"/>
              <a:t>Organizational</a:t>
            </a:r>
          </a:p>
          <a:p>
            <a:pPr marL="0" indent="0">
              <a:buNone/>
            </a:pPr>
            <a:endParaRPr lang="en-US" b="1" dirty="0"/>
          </a:p>
          <a:p>
            <a:r>
              <a:rPr lang="en-US" dirty="0"/>
              <a:t>Implementation of technical and organizational measures to ensure use of AI in line their instructions</a:t>
            </a:r>
          </a:p>
          <a:p>
            <a:r>
              <a:rPr lang="en-US" dirty="0"/>
              <a:t>Assign the required level of human oversight</a:t>
            </a:r>
          </a:p>
          <a:p>
            <a:r>
              <a:rPr lang="en-US" dirty="0"/>
              <a:t>Select, inform and train staff members on the use of the AI (note: AI literacy)</a:t>
            </a:r>
          </a:p>
          <a:p>
            <a:r>
              <a:rPr lang="en-US" dirty="0"/>
              <a:t>Execute FRIA for Annex III AI systems</a:t>
            </a:r>
          </a:p>
          <a:p>
            <a:endParaRPr lang="en-US" dirty="0"/>
          </a:p>
          <a:p>
            <a:endParaRPr lang="en-US" dirty="0"/>
          </a:p>
          <a:p>
            <a:endParaRPr lang="en-EE"/>
          </a:p>
        </p:txBody>
      </p:sp>
      <p:sp>
        <p:nvSpPr>
          <p:cNvPr id="4" name="Text Placeholder 3">
            <a:extLst>
              <a:ext uri="{FF2B5EF4-FFF2-40B4-BE49-F238E27FC236}">
                <a16:creationId xmlns:a16="http://schemas.microsoft.com/office/drawing/2014/main" id="{F30D5B08-93EA-1E49-49F2-0E600DC48D89}"/>
              </a:ext>
            </a:extLst>
          </p:cNvPr>
          <p:cNvSpPr>
            <a:spLocks noGrp="1"/>
          </p:cNvSpPr>
          <p:nvPr>
            <p:ph type="body" sz="quarter" idx="12"/>
          </p:nvPr>
        </p:nvSpPr>
        <p:spPr/>
        <p:txBody>
          <a:bodyPr/>
          <a:lstStyle/>
          <a:p>
            <a:pPr marL="0" indent="0">
              <a:buNone/>
            </a:pPr>
            <a:r>
              <a:rPr lang="en-US" b="1" dirty="0"/>
              <a:t>Technical</a:t>
            </a:r>
          </a:p>
          <a:p>
            <a:pPr marL="0" indent="0">
              <a:buNone/>
            </a:pPr>
            <a:endParaRPr lang="en-US" b="1" dirty="0"/>
          </a:p>
          <a:p>
            <a:r>
              <a:rPr lang="en-US" dirty="0"/>
              <a:t>Ensure relevant and representative input data</a:t>
            </a:r>
          </a:p>
          <a:p>
            <a:r>
              <a:rPr lang="en-US" dirty="0"/>
              <a:t>Monitor AI system operation</a:t>
            </a:r>
          </a:p>
          <a:p>
            <a:r>
              <a:rPr lang="en-US" dirty="0"/>
              <a:t>Storage of automatically generated logs (&gt; 6 months)</a:t>
            </a:r>
          </a:p>
          <a:p>
            <a:endParaRPr lang="en-US" dirty="0"/>
          </a:p>
          <a:p>
            <a:endParaRPr lang="en-EE" b="1"/>
          </a:p>
        </p:txBody>
      </p:sp>
    </p:spTree>
    <p:extLst>
      <p:ext uri="{BB962C8B-B14F-4D97-AF65-F5344CB8AC3E}">
        <p14:creationId xmlns:p14="http://schemas.microsoft.com/office/powerpoint/2010/main" val="2717014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F794-9E68-A15D-2F9B-19BE22B6B14A}"/>
              </a:ext>
            </a:extLst>
          </p:cNvPr>
          <p:cNvSpPr>
            <a:spLocks noGrp="1"/>
          </p:cNvSpPr>
          <p:nvPr>
            <p:ph type="title"/>
          </p:nvPr>
        </p:nvSpPr>
        <p:spPr>
          <a:xfrm>
            <a:off x="841812" y="832491"/>
            <a:ext cx="12640377" cy="1454244"/>
          </a:xfrm>
        </p:spPr>
        <p:txBody>
          <a:bodyPr/>
          <a:lstStyle/>
          <a:p>
            <a:r>
              <a:rPr lang="en-US" dirty="0"/>
              <a:t>Manufacturers </a:t>
            </a:r>
            <a:br>
              <a:rPr lang="en-US" dirty="0"/>
            </a:br>
            <a:r>
              <a:rPr lang="en-US" sz="3000" dirty="0"/>
              <a:t>(AI/ML- enabled medical devices)</a:t>
            </a:r>
            <a:endParaRPr lang="en-EE" sz="3000"/>
          </a:p>
        </p:txBody>
      </p:sp>
      <p:sp>
        <p:nvSpPr>
          <p:cNvPr id="3" name="Text Placeholder 2">
            <a:extLst>
              <a:ext uri="{FF2B5EF4-FFF2-40B4-BE49-F238E27FC236}">
                <a16:creationId xmlns:a16="http://schemas.microsoft.com/office/drawing/2014/main" id="{9FA9EAF9-2317-AF0C-6F49-CBC1A1D0B3ED}"/>
              </a:ext>
            </a:extLst>
          </p:cNvPr>
          <p:cNvSpPr>
            <a:spLocks noGrp="1"/>
          </p:cNvSpPr>
          <p:nvPr>
            <p:ph type="body" sz="quarter" idx="11"/>
          </p:nvPr>
        </p:nvSpPr>
        <p:spPr/>
        <p:txBody>
          <a:bodyPr/>
          <a:lstStyle/>
          <a:p>
            <a:pPr marL="0" indent="0">
              <a:buNone/>
            </a:pPr>
            <a:r>
              <a:rPr lang="en-US" b="1" dirty="0"/>
              <a:t>Quality Management</a:t>
            </a:r>
          </a:p>
          <a:p>
            <a:pPr marL="0" indent="0">
              <a:buNone/>
            </a:pPr>
            <a:endParaRPr lang="en-US" b="1" dirty="0"/>
          </a:p>
          <a:p>
            <a:r>
              <a:rPr lang="en-US" dirty="0"/>
              <a:t>Data Management procedures</a:t>
            </a:r>
          </a:p>
          <a:p>
            <a:r>
              <a:rPr lang="en-US" dirty="0"/>
              <a:t>Fundamental Rights risk assessments</a:t>
            </a:r>
          </a:p>
          <a:p>
            <a:r>
              <a:rPr lang="en-US" dirty="0"/>
              <a:t>Fundamental Rights reporting obligations</a:t>
            </a:r>
          </a:p>
          <a:p>
            <a:r>
              <a:rPr lang="en-US" dirty="0"/>
              <a:t>Predetermined changes</a:t>
            </a:r>
          </a:p>
          <a:p>
            <a:r>
              <a:rPr lang="en-US" dirty="0"/>
              <a:t>Resource management</a:t>
            </a:r>
          </a:p>
          <a:p>
            <a:r>
              <a:rPr lang="en-US" dirty="0"/>
              <a:t>Additional QMS standard(s) (?)</a:t>
            </a:r>
          </a:p>
          <a:p>
            <a:endParaRPr lang="en-EE"/>
          </a:p>
        </p:txBody>
      </p:sp>
      <p:sp>
        <p:nvSpPr>
          <p:cNvPr id="4" name="Text Placeholder 3">
            <a:extLst>
              <a:ext uri="{FF2B5EF4-FFF2-40B4-BE49-F238E27FC236}">
                <a16:creationId xmlns:a16="http://schemas.microsoft.com/office/drawing/2014/main" id="{312B9058-F19A-1D9F-9356-31DE6897A687}"/>
              </a:ext>
            </a:extLst>
          </p:cNvPr>
          <p:cNvSpPr>
            <a:spLocks noGrp="1"/>
          </p:cNvSpPr>
          <p:nvPr>
            <p:ph type="body" sz="quarter" idx="12"/>
          </p:nvPr>
        </p:nvSpPr>
        <p:spPr/>
        <p:txBody>
          <a:bodyPr/>
          <a:lstStyle/>
          <a:p>
            <a:pPr marL="0" indent="0">
              <a:buNone/>
            </a:pPr>
            <a:r>
              <a:rPr lang="en-US" b="1" dirty="0"/>
              <a:t>Technical Documentation</a:t>
            </a:r>
          </a:p>
          <a:p>
            <a:pPr marL="0" indent="0">
              <a:buNone/>
            </a:pPr>
            <a:endParaRPr lang="en-US" b="1" dirty="0"/>
          </a:p>
          <a:p>
            <a:r>
              <a:rPr lang="en-US" dirty="0"/>
              <a:t>Detailed data descriptions and assessments</a:t>
            </a:r>
          </a:p>
          <a:p>
            <a:r>
              <a:rPr lang="en-US" dirty="0"/>
              <a:t>Post-market Monitoring</a:t>
            </a:r>
          </a:p>
          <a:p>
            <a:r>
              <a:rPr lang="en-US" dirty="0"/>
              <a:t>Detailed AI descriptions</a:t>
            </a:r>
          </a:p>
          <a:p>
            <a:r>
              <a:rPr lang="en-US" dirty="0"/>
              <a:t>Fundamental Rights risk assessment</a:t>
            </a:r>
          </a:p>
          <a:p>
            <a:r>
              <a:rPr lang="en-US" dirty="0"/>
              <a:t>Predetermined changes</a:t>
            </a:r>
          </a:p>
          <a:p>
            <a:r>
              <a:rPr lang="en-US" dirty="0"/>
              <a:t>Additional technical standard(s) (?)</a:t>
            </a:r>
          </a:p>
          <a:p>
            <a:endParaRPr lang="en-EE"/>
          </a:p>
        </p:txBody>
      </p:sp>
      <p:sp>
        <p:nvSpPr>
          <p:cNvPr id="5" name="Text Placeholder 4">
            <a:extLst>
              <a:ext uri="{FF2B5EF4-FFF2-40B4-BE49-F238E27FC236}">
                <a16:creationId xmlns:a16="http://schemas.microsoft.com/office/drawing/2014/main" id="{4842C1F5-4ADE-5161-DB33-2B5CED895308}"/>
              </a:ext>
            </a:extLst>
          </p:cNvPr>
          <p:cNvSpPr>
            <a:spLocks noGrp="1"/>
          </p:cNvSpPr>
          <p:nvPr>
            <p:ph type="body" sz="quarter" idx="13"/>
          </p:nvPr>
        </p:nvSpPr>
        <p:spPr/>
        <p:txBody>
          <a:bodyPr/>
          <a:lstStyle/>
          <a:p>
            <a:pPr marL="0" indent="0">
              <a:buNone/>
            </a:pPr>
            <a:r>
              <a:rPr lang="en-US" b="1" dirty="0"/>
              <a:t>Conformity Assessment</a:t>
            </a:r>
          </a:p>
          <a:p>
            <a:pPr marL="0" indent="0">
              <a:buNone/>
            </a:pPr>
            <a:endParaRPr lang="en-US" b="1" dirty="0"/>
          </a:p>
          <a:p>
            <a:r>
              <a:rPr lang="en-US" dirty="0"/>
              <a:t>Declaration of Conformity (against AI Act &amp; GDPR)</a:t>
            </a:r>
          </a:p>
          <a:p>
            <a:r>
              <a:rPr lang="en-US" dirty="0"/>
              <a:t>Access to datasets for Notified Bodies and governments</a:t>
            </a:r>
          </a:p>
          <a:p>
            <a:r>
              <a:rPr lang="en-US" dirty="0"/>
              <a:t>Notified Body re-testing of the AI system (as requested)</a:t>
            </a:r>
          </a:p>
          <a:p>
            <a:r>
              <a:rPr lang="en-US" dirty="0"/>
              <a:t>AI Expert reviews </a:t>
            </a:r>
            <a:endParaRPr lang="en-EE"/>
          </a:p>
        </p:txBody>
      </p:sp>
    </p:spTree>
    <p:extLst>
      <p:ext uri="{BB962C8B-B14F-4D97-AF65-F5344CB8AC3E}">
        <p14:creationId xmlns:p14="http://schemas.microsoft.com/office/powerpoint/2010/main" val="334069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84" t="-8510" b="-8510"/>
            </a:stretch>
          </a:blipFill>
        </p:spPr>
        <p:txBody>
          <a:bodyPr/>
          <a:lstStyle/>
          <a:p>
            <a:endParaRPr lang="en-GB"/>
          </a:p>
        </p:txBody>
      </p:sp>
      <p:grpSp>
        <p:nvGrpSpPr>
          <p:cNvPr id="3" name="Group 3"/>
          <p:cNvGrpSpPr>
            <a:grpSpLocks noChangeAspect="1"/>
          </p:cNvGrpSpPr>
          <p:nvPr/>
        </p:nvGrpSpPr>
        <p:grpSpPr>
          <a:xfrm>
            <a:off x="11355931" y="2606536"/>
            <a:ext cx="5926835" cy="592681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txBody>
            <a:bodyPr/>
            <a:lstStyle/>
            <a:p>
              <a:endParaRPr lang="en-GB"/>
            </a:p>
          </p:txBody>
        </p:sp>
      </p:grpSp>
      <p:sp>
        <p:nvSpPr>
          <p:cNvPr id="5" name="TextBox 5"/>
          <p:cNvSpPr txBox="1"/>
          <p:nvPr/>
        </p:nvSpPr>
        <p:spPr>
          <a:xfrm>
            <a:off x="661649" y="3808192"/>
            <a:ext cx="9861881" cy="1335308"/>
          </a:xfrm>
          <a:prstGeom prst="rect">
            <a:avLst/>
          </a:prstGeom>
        </p:spPr>
        <p:txBody>
          <a:bodyPr lIns="0" tIns="0" rIns="0" bIns="0" rtlCol="0" anchor="t">
            <a:spAutoFit/>
          </a:bodyPr>
          <a:lstStyle/>
          <a:p>
            <a:pPr algn="l">
              <a:lnSpc>
                <a:spcPts val="10536"/>
              </a:lnSpc>
            </a:pPr>
            <a:r>
              <a:rPr lang="en-US" sz="7526" b="1" dirty="0">
                <a:solidFill>
                  <a:srgbClr val="FFFFFF"/>
                </a:solidFill>
                <a:latin typeface="Helvetica Bold"/>
                <a:ea typeface="Helvetica Bold"/>
                <a:cs typeface="Helvetica Bold"/>
                <a:sym typeface="Helvetica Bold"/>
              </a:rPr>
              <a:t>Dr. Mélodie </a:t>
            </a:r>
            <a:r>
              <a:rPr lang="en-US" sz="7526" b="1" dirty="0" err="1">
                <a:solidFill>
                  <a:srgbClr val="FFFFFF"/>
                </a:solidFill>
                <a:latin typeface="Helvetica Bold"/>
                <a:ea typeface="Helvetica Bold"/>
                <a:cs typeface="Helvetica Bold"/>
                <a:sym typeface="Helvetica Bold"/>
              </a:rPr>
              <a:t>Bernaux</a:t>
            </a:r>
            <a:endParaRPr lang="en-US" sz="7526" b="1" dirty="0">
              <a:solidFill>
                <a:srgbClr val="FFFFFF"/>
              </a:solidFill>
              <a:latin typeface="Helvetica Bold"/>
              <a:ea typeface="Helvetica Bold"/>
              <a:cs typeface="Helvetica Bold"/>
              <a:sym typeface="Helvetica Bold"/>
            </a:endParaRPr>
          </a:p>
        </p:txBody>
      </p:sp>
      <p:sp>
        <p:nvSpPr>
          <p:cNvPr id="6" name="TextBox 6"/>
          <p:cNvSpPr txBox="1"/>
          <p:nvPr/>
        </p:nvSpPr>
        <p:spPr>
          <a:xfrm>
            <a:off x="661649" y="419472"/>
            <a:ext cx="16964702" cy="2721066"/>
          </a:xfrm>
          <a:prstGeom prst="rect">
            <a:avLst/>
          </a:prstGeom>
        </p:spPr>
        <p:txBody>
          <a:bodyPr lIns="0" tIns="0" rIns="0" bIns="0" rtlCol="0" anchor="t">
            <a:spAutoFit/>
          </a:bodyPr>
          <a:lstStyle/>
          <a:p>
            <a:pPr algn="l">
              <a:lnSpc>
                <a:spcPts val="7195"/>
              </a:lnSpc>
            </a:pPr>
            <a:r>
              <a:rPr lang="en-US" sz="5139" b="1">
                <a:solidFill>
                  <a:srgbClr val="FFFFFF"/>
                </a:solidFill>
                <a:latin typeface="Helvetica Bold"/>
                <a:ea typeface="Helvetica Bold"/>
                <a:cs typeface="Helvetica Bold"/>
                <a:sym typeface="Helvetica Bold"/>
              </a:rPr>
              <a:t>Keynote: </a:t>
            </a:r>
            <a:endParaRPr lang="en-US" sz="5139" b="1" dirty="0">
              <a:solidFill>
                <a:srgbClr val="FFFFFF"/>
              </a:solidFill>
              <a:latin typeface="Helvetica Bold"/>
              <a:ea typeface="Helvetica Bold"/>
              <a:cs typeface="Helvetica Bold"/>
              <a:sym typeface="Helvetica Bold"/>
            </a:endParaRPr>
          </a:p>
          <a:p>
            <a:pPr algn="l">
              <a:lnSpc>
                <a:spcPts val="7195"/>
              </a:lnSpc>
            </a:pPr>
            <a:r>
              <a:rPr lang="en-US" sz="5139" b="1" dirty="0">
                <a:solidFill>
                  <a:srgbClr val="FFFFFF"/>
                </a:solidFill>
                <a:latin typeface="Helvetica Bold"/>
                <a:ea typeface="Helvetica Bold"/>
                <a:cs typeface="Helvetica Bold"/>
                <a:sym typeface="Helvetica Bold"/>
              </a:rPr>
              <a:t>“EHDS – Unlocking health data-driven innovation in Europe</a:t>
            </a:r>
          </a:p>
        </p:txBody>
      </p:sp>
      <p:sp>
        <p:nvSpPr>
          <p:cNvPr id="7" name="TextBox 7"/>
          <p:cNvSpPr txBox="1"/>
          <p:nvPr/>
        </p:nvSpPr>
        <p:spPr>
          <a:xfrm>
            <a:off x="661649" y="5143500"/>
            <a:ext cx="10032633" cy="2095994"/>
          </a:xfrm>
          <a:prstGeom prst="rect">
            <a:avLst/>
          </a:prstGeom>
        </p:spPr>
        <p:txBody>
          <a:bodyPr lIns="0" tIns="0" rIns="0" bIns="0" rtlCol="0" anchor="t">
            <a:spAutoFit/>
          </a:bodyPr>
          <a:lstStyle/>
          <a:p>
            <a:pPr algn="l">
              <a:lnSpc>
                <a:spcPts val="4114"/>
              </a:lnSpc>
            </a:pPr>
            <a:r>
              <a:rPr lang="en-US" sz="3740" b="1" dirty="0">
                <a:solidFill>
                  <a:srgbClr val="FFFFFF"/>
                </a:solidFill>
                <a:latin typeface="Helvetica Bold"/>
                <a:ea typeface="Helvetica Bold"/>
                <a:cs typeface="Helvetica Bold"/>
                <a:sym typeface="Helvetica Bold"/>
              </a:rPr>
              <a:t>Policy officer – Seconded national expert | European Commission, Directorate-General for Health and Food Safety, Unit C1 - Digital Health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82BE-0FF4-2512-A2EA-11BDC744E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4B344-5B81-96BD-682F-92F80065E20B}"/>
              </a:ext>
            </a:extLst>
          </p:cNvPr>
          <p:cNvSpPr>
            <a:spLocks noGrp="1"/>
          </p:cNvSpPr>
          <p:nvPr>
            <p:ph type="title"/>
          </p:nvPr>
        </p:nvSpPr>
        <p:spPr/>
        <p:txBody>
          <a:bodyPr/>
          <a:lstStyle/>
          <a:p>
            <a:r>
              <a:rPr lang="en-US" dirty="0"/>
              <a:t>Challenges</a:t>
            </a:r>
            <a:endParaRPr lang="en-EE"/>
          </a:p>
        </p:txBody>
      </p:sp>
      <p:sp>
        <p:nvSpPr>
          <p:cNvPr id="6" name="Text Placeholder 5">
            <a:extLst>
              <a:ext uri="{FF2B5EF4-FFF2-40B4-BE49-F238E27FC236}">
                <a16:creationId xmlns:a16="http://schemas.microsoft.com/office/drawing/2014/main" id="{3A56FCEF-8393-A1EA-0E9E-5EA1C403984B}"/>
              </a:ext>
            </a:extLst>
          </p:cNvPr>
          <p:cNvSpPr>
            <a:spLocks noGrp="1"/>
          </p:cNvSpPr>
          <p:nvPr>
            <p:ph type="body" sz="quarter" idx="11"/>
          </p:nvPr>
        </p:nvSpPr>
        <p:spPr>
          <a:xfrm>
            <a:off x="859518" y="4114800"/>
            <a:ext cx="10808349" cy="6146802"/>
          </a:xfrm>
        </p:spPr>
        <p:txBody>
          <a:bodyPr/>
          <a:lstStyle/>
          <a:p>
            <a:r>
              <a:rPr lang="en-NL" dirty="0"/>
              <a:t>Timelines are short, e.g. 1 year has passed, 2 years pending, to date no ‘accredited’ Notified Bodies</a:t>
            </a:r>
          </a:p>
          <a:p>
            <a:r>
              <a:rPr lang="en-NL" dirty="0"/>
              <a:t>Standards are running behind, to date no harmonised standards available for Quality Management Systems, Risk Management, Data Management, Trustworthiness, etc</a:t>
            </a:r>
          </a:p>
          <a:p>
            <a:r>
              <a:rPr lang="en-NL" dirty="0"/>
              <a:t>No grandfathering (e.g. prior approved Medical Devices enabled by AI/ML will need to undergo re-approval prior to August 2027)</a:t>
            </a:r>
          </a:p>
          <a:p>
            <a:r>
              <a:rPr lang="en-NL" dirty="0"/>
              <a:t>Limited guidance documentation available to prepare for the deadline</a:t>
            </a:r>
          </a:p>
          <a:p>
            <a:r>
              <a:rPr lang="en-NL" dirty="0"/>
              <a:t>Dataset requirements under the AI Act are high, prior developed AI/ML-enabled medical devices may not be compliant (e.g. datasets may not be available in their original configuration), and overall data availability is not yet governed (e.g. through the EHDS)</a:t>
            </a:r>
          </a:p>
        </p:txBody>
      </p:sp>
    </p:spTree>
    <p:extLst>
      <p:ext uri="{BB962C8B-B14F-4D97-AF65-F5344CB8AC3E}">
        <p14:creationId xmlns:p14="http://schemas.microsoft.com/office/powerpoint/2010/main" val="1101992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ong road leading to water&#10;&#10;Description automatically generated">
            <a:extLst>
              <a:ext uri="{FF2B5EF4-FFF2-40B4-BE49-F238E27FC236}">
                <a16:creationId xmlns:a16="http://schemas.microsoft.com/office/drawing/2014/main" id="{7D389E6D-FB11-08C2-19F8-7A98BF21B85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813" b="7813"/>
          <a:stretch/>
        </p:blipFill>
        <p:spPr>
          <a:xfrm>
            <a:off x="0" y="0"/>
            <a:ext cx="18288000" cy="10287000"/>
          </a:xfrm>
        </p:spPr>
      </p:pic>
      <p:sp>
        <p:nvSpPr>
          <p:cNvPr id="9" name="Rectangle 8">
            <a:extLst>
              <a:ext uri="{FF2B5EF4-FFF2-40B4-BE49-F238E27FC236}">
                <a16:creationId xmlns:a16="http://schemas.microsoft.com/office/drawing/2014/main" id="{3982FE07-0FB1-AA5D-5BE9-C065729680D4}"/>
              </a:ext>
            </a:extLst>
          </p:cNvPr>
          <p:cNvSpPr/>
          <p:nvPr/>
        </p:nvSpPr>
        <p:spPr>
          <a:xfrm>
            <a:off x="0" y="0"/>
            <a:ext cx="17709777" cy="10261602"/>
          </a:xfrm>
          <a:prstGeom prst="rect">
            <a:avLst/>
          </a:prstGeom>
          <a:gradFill flip="none" rotWithShape="1">
            <a:gsLst>
              <a:gs pos="0">
                <a:schemeClr val="accent1">
                  <a:lumMod val="5000"/>
                  <a:lumOff val="95000"/>
                  <a:alpha val="0"/>
                </a:schemeClr>
              </a:gs>
              <a:gs pos="74000">
                <a:schemeClr val="bg2">
                  <a:lumMod val="10000"/>
                  <a:alpha val="20000"/>
                </a:schemeClr>
              </a:gs>
              <a:gs pos="82000">
                <a:schemeClr val="bg2">
                  <a:lumMod val="10000"/>
                  <a:alpha val="40000"/>
                </a:schemeClr>
              </a:gs>
              <a:gs pos="100000">
                <a:schemeClr val="bg2">
                  <a:lumMod val="10000"/>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EE" sz="2700">
              <a:solidFill>
                <a:srgbClr val="FFFFFF"/>
              </a:solidFill>
              <a:latin typeface="Aino"/>
            </a:endParaRPr>
          </a:p>
        </p:txBody>
      </p:sp>
      <p:sp>
        <p:nvSpPr>
          <p:cNvPr id="7" name="Text Placeholder 6">
            <a:extLst>
              <a:ext uri="{FF2B5EF4-FFF2-40B4-BE49-F238E27FC236}">
                <a16:creationId xmlns:a16="http://schemas.microsoft.com/office/drawing/2014/main" id="{0E67921A-76A0-C5E7-A117-BFFF463ACAF5}"/>
              </a:ext>
            </a:extLst>
          </p:cNvPr>
          <p:cNvSpPr>
            <a:spLocks noGrp="1"/>
          </p:cNvSpPr>
          <p:nvPr>
            <p:ph type="body" sz="quarter" idx="11"/>
          </p:nvPr>
        </p:nvSpPr>
        <p:spPr/>
        <p:txBody>
          <a:bodyPr/>
          <a:lstStyle/>
          <a:p>
            <a:pPr marL="0" indent="0">
              <a:buNone/>
            </a:pPr>
            <a:r>
              <a:rPr lang="et-EE" dirty="0" err="1"/>
              <a:t>Author</a:t>
            </a:r>
            <a:endParaRPr lang="en-EE" dirty="0"/>
          </a:p>
          <a:p>
            <a:pPr marL="0" indent="0">
              <a:buNone/>
            </a:pPr>
            <a:r>
              <a:rPr lang="et-EE" dirty="0" err="1"/>
              <a:t>Enterprise</a:t>
            </a:r>
            <a:r>
              <a:rPr lang="et-EE" dirty="0"/>
              <a:t> Estonia</a:t>
            </a:r>
            <a:endParaRPr lang="en-EE" dirty="0"/>
          </a:p>
          <a:p>
            <a:pPr marL="0" indent="0">
              <a:buNone/>
            </a:pPr>
            <a:r>
              <a:rPr lang="en-EE" dirty="0"/>
              <a:t>eis.ee</a:t>
            </a:r>
          </a:p>
        </p:txBody>
      </p:sp>
      <p:sp>
        <p:nvSpPr>
          <p:cNvPr id="12" name="Title 11">
            <a:extLst>
              <a:ext uri="{FF2B5EF4-FFF2-40B4-BE49-F238E27FC236}">
                <a16:creationId xmlns:a16="http://schemas.microsoft.com/office/drawing/2014/main" id="{ACAB4192-F729-6F5A-534B-EE04F5DC1DF4}"/>
              </a:ext>
            </a:extLst>
          </p:cNvPr>
          <p:cNvSpPr>
            <a:spLocks noGrp="1"/>
          </p:cNvSpPr>
          <p:nvPr>
            <p:ph type="title"/>
          </p:nvPr>
        </p:nvSpPr>
        <p:spPr>
          <a:xfrm>
            <a:off x="841812" y="832492"/>
            <a:ext cx="12640377" cy="1038746"/>
          </a:xfrm>
        </p:spPr>
        <p:txBody>
          <a:bodyPr/>
          <a:lstStyle/>
          <a:p>
            <a:r>
              <a:rPr lang="et-EE" dirty="0" err="1"/>
              <a:t>Thank</a:t>
            </a:r>
            <a:r>
              <a:rPr lang="et-EE" dirty="0"/>
              <a:t> </a:t>
            </a:r>
            <a:r>
              <a:rPr lang="et-EE" dirty="0" err="1"/>
              <a:t>you</a:t>
            </a:r>
            <a:r>
              <a:rPr lang="et-EE" dirty="0"/>
              <a:t>!</a:t>
            </a:r>
            <a:endParaRPr lang="en-EE" dirty="0"/>
          </a:p>
        </p:txBody>
      </p:sp>
      <p:sp>
        <p:nvSpPr>
          <p:cNvPr id="6" name="Title 15">
            <a:extLst>
              <a:ext uri="{FF2B5EF4-FFF2-40B4-BE49-F238E27FC236}">
                <a16:creationId xmlns:a16="http://schemas.microsoft.com/office/drawing/2014/main" id="{A69B1918-BB3B-411C-ADE1-534F3559225C}"/>
              </a:ext>
            </a:extLst>
          </p:cNvPr>
          <p:cNvSpPr txBox="1">
            <a:spLocks/>
          </p:cNvSpPr>
          <p:nvPr/>
        </p:nvSpPr>
        <p:spPr>
          <a:xfrm>
            <a:off x="12495042" y="7125713"/>
            <a:ext cx="4679775" cy="2025437"/>
          </a:xfrm>
          <a:prstGeom prst="rect">
            <a:avLst/>
          </a:prstGeom>
        </p:spPr>
        <p:txBody>
          <a:bodyPr vert="horz" lIns="137160" tIns="68580" rIns="137160" bIns="68580" rtlCol="0" anchor="t">
            <a:noAutofit/>
          </a:bodyPr>
          <a:lstStyle>
            <a:lvl1pPr algn="l" defTabSz="914400" rtl="0" eaLnBrk="1" latinLnBrk="0" hangingPunct="1">
              <a:lnSpc>
                <a:spcPct val="90000"/>
              </a:lnSpc>
              <a:spcBef>
                <a:spcPct val="0"/>
              </a:spcBef>
              <a:buNone/>
              <a:defRPr sz="6000" b="0" i="0" kern="1200">
                <a:solidFill>
                  <a:schemeClr val="bg1"/>
                </a:solidFill>
                <a:latin typeface="Aino Headline" panose="02000603040504020204" pitchFamily="2" charset="77"/>
                <a:ea typeface="+mj-ea"/>
                <a:cs typeface="+mj-cs"/>
              </a:defRPr>
            </a:lvl1pPr>
          </a:lstStyle>
          <a:p>
            <a:pPr defTabSz="1371600"/>
            <a:endParaRPr lang="en-EE" sz="10800">
              <a:solidFill>
                <a:srgbClr val="FFFFFF"/>
              </a:solidFill>
            </a:endParaRPr>
          </a:p>
        </p:txBody>
      </p:sp>
      <p:pic>
        <p:nvPicPr>
          <p:cNvPr id="2" name="Graphic 1">
            <a:extLst>
              <a:ext uri="{FF2B5EF4-FFF2-40B4-BE49-F238E27FC236}">
                <a16:creationId xmlns:a16="http://schemas.microsoft.com/office/drawing/2014/main" id="{DBC5CDF0-6A8E-7F36-0BD6-7C42CC4B74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18162" y="904101"/>
            <a:ext cx="2428026" cy="910509"/>
          </a:xfrm>
          <a:prstGeom prst="rect">
            <a:avLst/>
          </a:prstGeom>
        </p:spPr>
      </p:pic>
    </p:spTree>
    <p:extLst>
      <p:ext uri="{BB962C8B-B14F-4D97-AF65-F5344CB8AC3E}">
        <p14:creationId xmlns:p14="http://schemas.microsoft.com/office/powerpoint/2010/main" val="93374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42720" y="977364"/>
            <a:ext cx="16202560" cy="1480935"/>
          </a:xfrm>
          <a:prstGeom prst="rect">
            <a:avLst/>
          </a:prstGeom>
        </p:spPr>
        <p:txBody>
          <a:bodyPr lIns="0" tIns="0" rIns="0" bIns="0" rtlCol="0" anchor="t">
            <a:spAutoFit/>
          </a:bodyPr>
          <a:lstStyle/>
          <a:p>
            <a:pPr algn="l">
              <a:lnSpc>
                <a:spcPts val="5653"/>
              </a:lnSpc>
            </a:pPr>
            <a:r>
              <a:rPr lang="en-US" sz="5139" b="1">
                <a:solidFill>
                  <a:srgbClr val="FFFFFF"/>
                </a:solidFill>
                <a:latin typeface="Helvetica Bold"/>
                <a:ea typeface="Helvetica Bold"/>
                <a:cs typeface="Helvetica Bold"/>
                <a:sym typeface="Helvetica Bold"/>
              </a:rPr>
              <a:t>Panel discussion: The European Health Data Space: Still a Dream or Reality?</a:t>
            </a:r>
          </a:p>
        </p:txBody>
      </p:sp>
      <p:grpSp>
        <p:nvGrpSpPr>
          <p:cNvPr id="4" name="Group 4"/>
          <p:cNvGrpSpPr/>
          <p:nvPr/>
        </p:nvGrpSpPr>
        <p:grpSpPr>
          <a:xfrm>
            <a:off x="1042720" y="2932224"/>
            <a:ext cx="16202560" cy="6126815"/>
            <a:chOff x="0" y="0"/>
            <a:chExt cx="4333851" cy="1638797"/>
          </a:xfrm>
        </p:grpSpPr>
        <p:sp>
          <p:nvSpPr>
            <p:cNvPr id="5" name="Freeform 5"/>
            <p:cNvSpPr/>
            <p:nvPr/>
          </p:nvSpPr>
          <p:spPr>
            <a:xfrm>
              <a:off x="0" y="0"/>
              <a:ext cx="4333851" cy="1638797"/>
            </a:xfrm>
            <a:custGeom>
              <a:avLst/>
              <a:gdLst/>
              <a:ahLst/>
              <a:cxnLst/>
              <a:rect l="l" t="t" r="r" b="b"/>
              <a:pathLst>
                <a:path w="4333851" h="1638797">
                  <a:moveTo>
                    <a:pt x="24018" y="0"/>
                  </a:moveTo>
                  <a:lnTo>
                    <a:pt x="4309834" y="0"/>
                  </a:lnTo>
                  <a:cubicBezTo>
                    <a:pt x="4316204" y="0"/>
                    <a:pt x="4322313" y="2530"/>
                    <a:pt x="4326817" y="7035"/>
                  </a:cubicBezTo>
                  <a:cubicBezTo>
                    <a:pt x="4331321" y="11539"/>
                    <a:pt x="4333851" y="17648"/>
                    <a:pt x="4333851" y="24018"/>
                  </a:cubicBezTo>
                  <a:lnTo>
                    <a:pt x="4333851" y="1614779"/>
                  </a:lnTo>
                  <a:cubicBezTo>
                    <a:pt x="4333851" y="1621149"/>
                    <a:pt x="4331321" y="1627258"/>
                    <a:pt x="4326817" y="1631762"/>
                  </a:cubicBezTo>
                  <a:cubicBezTo>
                    <a:pt x="4322313" y="1636266"/>
                    <a:pt x="4316204" y="1638797"/>
                    <a:pt x="4309834" y="1638797"/>
                  </a:cubicBezTo>
                  <a:lnTo>
                    <a:pt x="24018" y="1638797"/>
                  </a:lnTo>
                  <a:cubicBezTo>
                    <a:pt x="17648" y="1638797"/>
                    <a:pt x="11539" y="1636266"/>
                    <a:pt x="7035" y="1631762"/>
                  </a:cubicBezTo>
                  <a:cubicBezTo>
                    <a:pt x="2530" y="1627258"/>
                    <a:pt x="0" y="1621149"/>
                    <a:pt x="0" y="1614779"/>
                  </a:cubicBezTo>
                  <a:lnTo>
                    <a:pt x="0" y="24018"/>
                  </a:lnTo>
                  <a:cubicBezTo>
                    <a:pt x="0" y="17648"/>
                    <a:pt x="2530" y="11539"/>
                    <a:pt x="7035" y="7035"/>
                  </a:cubicBezTo>
                  <a:cubicBezTo>
                    <a:pt x="11539" y="2530"/>
                    <a:pt x="17648" y="0"/>
                    <a:pt x="24018" y="0"/>
                  </a:cubicBezTo>
                  <a:close/>
                </a:path>
              </a:pathLst>
            </a:custGeom>
            <a:solidFill>
              <a:srgbClr val="000000">
                <a:alpha val="0"/>
              </a:srgbClr>
            </a:solidFill>
          </p:spPr>
          <p:txBody>
            <a:bodyPr/>
            <a:lstStyle/>
            <a:p>
              <a:endParaRPr lang="en-GB"/>
            </a:p>
          </p:txBody>
        </p:sp>
        <p:sp>
          <p:nvSpPr>
            <p:cNvPr id="6" name="TextBox 6"/>
            <p:cNvSpPr txBox="1"/>
            <p:nvPr/>
          </p:nvSpPr>
          <p:spPr>
            <a:xfrm>
              <a:off x="0" y="-152400"/>
              <a:ext cx="4333851" cy="1791197"/>
            </a:xfrm>
            <a:prstGeom prst="rect">
              <a:avLst/>
            </a:prstGeom>
          </p:spPr>
          <p:txBody>
            <a:bodyPr lIns="62357" tIns="62357" rIns="62357" bIns="62357" rtlCol="0" anchor="ctr"/>
            <a:lstStyle/>
            <a:p>
              <a:pPr algn="l">
                <a:lnSpc>
                  <a:spcPts val="4880"/>
                </a:lnSpc>
              </a:pPr>
              <a:r>
                <a:rPr lang="en-US" sz="2922" b="1">
                  <a:solidFill>
                    <a:srgbClr val="FFFFFF"/>
                  </a:solidFill>
                  <a:latin typeface="Helvetica Bold"/>
                  <a:ea typeface="Helvetica Bold"/>
                  <a:cs typeface="Helvetica Bold"/>
                  <a:sym typeface="Helvetica Bold"/>
                </a:rPr>
                <a:t>Moderator: Elina DRAKVIK, Senior Lead | Sitra, Finnish Innovation Fund | TEHDAS2 Joint Action</a:t>
              </a:r>
            </a:p>
            <a:p>
              <a:pPr algn="l">
                <a:lnSpc>
                  <a:spcPts val="4880"/>
                </a:lnSpc>
              </a:pPr>
              <a:r>
                <a:rPr lang="en-US" sz="2922" b="1">
                  <a:solidFill>
                    <a:srgbClr val="FFFFFF"/>
                  </a:solidFill>
                  <a:latin typeface="Helvetica Bold"/>
                  <a:ea typeface="Helvetica Bold"/>
                  <a:cs typeface="Helvetica Bold"/>
                  <a:sym typeface="Helvetica Bold"/>
                </a:rPr>
                <a:t>Panellists:</a:t>
              </a:r>
            </a:p>
            <a:p>
              <a:pPr marL="630938" lvl="1" indent="-315469" algn="l">
                <a:lnSpc>
                  <a:spcPts val="4880"/>
                </a:lnSpc>
                <a:buFont typeface="Arial"/>
                <a:buChar char="•"/>
              </a:pPr>
              <a:r>
                <a:rPr lang="en-US" sz="2922" b="1">
                  <a:solidFill>
                    <a:srgbClr val="FFFFFF"/>
                  </a:solidFill>
                  <a:latin typeface="Helvetica Bold"/>
                  <a:ea typeface="Helvetica Bold"/>
                  <a:cs typeface="Helvetica Bold"/>
                  <a:sym typeface="Helvetica Bold"/>
                </a:rPr>
                <a:t>Jaanika MERILO, Head of Digital Health and Care | Estonian Ministry of Social Affairs</a:t>
              </a:r>
            </a:p>
            <a:p>
              <a:pPr marL="630938" lvl="1" indent="-315469" algn="l">
                <a:lnSpc>
                  <a:spcPts val="4880"/>
                </a:lnSpc>
                <a:buFont typeface="Arial"/>
                <a:buChar char="•"/>
              </a:pPr>
              <a:r>
                <a:rPr lang="en-US" sz="2922" b="1">
                  <a:solidFill>
                    <a:srgbClr val="FFFFFF"/>
                  </a:solidFill>
                  <a:latin typeface="Helvetica Bold"/>
                  <a:ea typeface="Helvetica Bold"/>
                  <a:cs typeface="Helvetica Bold"/>
                  <a:sym typeface="Helvetica Bold"/>
                </a:rPr>
                <a:t>Michel SILVESTRI, Head of Unit, Coordination Department | Swedish eHealth Agency</a:t>
              </a:r>
            </a:p>
            <a:p>
              <a:pPr marL="630938" lvl="1" indent="-315469" algn="l">
                <a:lnSpc>
                  <a:spcPts val="4880"/>
                </a:lnSpc>
                <a:buFont typeface="Arial"/>
                <a:buChar char="•"/>
              </a:pPr>
              <a:r>
                <a:rPr lang="en-US" sz="2922" b="1">
                  <a:solidFill>
                    <a:srgbClr val="FFFFFF"/>
                  </a:solidFill>
                  <a:latin typeface="Helvetica Bold"/>
                  <a:ea typeface="Helvetica Bold"/>
                  <a:cs typeface="Helvetica Bold"/>
                  <a:sym typeface="Helvetica Bold"/>
                </a:rPr>
                <a:t>Leon DOORN, CEO &amp; Co-Founder | MedQAIR</a:t>
              </a:r>
            </a:p>
            <a:p>
              <a:pPr marL="630938" lvl="1" indent="-315469" algn="l">
                <a:lnSpc>
                  <a:spcPts val="4880"/>
                </a:lnSpc>
                <a:buFont typeface="Arial"/>
                <a:buChar char="•"/>
              </a:pPr>
              <a:r>
                <a:rPr lang="en-US" sz="2922" b="1">
                  <a:solidFill>
                    <a:srgbClr val="FFFFFF"/>
                  </a:solidFill>
                  <a:latin typeface="Helvetica Bold"/>
                  <a:ea typeface="Helvetica Bold"/>
                  <a:cs typeface="Helvetica Bold"/>
                  <a:sym typeface="Helvetica Bold"/>
                </a:rPr>
                <a:t>Rutt LINDSTRÖM, Data Standardisation Expert | TEHIK | HL7 Europe</a:t>
              </a:r>
            </a:p>
            <a:p>
              <a:pPr marL="630938" lvl="1" indent="-315469" algn="l">
                <a:lnSpc>
                  <a:spcPts val="4880"/>
                </a:lnSpc>
                <a:buFont typeface="Arial"/>
                <a:buChar char="•"/>
              </a:pPr>
              <a:r>
                <a:rPr lang="en-US" sz="2922" b="1">
                  <a:solidFill>
                    <a:srgbClr val="FFFFFF"/>
                  </a:solidFill>
                  <a:latin typeface="Helvetica Bold"/>
                  <a:ea typeface="Helvetica Bold"/>
                  <a:cs typeface="Helvetica Bold"/>
                  <a:sym typeface="Helvetica Bold"/>
                </a:rPr>
                <a:t>Lenne-Triin KÕRGVEE, Director | Tartu University Hospital, Cancer Centre / Pediatric Oncologist-Haematologist</a:t>
              </a:r>
            </a:p>
            <a:p>
              <a:pPr algn="l">
                <a:lnSpc>
                  <a:spcPts val="4880"/>
                </a:lnSpc>
              </a:pPr>
              <a:endParaRPr lang="en-US" sz="2922" b="1">
                <a:solidFill>
                  <a:srgbClr val="FFFFFF"/>
                </a:solidFill>
                <a:latin typeface="Helvetica Bold"/>
                <a:ea typeface="Helvetica Bold"/>
                <a:cs typeface="Helvetica Bold"/>
                <a:sym typeface="Helvetica Bold"/>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5488018" y="3806605"/>
            <a:ext cx="6224408" cy="2674456"/>
          </a:xfrm>
          <a:prstGeom prst="rect">
            <a:avLst/>
          </a:prstGeom>
        </p:spPr>
        <p:txBody>
          <a:bodyPr lIns="0" tIns="0" rIns="0" bIns="0" rtlCol="0" anchor="t">
            <a:spAutoFit/>
          </a:bodyPr>
          <a:lstStyle/>
          <a:p>
            <a:pPr algn="ctr">
              <a:lnSpc>
                <a:spcPts val="10550"/>
              </a:lnSpc>
            </a:pPr>
            <a:r>
              <a:rPr lang="en-US" sz="7535" b="1">
                <a:solidFill>
                  <a:srgbClr val="FFFFFF"/>
                </a:solidFill>
                <a:latin typeface="Helvetica Bold"/>
                <a:ea typeface="Helvetica Bold"/>
                <a:cs typeface="Helvetica Bold"/>
                <a:sym typeface="Helvetica Bold"/>
              </a:rPr>
              <a:t>15:30 – 16:00 </a:t>
            </a:r>
          </a:p>
          <a:p>
            <a:pPr algn="ctr">
              <a:lnSpc>
                <a:spcPts val="10550"/>
              </a:lnSpc>
            </a:pPr>
            <a:r>
              <a:rPr lang="en-US" sz="7535" b="1">
                <a:solidFill>
                  <a:srgbClr val="FFFFFF"/>
                </a:solidFill>
                <a:latin typeface="Helvetica Bold"/>
                <a:ea typeface="Helvetica Bold"/>
                <a:cs typeface="Helvetica Bold"/>
                <a:sym typeface="Helvetica Bold"/>
              </a:rPr>
              <a:t>Coffee Break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grpSp>
        <p:nvGrpSpPr>
          <p:cNvPr id="3" name="Group 3"/>
          <p:cNvGrpSpPr>
            <a:grpSpLocks noChangeAspect="1"/>
          </p:cNvGrpSpPr>
          <p:nvPr/>
        </p:nvGrpSpPr>
        <p:grpSpPr>
          <a:xfrm>
            <a:off x="10748026" y="3010190"/>
            <a:ext cx="5926835" cy="592681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65" r="-16219" b="-36285"/>
              </a:stretch>
            </a:blipFill>
          </p:spPr>
          <p:txBody>
            <a:bodyPr/>
            <a:lstStyle/>
            <a:p>
              <a:endParaRPr lang="en-GB"/>
            </a:p>
          </p:txBody>
        </p:sp>
      </p:grpSp>
      <p:grpSp>
        <p:nvGrpSpPr>
          <p:cNvPr id="5" name="Group 5"/>
          <p:cNvGrpSpPr/>
          <p:nvPr/>
        </p:nvGrpSpPr>
        <p:grpSpPr>
          <a:xfrm>
            <a:off x="945345" y="6330372"/>
            <a:ext cx="9586119" cy="900374"/>
            <a:chOff x="0" y="0"/>
            <a:chExt cx="2564350" cy="240856"/>
          </a:xfrm>
        </p:grpSpPr>
        <p:sp>
          <p:nvSpPr>
            <p:cNvPr id="6" name="Freeform 6"/>
            <p:cNvSpPr/>
            <p:nvPr/>
          </p:nvSpPr>
          <p:spPr>
            <a:xfrm>
              <a:off x="0" y="0"/>
              <a:ext cx="2564350" cy="240856"/>
            </a:xfrm>
            <a:custGeom>
              <a:avLst/>
              <a:gdLst/>
              <a:ahLst/>
              <a:cxnLst/>
              <a:rect l="l" t="t" r="r" b="b"/>
              <a:pathLst>
                <a:path w="2564350" h="240856">
                  <a:moveTo>
                    <a:pt x="40591" y="0"/>
                  </a:moveTo>
                  <a:lnTo>
                    <a:pt x="2523760" y="0"/>
                  </a:lnTo>
                  <a:cubicBezTo>
                    <a:pt x="2534525" y="0"/>
                    <a:pt x="2544850" y="4277"/>
                    <a:pt x="2552462" y="11889"/>
                  </a:cubicBezTo>
                  <a:cubicBezTo>
                    <a:pt x="2560074" y="19501"/>
                    <a:pt x="2564350" y="29825"/>
                    <a:pt x="2564350" y="40591"/>
                  </a:cubicBezTo>
                  <a:lnTo>
                    <a:pt x="2564350" y="200265"/>
                  </a:lnTo>
                  <a:cubicBezTo>
                    <a:pt x="2564350" y="211031"/>
                    <a:pt x="2560074" y="221355"/>
                    <a:pt x="2552462" y="228967"/>
                  </a:cubicBezTo>
                  <a:cubicBezTo>
                    <a:pt x="2544850" y="236580"/>
                    <a:pt x="2534525" y="240856"/>
                    <a:pt x="2523760" y="240856"/>
                  </a:cubicBezTo>
                  <a:lnTo>
                    <a:pt x="40591" y="240856"/>
                  </a:lnTo>
                  <a:cubicBezTo>
                    <a:pt x="18173" y="240856"/>
                    <a:pt x="0" y="222683"/>
                    <a:pt x="0" y="200265"/>
                  </a:cubicBezTo>
                  <a:lnTo>
                    <a:pt x="0" y="40591"/>
                  </a:lnTo>
                  <a:cubicBezTo>
                    <a:pt x="0" y="29825"/>
                    <a:pt x="4277" y="19501"/>
                    <a:pt x="11889" y="11889"/>
                  </a:cubicBezTo>
                  <a:cubicBezTo>
                    <a:pt x="19501" y="4277"/>
                    <a:pt x="29825" y="0"/>
                    <a:pt x="40591" y="0"/>
                  </a:cubicBezTo>
                  <a:close/>
                </a:path>
              </a:pathLst>
            </a:custGeom>
            <a:solidFill>
              <a:srgbClr val="000000">
                <a:alpha val="0"/>
              </a:srgbClr>
            </a:solidFill>
          </p:spPr>
          <p:txBody>
            <a:bodyPr/>
            <a:lstStyle/>
            <a:p>
              <a:endParaRPr lang="en-GB"/>
            </a:p>
          </p:txBody>
        </p:sp>
        <p:sp>
          <p:nvSpPr>
            <p:cNvPr id="7" name="TextBox 7"/>
            <p:cNvSpPr txBox="1"/>
            <p:nvPr/>
          </p:nvSpPr>
          <p:spPr>
            <a:xfrm>
              <a:off x="0" y="9525"/>
              <a:ext cx="2564350" cy="231331"/>
            </a:xfrm>
            <a:prstGeom prst="rect">
              <a:avLst/>
            </a:prstGeom>
          </p:spPr>
          <p:txBody>
            <a:bodyPr lIns="62351" tIns="62351" rIns="62351" bIns="62351" rtlCol="0" anchor="ctr"/>
            <a:lstStyle/>
            <a:p>
              <a:pPr algn="l">
                <a:lnSpc>
                  <a:spcPts val="4371"/>
                </a:lnSpc>
              </a:pPr>
              <a:r>
                <a:rPr lang="en-US" sz="3973" b="1">
                  <a:solidFill>
                    <a:srgbClr val="FFFFFF"/>
                  </a:solidFill>
                  <a:latin typeface="Helvetica Bold"/>
                  <a:ea typeface="Helvetica Bold"/>
                  <a:cs typeface="Helvetica Bold"/>
                  <a:sym typeface="Helvetica Bold"/>
                </a:rPr>
                <a:t>Managing Partner | Venture Atlas Labs</a:t>
              </a:r>
            </a:p>
          </p:txBody>
        </p:sp>
      </p:grpSp>
      <p:sp>
        <p:nvSpPr>
          <p:cNvPr id="8" name="TextBox 8"/>
          <p:cNvSpPr txBox="1"/>
          <p:nvPr/>
        </p:nvSpPr>
        <p:spPr>
          <a:xfrm>
            <a:off x="945345" y="4995064"/>
            <a:ext cx="9029665" cy="1335308"/>
          </a:xfrm>
          <a:prstGeom prst="rect">
            <a:avLst/>
          </a:prstGeom>
        </p:spPr>
        <p:txBody>
          <a:bodyPr lIns="0" tIns="0" rIns="0" bIns="0" rtlCol="0" anchor="t">
            <a:spAutoFit/>
          </a:bodyPr>
          <a:lstStyle/>
          <a:p>
            <a:pPr algn="l">
              <a:lnSpc>
                <a:spcPts val="10536"/>
              </a:lnSpc>
            </a:pPr>
            <a:r>
              <a:rPr lang="en-US" sz="7526" b="1">
                <a:solidFill>
                  <a:srgbClr val="FFFFFF"/>
                </a:solidFill>
                <a:latin typeface="Helvetica Bold"/>
                <a:ea typeface="Helvetica Bold"/>
                <a:cs typeface="Helvetica Bold"/>
                <a:sym typeface="Helvetica Bold"/>
              </a:rPr>
              <a:t>Elizabeth Jennings</a:t>
            </a:r>
          </a:p>
        </p:txBody>
      </p:sp>
      <p:sp>
        <p:nvSpPr>
          <p:cNvPr id="9" name="TextBox 9"/>
          <p:cNvSpPr txBox="1"/>
          <p:nvPr/>
        </p:nvSpPr>
        <p:spPr>
          <a:xfrm>
            <a:off x="878566" y="744334"/>
            <a:ext cx="16899067" cy="1828642"/>
          </a:xfrm>
          <a:prstGeom prst="rect">
            <a:avLst/>
          </a:prstGeom>
        </p:spPr>
        <p:txBody>
          <a:bodyPr lIns="0" tIns="0" rIns="0" bIns="0" rtlCol="0" anchor="t">
            <a:spAutoFit/>
          </a:bodyPr>
          <a:lstStyle/>
          <a:p>
            <a:pPr algn="l">
              <a:lnSpc>
                <a:spcPts val="7195"/>
              </a:lnSpc>
            </a:pPr>
            <a:r>
              <a:rPr lang="en-US" sz="5139" b="1">
                <a:solidFill>
                  <a:srgbClr val="FFFFFF"/>
                </a:solidFill>
                <a:latin typeface="Helvetica Bold"/>
                <a:ea typeface="Helvetica Bold"/>
                <a:cs typeface="Helvetica Bold"/>
                <a:sym typeface="Helvetica Bold"/>
              </a:rPr>
              <a:t>Inspirational keynote speech: </a:t>
            </a:r>
          </a:p>
          <a:p>
            <a:pPr algn="l">
              <a:lnSpc>
                <a:spcPts val="7195"/>
              </a:lnSpc>
            </a:pPr>
            <a:r>
              <a:rPr lang="en-US" sz="5139" b="1">
                <a:solidFill>
                  <a:srgbClr val="FFFFFF"/>
                </a:solidFill>
                <a:latin typeface="Helvetica Bold"/>
                <a:ea typeface="Helvetica Bold"/>
                <a:cs typeface="Helvetica Bold"/>
                <a:sym typeface="Helvetica Bold"/>
              </a:rPr>
              <a:t>"No one yet knows just how good the future will be"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2245F32-6599-4516-D06F-08CF8C9A4ED8}"/>
              </a:ext>
            </a:extLst>
          </p:cNvPr>
          <p:cNvCxnSpPr>
            <a:cxnSpLocks/>
          </p:cNvCxnSpPr>
          <p:nvPr/>
        </p:nvCxnSpPr>
        <p:spPr>
          <a:xfrm>
            <a:off x="0" y="8974932"/>
            <a:ext cx="18309771"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36404D4-D4D2-13FC-1AB8-B3455EE7C7E4}"/>
              </a:ext>
            </a:extLst>
          </p:cNvPr>
          <p:cNvPicPr>
            <a:picLocks noChangeAspect="1"/>
          </p:cNvPicPr>
          <p:nvPr/>
        </p:nvPicPr>
        <p:blipFill>
          <a:blip r:embed="rId2"/>
          <a:stretch>
            <a:fillRect/>
          </a:stretch>
        </p:blipFill>
        <p:spPr>
          <a:xfrm>
            <a:off x="864393" y="9260640"/>
            <a:ext cx="4577379" cy="620829"/>
          </a:xfrm>
          <a:prstGeom prst="rect">
            <a:avLst/>
          </a:prstGeom>
        </p:spPr>
      </p:pic>
      <p:sp>
        <p:nvSpPr>
          <p:cNvPr id="8" name="Rectangle 7">
            <a:extLst>
              <a:ext uri="{FF2B5EF4-FFF2-40B4-BE49-F238E27FC236}">
                <a16:creationId xmlns:a16="http://schemas.microsoft.com/office/drawing/2014/main" id="{E8F216D5-E488-1737-4D5B-A1AB7CB0DAD5}"/>
              </a:ext>
            </a:extLst>
          </p:cNvPr>
          <p:cNvSpPr/>
          <p:nvPr/>
        </p:nvSpPr>
        <p:spPr>
          <a:xfrm>
            <a:off x="2" y="876300"/>
            <a:ext cx="1728786" cy="30165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2" name="TextBox 1">
            <a:extLst>
              <a:ext uri="{FF2B5EF4-FFF2-40B4-BE49-F238E27FC236}">
                <a16:creationId xmlns:a16="http://schemas.microsoft.com/office/drawing/2014/main" id="{30ABF24B-4F19-6502-2D0B-84F296309814}"/>
              </a:ext>
            </a:extLst>
          </p:cNvPr>
          <p:cNvSpPr txBox="1"/>
          <p:nvPr/>
        </p:nvSpPr>
        <p:spPr>
          <a:xfrm>
            <a:off x="2275241" y="2494520"/>
            <a:ext cx="13974185" cy="2308324"/>
          </a:xfrm>
          <a:prstGeom prst="rect">
            <a:avLst/>
          </a:prstGeom>
          <a:noFill/>
        </p:spPr>
        <p:txBody>
          <a:bodyPr wrap="square" rtlCol="0">
            <a:spAutoFit/>
          </a:bodyPr>
          <a:lstStyle/>
          <a:p>
            <a:pPr defTabSz="1371600"/>
            <a:r>
              <a:rPr lang="en-US" sz="7200" dirty="0">
                <a:solidFill>
                  <a:prstClr val="white"/>
                </a:solidFill>
                <a:latin typeface="Georgia" panose="02040502050405020303" pitchFamily="18" charset="0"/>
              </a:rPr>
              <a:t>No one knows how good the future will be</a:t>
            </a:r>
            <a:endParaRPr lang="en-US" sz="3600" dirty="0">
              <a:solidFill>
                <a:prstClr val="white"/>
              </a:solidFill>
              <a:latin typeface="Montserrat"/>
            </a:endParaRPr>
          </a:p>
        </p:txBody>
      </p:sp>
      <p:sp>
        <p:nvSpPr>
          <p:cNvPr id="3" name="TextBox 2">
            <a:extLst>
              <a:ext uri="{FF2B5EF4-FFF2-40B4-BE49-F238E27FC236}">
                <a16:creationId xmlns:a16="http://schemas.microsoft.com/office/drawing/2014/main" id="{92C79775-8DD7-A37E-E7F1-CE7C3C760C59}"/>
              </a:ext>
            </a:extLst>
          </p:cNvPr>
          <p:cNvSpPr txBox="1"/>
          <p:nvPr/>
        </p:nvSpPr>
        <p:spPr>
          <a:xfrm>
            <a:off x="2275241" y="6164288"/>
            <a:ext cx="13199633" cy="461665"/>
          </a:xfrm>
          <a:prstGeom prst="rect">
            <a:avLst/>
          </a:prstGeom>
          <a:noFill/>
        </p:spPr>
        <p:txBody>
          <a:bodyPr wrap="square" rtlCol="0">
            <a:spAutoFit/>
          </a:bodyPr>
          <a:lstStyle/>
          <a:p>
            <a:pPr defTabSz="1371600"/>
            <a:r>
              <a:rPr lang="en-US" sz="2400" dirty="0">
                <a:solidFill>
                  <a:prstClr val="white"/>
                </a:solidFill>
                <a:latin typeface="Montserrat"/>
              </a:rPr>
              <a:t>Elizabeth Jennings | Managing Partner, Venture Atlas Labs</a:t>
            </a:r>
          </a:p>
        </p:txBody>
      </p:sp>
      <p:sp>
        <p:nvSpPr>
          <p:cNvPr id="6" name="Rectangle 5">
            <a:extLst>
              <a:ext uri="{FF2B5EF4-FFF2-40B4-BE49-F238E27FC236}">
                <a16:creationId xmlns:a16="http://schemas.microsoft.com/office/drawing/2014/main" id="{345BE3F9-C4CC-3DE3-7DE5-20574C8C6342}"/>
              </a:ext>
            </a:extLst>
          </p:cNvPr>
          <p:cNvSpPr/>
          <p:nvPr/>
        </p:nvSpPr>
        <p:spPr>
          <a:xfrm>
            <a:off x="0" y="1161237"/>
            <a:ext cx="1728786" cy="3016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9" name="Rectangle 8">
            <a:extLst>
              <a:ext uri="{FF2B5EF4-FFF2-40B4-BE49-F238E27FC236}">
                <a16:creationId xmlns:a16="http://schemas.microsoft.com/office/drawing/2014/main" id="{A33C1DE0-05BB-F679-11F5-F37C2EF0ED66}"/>
              </a:ext>
            </a:extLst>
          </p:cNvPr>
          <p:cNvSpPr/>
          <p:nvPr/>
        </p:nvSpPr>
        <p:spPr>
          <a:xfrm>
            <a:off x="0" y="1461450"/>
            <a:ext cx="1728786" cy="301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10" name="Rectangle 9">
            <a:extLst>
              <a:ext uri="{FF2B5EF4-FFF2-40B4-BE49-F238E27FC236}">
                <a16:creationId xmlns:a16="http://schemas.microsoft.com/office/drawing/2014/main" id="{E726C660-0A52-13C2-4259-43C7546DE33C}"/>
              </a:ext>
            </a:extLst>
          </p:cNvPr>
          <p:cNvSpPr/>
          <p:nvPr/>
        </p:nvSpPr>
        <p:spPr>
          <a:xfrm>
            <a:off x="17273000" y="8388336"/>
            <a:ext cx="1728786" cy="3016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11" name="Rectangle 10">
            <a:extLst>
              <a:ext uri="{FF2B5EF4-FFF2-40B4-BE49-F238E27FC236}">
                <a16:creationId xmlns:a16="http://schemas.microsoft.com/office/drawing/2014/main" id="{23F1993C-6B13-77EB-2C25-05C47F1C040A}"/>
              </a:ext>
            </a:extLst>
          </p:cNvPr>
          <p:cNvSpPr/>
          <p:nvPr/>
        </p:nvSpPr>
        <p:spPr>
          <a:xfrm>
            <a:off x="17272998" y="8673273"/>
            <a:ext cx="1728786" cy="3016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12" name="Rectangle 11">
            <a:extLst>
              <a:ext uri="{FF2B5EF4-FFF2-40B4-BE49-F238E27FC236}">
                <a16:creationId xmlns:a16="http://schemas.microsoft.com/office/drawing/2014/main" id="{04035D0F-269F-4FC5-8B95-35B25D3BA895}"/>
              </a:ext>
            </a:extLst>
          </p:cNvPr>
          <p:cNvSpPr/>
          <p:nvPr/>
        </p:nvSpPr>
        <p:spPr>
          <a:xfrm>
            <a:off x="17272998" y="8984459"/>
            <a:ext cx="1728786" cy="30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cxnSp>
        <p:nvCxnSpPr>
          <p:cNvPr id="14" name="Straight Connector 13">
            <a:extLst>
              <a:ext uri="{FF2B5EF4-FFF2-40B4-BE49-F238E27FC236}">
                <a16:creationId xmlns:a16="http://schemas.microsoft.com/office/drawing/2014/main" id="{8747972A-3C68-A2F7-F971-CAC6026F1345}"/>
              </a:ext>
            </a:extLst>
          </p:cNvPr>
          <p:cNvCxnSpPr/>
          <p:nvPr/>
        </p:nvCxnSpPr>
        <p:spPr>
          <a:xfrm>
            <a:off x="2404335" y="5437991"/>
            <a:ext cx="5776857" cy="0"/>
          </a:xfrm>
          <a:prstGeom prst="line">
            <a:avLst/>
          </a:prstGeom>
          <a:ln>
            <a:tailEnd type="non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08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029A9C-FED0-6EDB-0E2A-ACEB17504071}"/>
              </a:ext>
            </a:extLst>
          </p:cNvPr>
          <p:cNvSpPr/>
          <p:nvPr/>
        </p:nvSpPr>
        <p:spPr>
          <a:xfrm>
            <a:off x="1654865" y="3532585"/>
            <a:ext cx="14695005" cy="32218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816E868B-6B3A-1007-837B-04ED53FA3F9A}"/>
              </a:ext>
            </a:extLst>
          </p:cNvPr>
          <p:cNvSpPr txBox="1"/>
          <p:nvPr/>
        </p:nvSpPr>
        <p:spPr>
          <a:xfrm>
            <a:off x="2764716" y="4150919"/>
            <a:ext cx="12758568" cy="2123658"/>
          </a:xfrm>
          <a:prstGeom prst="rect">
            <a:avLst/>
          </a:prstGeom>
          <a:noFill/>
        </p:spPr>
        <p:txBody>
          <a:bodyPr wrap="square" rtlCol="0">
            <a:spAutoFit/>
          </a:bodyPr>
          <a:lstStyle/>
          <a:p>
            <a:pPr algn="ctr" defTabSz="1371600"/>
            <a:r>
              <a:rPr lang="en-US" sz="6600" dirty="0">
                <a:solidFill>
                  <a:prstClr val="white"/>
                </a:solidFill>
                <a:latin typeface="Playfair Display"/>
              </a:rPr>
              <a:t>Innovation is often driven by personal experience.</a:t>
            </a:r>
          </a:p>
        </p:txBody>
      </p:sp>
      <p:sp>
        <p:nvSpPr>
          <p:cNvPr id="5" name="Rectangle 4">
            <a:extLst>
              <a:ext uri="{FF2B5EF4-FFF2-40B4-BE49-F238E27FC236}">
                <a16:creationId xmlns:a16="http://schemas.microsoft.com/office/drawing/2014/main" id="{DB7D290E-E166-2957-DBF1-F13F328F2648}"/>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382631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holding a baby&#10;&#10;AI-generated content may be incorrect.">
            <a:extLst>
              <a:ext uri="{FF2B5EF4-FFF2-40B4-BE49-F238E27FC236}">
                <a16:creationId xmlns:a16="http://schemas.microsoft.com/office/drawing/2014/main" id="{B600384C-8068-663B-55B5-BB9BF38E2AA6}"/>
              </a:ext>
            </a:extLst>
          </p:cNvPr>
          <p:cNvPicPr>
            <a:picLocks noChangeAspect="1"/>
          </p:cNvPicPr>
          <p:nvPr/>
        </p:nvPicPr>
        <p:blipFill>
          <a:blip r:embed="rId2">
            <a:extLst>
              <a:ext uri="{28A0092B-C50C-407E-A947-70E740481C1C}">
                <a14:useLocalDpi xmlns:a14="http://schemas.microsoft.com/office/drawing/2010/main" val="0"/>
              </a:ext>
            </a:extLst>
          </a:blip>
          <a:srcRect b="12320"/>
          <a:stretch>
            <a:fillRect/>
          </a:stretch>
        </p:blipFill>
        <p:spPr>
          <a:xfrm>
            <a:off x="4877284" y="633680"/>
            <a:ext cx="8226194" cy="901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7592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C5AD56-8C23-3BEC-0CBA-673FA714AC9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FD4B64-8462-DAE9-0918-BFE550BDE234}"/>
              </a:ext>
            </a:extLst>
          </p:cNvPr>
          <p:cNvSpPr/>
          <p:nvPr/>
        </p:nvSpPr>
        <p:spPr>
          <a:xfrm>
            <a:off x="1654865" y="3532585"/>
            <a:ext cx="14695005" cy="32218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25D228EF-7846-3B6F-EEE6-7D8AD99C028F}"/>
              </a:ext>
            </a:extLst>
          </p:cNvPr>
          <p:cNvSpPr txBox="1"/>
          <p:nvPr/>
        </p:nvSpPr>
        <p:spPr>
          <a:xfrm>
            <a:off x="2764716" y="4150919"/>
            <a:ext cx="12758568" cy="2123658"/>
          </a:xfrm>
          <a:prstGeom prst="rect">
            <a:avLst/>
          </a:prstGeom>
          <a:noFill/>
        </p:spPr>
        <p:txBody>
          <a:bodyPr wrap="square" rtlCol="0">
            <a:spAutoFit/>
          </a:bodyPr>
          <a:lstStyle/>
          <a:p>
            <a:pPr algn="ctr" defTabSz="1371600"/>
            <a:r>
              <a:rPr lang="en-US" sz="6600" dirty="0">
                <a:solidFill>
                  <a:prstClr val="white"/>
                </a:solidFill>
                <a:latin typeface="Playfair Display"/>
              </a:rPr>
              <a:t>We are in a hard business because it is hard.</a:t>
            </a:r>
          </a:p>
        </p:txBody>
      </p:sp>
      <p:sp>
        <p:nvSpPr>
          <p:cNvPr id="5" name="Rectangle 4">
            <a:extLst>
              <a:ext uri="{FF2B5EF4-FFF2-40B4-BE49-F238E27FC236}">
                <a16:creationId xmlns:a16="http://schemas.microsoft.com/office/drawing/2014/main" id="{EC5713A5-5B17-F1BD-2B2A-ED0626A253CE}"/>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27991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EA4CA-DCF4-2AB5-CC34-592050F49310}"/>
              </a:ext>
            </a:extLst>
          </p:cNvPr>
          <p:cNvSpPr>
            <a:spLocks noGrp="1"/>
          </p:cNvSpPr>
          <p:nvPr>
            <p:ph type="title"/>
          </p:nvPr>
        </p:nvSpPr>
        <p:spPr/>
        <p:txBody>
          <a:bodyPr/>
          <a:lstStyle/>
          <a:p>
            <a:r>
              <a:rPr lang="en-US" dirty="0"/>
              <a:t>But things are actually getting better</a:t>
            </a:r>
          </a:p>
        </p:txBody>
      </p:sp>
      <p:sp>
        <p:nvSpPr>
          <p:cNvPr id="3" name="Rectangle 2">
            <a:extLst>
              <a:ext uri="{FF2B5EF4-FFF2-40B4-BE49-F238E27FC236}">
                <a16:creationId xmlns:a16="http://schemas.microsoft.com/office/drawing/2014/main" id="{AFCADC7E-C4B3-6A94-5FDB-A0E8792F9D12}"/>
              </a:ext>
            </a:extLst>
          </p:cNvPr>
          <p:cNvSpPr/>
          <p:nvPr/>
        </p:nvSpPr>
        <p:spPr>
          <a:xfrm>
            <a:off x="14429236" y="2021229"/>
            <a:ext cx="3533351" cy="25931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Rectangle 3">
            <a:extLst>
              <a:ext uri="{FF2B5EF4-FFF2-40B4-BE49-F238E27FC236}">
                <a16:creationId xmlns:a16="http://schemas.microsoft.com/office/drawing/2014/main" id="{94257227-41C9-717C-AC9D-B02B6693D6FF}"/>
              </a:ext>
            </a:extLst>
          </p:cNvPr>
          <p:cNvSpPr/>
          <p:nvPr/>
        </p:nvSpPr>
        <p:spPr>
          <a:xfrm>
            <a:off x="14757508" y="2232907"/>
            <a:ext cx="3057047" cy="2169825"/>
          </a:xfrm>
          <a:prstGeom prst="rect">
            <a:avLst/>
          </a:prstGeom>
        </p:spPr>
        <p:txBody>
          <a:bodyPr wrap="square" anchor="ctr">
            <a:spAutoFit/>
          </a:bodyPr>
          <a:lstStyle/>
          <a:p>
            <a:pPr defTabSz="1371600"/>
            <a:r>
              <a:rPr lang="en-US" sz="2700" dirty="0">
                <a:solidFill>
                  <a:prstClr val="black"/>
                </a:solidFill>
                <a:latin typeface="Montserrat"/>
              </a:rPr>
              <a:t>We live longer, and with longer </a:t>
            </a:r>
            <a:r>
              <a:rPr lang="en-US" sz="2700" dirty="0" err="1">
                <a:solidFill>
                  <a:prstClr val="black"/>
                </a:solidFill>
                <a:latin typeface="Montserrat"/>
              </a:rPr>
              <a:t>healthspans</a:t>
            </a:r>
            <a:r>
              <a:rPr lang="en-US" sz="2700" dirty="0">
                <a:solidFill>
                  <a:prstClr val="black"/>
                </a:solidFill>
                <a:latin typeface="Montserrat"/>
              </a:rPr>
              <a:t>, than ever before.</a:t>
            </a:r>
          </a:p>
        </p:txBody>
      </p:sp>
      <p:cxnSp>
        <p:nvCxnSpPr>
          <p:cNvPr id="5" name="Straight Connector 4">
            <a:extLst>
              <a:ext uri="{FF2B5EF4-FFF2-40B4-BE49-F238E27FC236}">
                <a16:creationId xmlns:a16="http://schemas.microsoft.com/office/drawing/2014/main" id="{CDB90400-1065-4B99-3801-07AA07583A82}"/>
              </a:ext>
            </a:extLst>
          </p:cNvPr>
          <p:cNvCxnSpPr>
            <a:cxnSpLocks/>
          </p:cNvCxnSpPr>
          <p:nvPr/>
        </p:nvCxnSpPr>
        <p:spPr>
          <a:xfrm>
            <a:off x="17928522" y="2021229"/>
            <a:ext cx="0" cy="259318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descr="A graph with red and blue dots and arrows&#10;&#10;AI-generated content may be incorrect.">
            <a:extLst>
              <a:ext uri="{FF2B5EF4-FFF2-40B4-BE49-F238E27FC236}">
                <a16:creationId xmlns:a16="http://schemas.microsoft.com/office/drawing/2014/main" id="{F4669C59-B07B-62C7-A0B9-B6C025B23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2" y="1715138"/>
            <a:ext cx="12905858" cy="7336152"/>
          </a:xfrm>
          <a:prstGeom prst="rect">
            <a:avLst/>
          </a:prstGeom>
        </p:spPr>
      </p:pic>
    </p:spTree>
    <p:extLst>
      <p:ext uri="{BB962C8B-B14F-4D97-AF65-F5344CB8AC3E}">
        <p14:creationId xmlns:p14="http://schemas.microsoft.com/office/powerpoint/2010/main" val="369389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a:extLst>
              <a:ext uri="{FF2B5EF4-FFF2-40B4-BE49-F238E27FC236}">
                <a16:creationId xmlns:a16="http://schemas.microsoft.com/office/drawing/2014/main" id="{1D845EC2-C3D5-3CFD-3865-C45336CA8EC7}"/>
              </a:ext>
            </a:extLst>
          </p:cNvPr>
          <p:cNvPicPr>
            <a:picLocks noChangeAspect="1"/>
          </p:cNvPicPr>
          <p:nvPr/>
        </p:nvPicPr>
        <p:blipFill>
          <a:blip r:embed="rId2"/>
          <a:stretch>
            <a:fillRect/>
          </a:stretch>
        </p:blipFill>
        <p:spPr>
          <a:xfrm>
            <a:off x="0" y="11031"/>
            <a:ext cx="18288000" cy="10264938"/>
          </a:xfrm>
          <a:prstGeom prst="rect">
            <a:avLst/>
          </a:prstGeom>
        </p:spPr>
      </p:pic>
    </p:spTree>
    <p:extLst>
      <p:ext uri="{BB962C8B-B14F-4D97-AF65-F5344CB8AC3E}">
        <p14:creationId xmlns:p14="http://schemas.microsoft.com/office/powerpoint/2010/main" val="2405864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8D6FC4-8FF3-C0B9-34D8-9F97236D5B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AA8551-DC0C-A524-0D19-B0D5A49748D0}"/>
              </a:ext>
            </a:extLst>
          </p:cNvPr>
          <p:cNvSpPr/>
          <p:nvPr/>
        </p:nvSpPr>
        <p:spPr>
          <a:xfrm>
            <a:off x="1654865" y="3532585"/>
            <a:ext cx="14695005" cy="32218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449FCEAD-FC7B-9054-3C15-EBB81DA8E70D}"/>
              </a:ext>
            </a:extLst>
          </p:cNvPr>
          <p:cNvSpPr txBox="1"/>
          <p:nvPr/>
        </p:nvSpPr>
        <p:spPr>
          <a:xfrm>
            <a:off x="2764716" y="4150919"/>
            <a:ext cx="12758568" cy="2123658"/>
          </a:xfrm>
          <a:prstGeom prst="rect">
            <a:avLst/>
          </a:prstGeom>
          <a:noFill/>
        </p:spPr>
        <p:txBody>
          <a:bodyPr wrap="square" rtlCol="0">
            <a:spAutoFit/>
          </a:bodyPr>
          <a:lstStyle/>
          <a:p>
            <a:pPr algn="ctr" defTabSz="1371600"/>
            <a:r>
              <a:rPr lang="en-US" sz="6600" dirty="0">
                <a:solidFill>
                  <a:prstClr val="white"/>
                </a:solidFill>
                <a:latin typeface="Playfair Display"/>
              </a:rPr>
              <a:t>We can do hard things, even amid uncertainty.</a:t>
            </a:r>
          </a:p>
        </p:txBody>
      </p:sp>
      <p:sp>
        <p:nvSpPr>
          <p:cNvPr id="5" name="Rectangle 4">
            <a:extLst>
              <a:ext uri="{FF2B5EF4-FFF2-40B4-BE49-F238E27FC236}">
                <a16:creationId xmlns:a16="http://schemas.microsoft.com/office/drawing/2014/main" id="{F49D68E8-62D6-E8D5-02BB-BDE68306C44C}"/>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325643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537B-38F8-167F-625B-D7FC75C8D0E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F33A183-9FD5-A982-5AFD-0887C7074242}"/>
              </a:ext>
            </a:extLst>
          </p:cNvPr>
          <p:cNvSpPr/>
          <p:nvPr/>
        </p:nvSpPr>
        <p:spPr>
          <a:xfrm>
            <a:off x="1623976" y="2550320"/>
            <a:ext cx="16292891" cy="7736682"/>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2" name="Title 1">
            <a:extLst>
              <a:ext uri="{FF2B5EF4-FFF2-40B4-BE49-F238E27FC236}">
                <a16:creationId xmlns:a16="http://schemas.microsoft.com/office/drawing/2014/main" id="{D5B19E4C-7894-5038-2160-FC048AA4501A}"/>
              </a:ext>
            </a:extLst>
          </p:cNvPr>
          <p:cNvSpPr>
            <a:spLocks noGrp="1"/>
          </p:cNvSpPr>
          <p:nvPr>
            <p:ph type="title"/>
          </p:nvPr>
        </p:nvSpPr>
        <p:spPr/>
        <p:txBody>
          <a:bodyPr/>
          <a:lstStyle/>
          <a:p>
            <a:r>
              <a:rPr lang="en-US" dirty="0"/>
              <a:t>So many innovations change lives which creates an impact we often never see or know</a:t>
            </a:r>
          </a:p>
        </p:txBody>
      </p:sp>
      <p:sp>
        <p:nvSpPr>
          <p:cNvPr id="3" name="Rectangle 2">
            <a:extLst>
              <a:ext uri="{FF2B5EF4-FFF2-40B4-BE49-F238E27FC236}">
                <a16:creationId xmlns:a16="http://schemas.microsoft.com/office/drawing/2014/main" id="{EBB2B3F1-60F2-922F-116F-2A11D9950536}"/>
              </a:ext>
            </a:extLst>
          </p:cNvPr>
          <p:cNvSpPr/>
          <p:nvPr/>
        </p:nvSpPr>
        <p:spPr>
          <a:xfrm>
            <a:off x="8715967" y="7833246"/>
            <a:ext cx="8972300" cy="145800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cxnSp>
        <p:nvCxnSpPr>
          <p:cNvPr id="5" name="Straight Connector 4">
            <a:extLst>
              <a:ext uri="{FF2B5EF4-FFF2-40B4-BE49-F238E27FC236}">
                <a16:creationId xmlns:a16="http://schemas.microsoft.com/office/drawing/2014/main" id="{219431F6-39FC-2FB1-C56F-D75CC8C2B85B}"/>
              </a:ext>
            </a:extLst>
          </p:cNvPr>
          <p:cNvCxnSpPr>
            <a:cxnSpLocks/>
          </p:cNvCxnSpPr>
          <p:nvPr/>
        </p:nvCxnSpPr>
        <p:spPr>
          <a:xfrm>
            <a:off x="17588253" y="7833247"/>
            <a:ext cx="0" cy="139780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26" name="Picture 2" descr="Cohort 1 | Datapitch">
            <a:extLst>
              <a:ext uri="{FF2B5EF4-FFF2-40B4-BE49-F238E27FC236}">
                <a16:creationId xmlns:a16="http://schemas.microsoft.com/office/drawing/2014/main" id="{30175F37-EA9E-3CE2-DFBA-2CD66AB8D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420" y="2815895"/>
            <a:ext cx="4501592" cy="4501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ign with white text&#10;&#10;AI-generated content may be incorrect.">
            <a:extLst>
              <a:ext uri="{FF2B5EF4-FFF2-40B4-BE49-F238E27FC236}">
                <a16:creationId xmlns:a16="http://schemas.microsoft.com/office/drawing/2014/main" id="{0969F45A-48C8-9B53-0FEE-EA2269B5B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169" y="3569193"/>
            <a:ext cx="6510098" cy="2285916"/>
          </a:xfrm>
          <a:prstGeom prst="rect">
            <a:avLst/>
          </a:prstGeom>
        </p:spPr>
      </p:pic>
      <p:pic>
        <p:nvPicPr>
          <p:cNvPr id="9" name="Picture 8" descr="A blue text on a white background&#10;&#10;AI-generated content may be incorrect.">
            <a:extLst>
              <a:ext uri="{FF2B5EF4-FFF2-40B4-BE49-F238E27FC236}">
                <a16:creationId xmlns:a16="http://schemas.microsoft.com/office/drawing/2014/main" id="{44980DDA-E1CA-6EEA-61F9-D968D8B63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055" y="8099559"/>
            <a:ext cx="3519297" cy="953001"/>
          </a:xfrm>
          <a:prstGeom prst="rect">
            <a:avLst/>
          </a:prstGeom>
        </p:spPr>
      </p:pic>
      <p:sp>
        <p:nvSpPr>
          <p:cNvPr id="10" name="TextBox 9">
            <a:extLst>
              <a:ext uri="{FF2B5EF4-FFF2-40B4-BE49-F238E27FC236}">
                <a16:creationId xmlns:a16="http://schemas.microsoft.com/office/drawing/2014/main" id="{586D139D-09DC-335B-A359-66684F37FD69}"/>
              </a:ext>
            </a:extLst>
          </p:cNvPr>
          <p:cNvSpPr txBox="1"/>
          <p:nvPr/>
        </p:nvSpPr>
        <p:spPr>
          <a:xfrm>
            <a:off x="9370772" y="8275978"/>
            <a:ext cx="3204056" cy="553998"/>
          </a:xfrm>
          <a:prstGeom prst="rect">
            <a:avLst/>
          </a:prstGeom>
          <a:noFill/>
        </p:spPr>
        <p:txBody>
          <a:bodyPr wrap="square" rtlCol="0">
            <a:spAutoFit/>
          </a:bodyPr>
          <a:lstStyle/>
          <a:p>
            <a:pPr defTabSz="1371600"/>
            <a:r>
              <a:rPr lang="en-US" sz="3000" dirty="0">
                <a:solidFill>
                  <a:prstClr val="black"/>
                </a:solidFill>
                <a:latin typeface="Montserrat"/>
              </a:rPr>
              <a:t>$10.5M raised</a:t>
            </a:r>
          </a:p>
        </p:txBody>
      </p:sp>
      <p:cxnSp>
        <p:nvCxnSpPr>
          <p:cNvPr id="13" name="Straight Arrow Connector 12">
            <a:extLst>
              <a:ext uri="{FF2B5EF4-FFF2-40B4-BE49-F238E27FC236}">
                <a16:creationId xmlns:a16="http://schemas.microsoft.com/office/drawing/2014/main" id="{55F3C23A-E2B0-6AFF-6932-8CA4FBD80C74}"/>
              </a:ext>
            </a:extLst>
          </p:cNvPr>
          <p:cNvCxnSpPr/>
          <p:nvPr/>
        </p:nvCxnSpPr>
        <p:spPr>
          <a:xfrm>
            <a:off x="7801661" y="4389120"/>
            <a:ext cx="258958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048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A67D-8B41-889B-78A8-5868C79149C6}"/>
            </a:ext>
          </a:extLst>
        </p:cNvPr>
        <p:cNvGrpSpPr/>
        <p:nvPr/>
      </p:nvGrpSpPr>
      <p:grpSpPr>
        <a:xfrm>
          <a:off x="0" y="0"/>
          <a:ext cx="0" cy="0"/>
          <a:chOff x="0" y="0"/>
          <a:chExt cx="0" cy="0"/>
        </a:xfrm>
      </p:grpSpPr>
      <p:pic>
        <p:nvPicPr>
          <p:cNvPr id="4" name="Picture 3" descr="A close up of a logo&#10;&#10;AI-generated content may be incorrect.">
            <a:extLst>
              <a:ext uri="{FF2B5EF4-FFF2-40B4-BE49-F238E27FC236}">
                <a16:creationId xmlns:a16="http://schemas.microsoft.com/office/drawing/2014/main" id="{D2B651A2-86D8-3DF5-9043-414E468FD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9668" y="4432897"/>
            <a:ext cx="5619731" cy="468311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33A2C948-20A4-929A-0353-98A95AD5C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8291" y="240547"/>
            <a:ext cx="4005929" cy="4005929"/>
          </a:xfrm>
          <a:prstGeom prst="rect">
            <a:avLst/>
          </a:prstGeom>
        </p:spPr>
      </p:pic>
      <p:pic>
        <p:nvPicPr>
          <p:cNvPr id="7" name="IMG_6974">
            <a:hlinkClick r:id="" action="ppaction://media"/>
            <a:extLst>
              <a:ext uri="{FF2B5EF4-FFF2-40B4-BE49-F238E27FC236}">
                <a16:creationId xmlns:a16="http://schemas.microsoft.com/office/drawing/2014/main" id="{3D483650-6334-1E3B-F624-E3AAFD2928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437437"/>
            <a:ext cx="12465102" cy="7011620"/>
          </a:xfrm>
          <a:prstGeom prst="rect">
            <a:avLst/>
          </a:prstGeom>
          <a:ln>
            <a:solidFill>
              <a:schemeClr val="tx1"/>
            </a:solidFill>
          </a:ln>
        </p:spPr>
      </p:pic>
    </p:spTree>
    <p:extLst>
      <p:ext uri="{BB962C8B-B14F-4D97-AF65-F5344CB8AC3E}">
        <p14:creationId xmlns:p14="http://schemas.microsoft.com/office/powerpoint/2010/main" val="9472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medical equipment&#10;&#10;AI-generated content may be incorrect.">
            <a:extLst>
              <a:ext uri="{FF2B5EF4-FFF2-40B4-BE49-F238E27FC236}">
                <a16:creationId xmlns:a16="http://schemas.microsoft.com/office/drawing/2014/main" id="{1195259B-FDB6-EA49-8D1C-E4F37C563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914" y="681686"/>
            <a:ext cx="11898173" cy="8923629"/>
          </a:xfrm>
          <a:prstGeom prst="rect">
            <a:avLst/>
          </a:prstGeom>
          <a:ln w="12700">
            <a:solidFill>
              <a:schemeClr val="bg1"/>
            </a:solidFill>
          </a:ln>
        </p:spPr>
      </p:pic>
    </p:spTree>
    <p:extLst>
      <p:ext uri="{BB962C8B-B14F-4D97-AF65-F5344CB8AC3E}">
        <p14:creationId xmlns:p14="http://schemas.microsoft.com/office/powerpoint/2010/main" val="495933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A89186-7357-9A7B-3275-79BBA812CA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877821-3C80-1519-16D5-B5480F18047C}"/>
              </a:ext>
            </a:extLst>
          </p:cNvPr>
          <p:cNvSpPr/>
          <p:nvPr/>
        </p:nvSpPr>
        <p:spPr>
          <a:xfrm>
            <a:off x="1654865" y="3532585"/>
            <a:ext cx="14695005" cy="32218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94010BD1-66F7-AB0A-814A-A9BFF6A990FE}"/>
              </a:ext>
            </a:extLst>
          </p:cNvPr>
          <p:cNvSpPr txBox="1"/>
          <p:nvPr/>
        </p:nvSpPr>
        <p:spPr>
          <a:xfrm>
            <a:off x="2764716" y="4150919"/>
            <a:ext cx="12758568" cy="2123658"/>
          </a:xfrm>
          <a:prstGeom prst="rect">
            <a:avLst/>
          </a:prstGeom>
          <a:noFill/>
        </p:spPr>
        <p:txBody>
          <a:bodyPr wrap="square" rtlCol="0">
            <a:spAutoFit/>
          </a:bodyPr>
          <a:lstStyle/>
          <a:p>
            <a:pPr algn="ctr" defTabSz="1371600"/>
            <a:r>
              <a:rPr lang="en-US" sz="6600" dirty="0">
                <a:solidFill>
                  <a:prstClr val="white"/>
                </a:solidFill>
                <a:latin typeface="Playfair Display"/>
              </a:rPr>
              <a:t>Healthcare is nuanced and full of uncertainty.</a:t>
            </a:r>
          </a:p>
        </p:txBody>
      </p:sp>
      <p:sp>
        <p:nvSpPr>
          <p:cNvPr id="5" name="Rectangle 4">
            <a:extLst>
              <a:ext uri="{FF2B5EF4-FFF2-40B4-BE49-F238E27FC236}">
                <a16:creationId xmlns:a16="http://schemas.microsoft.com/office/drawing/2014/main" id="{B9775079-43AD-9358-BE6C-10E05E823269}"/>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225979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07F6C4-0B2A-0DA9-83A5-3C617815455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874D7AC-B86D-6E3F-5EBD-3F85A8518BCC}"/>
              </a:ext>
            </a:extLst>
          </p:cNvPr>
          <p:cNvSpPr/>
          <p:nvPr/>
        </p:nvSpPr>
        <p:spPr>
          <a:xfrm>
            <a:off x="1654865" y="3532585"/>
            <a:ext cx="14695005" cy="32218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7CDF5BF7-5B00-8FCE-87DD-DDBFE841139B}"/>
              </a:ext>
            </a:extLst>
          </p:cNvPr>
          <p:cNvSpPr txBox="1"/>
          <p:nvPr/>
        </p:nvSpPr>
        <p:spPr>
          <a:xfrm>
            <a:off x="2632454" y="4058586"/>
            <a:ext cx="13372616" cy="2123658"/>
          </a:xfrm>
          <a:prstGeom prst="rect">
            <a:avLst/>
          </a:prstGeom>
          <a:noFill/>
        </p:spPr>
        <p:txBody>
          <a:bodyPr wrap="square" rtlCol="0">
            <a:spAutoFit/>
          </a:bodyPr>
          <a:lstStyle/>
          <a:p>
            <a:pPr algn="ctr" defTabSz="1371600"/>
            <a:r>
              <a:rPr lang="en-US" sz="6600" dirty="0">
                <a:solidFill>
                  <a:prstClr val="black"/>
                </a:solidFill>
                <a:latin typeface="Playfair Display"/>
              </a:rPr>
              <a:t>We will persist to improve the lives of people we will never meet.</a:t>
            </a:r>
          </a:p>
        </p:txBody>
      </p:sp>
      <p:sp>
        <p:nvSpPr>
          <p:cNvPr id="5" name="Rectangle 4">
            <a:extLst>
              <a:ext uri="{FF2B5EF4-FFF2-40B4-BE49-F238E27FC236}">
                <a16:creationId xmlns:a16="http://schemas.microsoft.com/office/drawing/2014/main" id="{71532941-25FA-88A6-1AD1-4566916382D4}"/>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100100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1C1380-B901-2007-A5E5-CCEE0C3C87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940426-C514-2C60-493C-28A17E570A87}"/>
              </a:ext>
            </a:extLst>
          </p:cNvPr>
          <p:cNvSpPr/>
          <p:nvPr/>
        </p:nvSpPr>
        <p:spPr>
          <a:xfrm>
            <a:off x="1654865" y="3532585"/>
            <a:ext cx="14695005" cy="32218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72A610AA-B8D2-2174-6821-616A7ECC952E}"/>
              </a:ext>
            </a:extLst>
          </p:cNvPr>
          <p:cNvSpPr txBox="1"/>
          <p:nvPr/>
        </p:nvSpPr>
        <p:spPr>
          <a:xfrm>
            <a:off x="2764716" y="4150919"/>
            <a:ext cx="12758568" cy="2123658"/>
          </a:xfrm>
          <a:prstGeom prst="rect">
            <a:avLst/>
          </a:prstGeom>
          <a:noFill/>
        </p:spPr>
        <p:txBody>
          <a:bodyPr wrap="square" rtlCol="0">
            <a:spAutoFit/>
          </a:bodyPr>
          <a:lstStyle/>
          <a:p>
            <a:pPr algn="ctr" defTabSz="1371600"/>
            <a:r>
              <a:rPr lang="en-US" sz="6600" dirty="0">
                <a:solidFill>
                  <a:prstClr val="white"/>
                </a:solidFill>
                <a:latin typeface="Playfair Display"/>
              </a:rPr>
              <a:t>The champions we’re waiting for are in this room, are you and I.</a:t>
            </a:r>
          </a:p>
        </p:txBody>
      </p:sp>
      <p:sp>
        <p:nvSpPr>
          <p:cNvPr id="5" name="Rectangle 4">
            <a:extLst>
              <a:ext uri="{FF2B5EF4-FFF2-40B4-BE49-F238E27FC236}">
                <a16:creationId xmlns:a16="http://schemas.microsoft.com/office/drawing/2014/main" id="{AC408AF1-D959-448C-0C86-21C6FC70F71E}"/>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180080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59FEC2-47F6-30D2-303B-5F7244667D2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9F1B25-4AA4-76B9-9FAD-30C895B44368}"/>
              </a:ext>
            </a:extLst>
          </p:cNvPr>
          <p:cNvSpPr/>
          <p:nvPr/>
        </p:nvSpPr>
        <p:spPr>
          <a:xfrm>
            <a:off x="1654865" y="3532585"/>
            <a:ext cx="14695005" cy="32218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4" name="TextBox 3">
            <a:extLst>
              <a:ext uri="{FF2B5EF4-FFF2-40B4-BE49-F238E27FC236}">
                <a16:creationId xmlns:a16="http://schemas.microsoft.com/office/drawing/2014/main" id="{E22F4DEC-9EC6-26AD-FC67-D9994117D1FC}"/>
              </a:ext>
            </a:extLst>
          </p:cNvPr>
          <p:cNvSpPr txBox="1"/>
          <p:nvPr/>
        </p:nvSpPr>
        <p:spPr>
          <a:xfrm>
            <a:off x="2764716" y="4150919"/>
            <a:ext cx="12758568" cy="1107996"/>
          </a:xfrm>
          <a:prstGeom prst="rect">
            <a:avLst/>
          </a:prstGeom>
          <a:noFill/>
        </p:spPr>
        <p:txBody>
          <a:bodyPr wrap="square" rtlCol="0">
            <a:spAutoFit/>
          </a:bodyPr>
          <a:lstStyle/>
          <a:p>
            <a:pPr algn="ctr" defTabSz="1371600"/>
            <a:r>
              <a:rPr lang="en-US" sz="6600" dirty="0">
                <a:solidFill>
                  <a:prstClr val="white"/>
                </a:solidFill>
                <a:latin typeface="Playfair Display"/>
              </a:rPr>
              <a:t>Run through the tape.</a:t>
            </a:r>
          </a:p>
        </p:txBody>
      </p:sp>
      <p:sp>
        <p:nvSpPr>
          <p:cNvPr id="5" name="Rectangle 4">
            <a:extLst>
              <a:ext uri="{FF2B5EF4-FFF2-40B4-BE49-F238E27FC236}">
                <a16:creationId xmlns:a16="http://schemas.microsoft.com/office/drawing/2014/main" id="{79031306-8A2A-EC50-C970-DB91F6A4550A}"/>
              </a:ext>
            </a:extLst>
          </p:cNvPr>
          <p:cNvSpPr/>
          <p:nvPr/>
        </p:nvSpPr>
        <p:spPr>
          <a:xfrm>
            <a:off x="2023441" y="3295650"/>
            <a:ext cx="14590646" cy="369569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Tree>
    <p:extLst>
      <p:ext uri="{BB962C8B-B14F-4D97-AF65-F5344CB8AC3E}">
        <p14:creationId xmlns:p14="http://schemas.microsoft.com/office/powerpoint/2010/main" val="38727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5" name="Rectangle 24">
            <a:extLst>
              <a:ext uri="{FF2B5EF4-FFF2-40B4-BE49-F238E27FC236}">
                <a16:creationId xmlns:a16="http://schemas.microsoft.com/office/drawing/2014/main" id="{4B9EC77E-FB92-5C08-2010-02F7B34B52C8}"/>
              </a:ext>
            </a:extLst>
          </p:cNvPr>
          <p:cNvSpPr/>
          <p:nvPr/>
        </p:nvSpPr>
        <p:spPr>
          <a:xfrm>
            <a:off x="2" y="6400800"/>
            <a:ext cx="7612644" cy="388620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Montserrat"/>
            </a:endParaRPr>
          </a:p>
        </p:txBody>
      </p:sp>
      <p:sp>
        <p:nvSpPr>
          <p:cNvPr id="13" name="Rectangle 12">
            <a:extLst>
              <a:ext uri="{FF2B5EF4-FFF2-40B4-BE49-F238E27FC236}">
                <a16:creationId xmlns:a16="http://schemas.microsoft.com/office/drawing/2014/main" id="{616E38EB-60E7-910C-B566-36C145E26837}"/>
              </a:ext>
            </a:extLst>
          </p:cNvPr>
          <p:cNvSpPr/>
          <p:nvPr/>
        </p:nvSpPr>
        <p:spPr>
          <a:xfrm>
            <a:off x="881063" y="5228420"/>
            <a:ext cx="6731582" cy="418228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Montserrat"/>
            </a:endParaRPr>
          </a:p>
        </p:txBody>
      </p:sp>
      <p:sp>
        <p:nvSpPr>
          <p:cNvPr id="15" name="TextBox 14">
            <a:extLst>
              <a:ext uri="{FF2B5EF4-FFF2-40B4-BE49-F238E27FC236}">
                <a16:creationId xmlns:a16="http://schemas.microsoft.com/office/drawing/2014/main" id="{30B04911-B074-B8C7-7EF3-0A85C73FB2FF}"/>
              </a:ext>
            </a:extLst>
          </p:cNvPr>
          <p:cNvSpPr txBox="1"/>
          <p:nvPr/>
        </p:nvSpPr>
        <p:spPr>
          <a:xfrm>
            <a:off x="965312" y="6490262"/>
            <a:ext cx="6563081" cy="2677656"/>
          </a:xfrm>
          <a:prstGeom prst="rect">
            <a:avLst/>
          </a:prstGeom>
          <a:noFill/>
        </p:spPr>
        <p:txBody>
          <a:bodyPr wrap="square" rtlCol="0">
            <a:spAutoFit/>
          </a:bodyPr>
          <a:lstStyle/>
          <a:p>
            <a:pPr defTabSz="1371600">
              <a:defRPr/>
            </a:pPr>
            <a:r>
              <a:rPr lang="en-GB" sz="2400" i="1" dirty="0">
                <a:solidFill>
                  <a:prstClr val="white"/>
                </a:solidFill>
                <a:latin typeface="Montserrat"/>
                <a:ea typeface="Noto Serif" panose="02020502060505020204" pitchFamily="18"/>
                <a:cs typeface="Noto Serif" panose="02020502060505020204" pitchFamily="18"/>
              </a:rPr>
              <a:t>Managing Partner, </a:t>
            </a:r>
          </a:p>
          <a:p>
            <a:pPr defTabSz="1371600">
              <a:defRPr/>
            </a:pPr>
            <a:r>
              <a:rPr lang="en-GB" sz="2400" i="1" dirty="0">
                <a:solidFill>
                  <a:prstClr val="white"/>
                </a:solidFill>
                <a:latin typeface="Montserrat"/>
                <a:ea typeface="Noto Serif" panose="02020502060505020204" pitchFamily="18"/>
                <a:cs typeface="Noto Serif" panose="02020502060505020204" pitchFamily="18"/>
              </a:rPr>
              <a:t>Principal</a:t>
            </a:r>
          </a:p>
          <a:p>
            <a:pPr defTabSz="1371600">
              <a:defRPr/>
            </a:pPr>
            <a:endParaRPr lang="en-GB" sz="2400" i="1" dirty="0">
              <a:solidFill>
                <a:prstClr val="white"/>
              </a:solidFill>
              <a:latin typeface="Montserrat"/>
              <a:ea typeface="Noto Serif" panose="02020502060505020204" pitchFamily="18"/>
              <a:cs typeface="Noto Serif" panose="02020502060505020204" pitchFamily="18"/>
            </a:endParaRPr>
          </a:p>
          <a:p>
            <a:pPr defTabSz="1371600">
              <a:defRPr/>
            </a:pPr>
            <a:r>
              <a:rPr lang="en-GB" sz="2400" i="1" dirty="0">
                <a:solidFill>
                  <a:prstClr val="white"/>
                </a:solidFill>
                <a:latin typeface="Montserrat"/>
                <a:ea typeface="Noto Serif" panose="02020502060505020204" pitchFamily="18"/>
                <a:cs typeface="Noto Serif" panose="02020502060505020204" pitchFamily="18"/>
              </a:rPr>
              <a:t>Venture Atlas Labs, Austin</a:t>
            </a:r>
          </a:p>
          <a:p>
            <a:pPr defTabSz="1371600">
              <a:defRPr/>
            </a:pPr>
            <a:endParaRPr lang="en-GB" sz="2400" i="1" dirty="0">
              <a:solidFill>
                <a:prstClr val="white"/>
              </a:solidFill>
              <a:latin typeface="Montserrat"/>
              <a:ea typeface="Noto Serif" panose="02020502060505020204" pitchFamily="18"/>
              <a:cs typeface="Noto Serif" panose="02020502060505020204" pitchFamily="18"/>
            </a:endParaRPr>
          </a:p>
          <a:p>
            <a:pPr defTabSz="1371600">
              <a:defRPr/>
            </a:pPr>
            <a:r>
              <a:rPr lang="en-GB" sz="2400" dirty="0">
                <a:solidFill>
                  <a:prstClr val="white"/>
                </a:solidFill>
                <a:latin typeface="Montserrat"/>
                <a:ea typeface="Noto Sans" panose="020B0502040504020204" pitchFamily="34"/>
                <a:cs typeface="Noto Sans" panose="020B0502040504020204" pitchFamily="34"/>
              </a:rPr>
              <a:t>Direct: +1 325 200 9266</a:t>
            </a:r>
          </a:p>
          <a:p>
            <a:pPr defTabSz="1371600">
              <a:defRPr/>
            </a:pPr>
            <a:r>
              <a:rPr lang="en-GB" sz="2400" dirty="0">
                <a:solidFill>
                  <a:prstClr val="white"/>
                </a:solidFill>
                <a:latin typeface="Montserrat"/>
                <a:ea typeface="Noto Sans" panose="020B0502040504020204" pitchFamily="34"/>
                <a:cs typeface="Noto Sans" panose="020B0502040504020204" pitchFamily="34"/>
              </a:rPr>
              <a:t>E-mail: Elizabeth@ventureatlaslabs.com</a:t>
            </a:r>
          </a:p>
        </p:txBody>
      </p:sp>
      <p:sp>
        <p:nvSpPr>
          <p:cNvPr id="16" name="Rectangle 15">
            <a:extLst>
              <a:ext uri="{FF2B5EF4-FFF2-40B4-BE49-F238E27FC236}">
                <a16:creationId xmlns:a16="http://schemas.microsoft.com/office/drawing/2014/main" id="{BA4149DC-2893-643F-6ED8-B638E1FAD102}"/>
              </a:ext>
            </a:extLst>
          </p:cNvPr>
          <p:cNvSpPr/>
          <p:nvPr/>
        </p:nvSpPr>
        <p:spPr>
          <a:xfrm>
            <a:off x="881063" y="5155461"/>
            <a:ext cx="6563081" cy="12453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371600">
              <a:defRPr/>
            </a:pPr>
            <a:r>
              <a:rPr lang="en-GB" sz="3600" b="1" dirty="0">
                <a:solidFill>
                  <a:prstClr val="white"/>
                </a:solidFill>
                <a:latin typeface="Playfair Display"/>
                <a:ea typeface="Noto Serif" panose="02020502060505020204" pitchFamily="18"/>
                <a:cs typeface="Noto Serif" panose="02020502060505020204" pitchFamily="18"/>
              </a:rPr>
              <a:t>Elizabeth Jennings</a:t>
            </a:r>
          </a:p>
        </p:txBody>
      </p:sp>
      <p:sp>
        <p:nvSpPr>
          <p:cNvPr id="17" name="Rectangle 16">
            <a:extLst>
              <a:ext uri="{FF2B5EF4-FFF2-40B4-BE49-F238E27FC236}">
                <a16:creationId xmlns:a16="http://schemas.microsoft.com/office/drawing/2014/main" id="{1B9BB54D-C1E4-19A2-9C84-5ADD7C44FF3B}"/>
              </a:ext>
            </a:extLst>
          </p:cNvPr>
          <p:cNvSpPr/>
          <p:nvPr/>
        </p:nvSpPr>
        <p:spPr>
          <a:xfrm>
            <a:off x="881063" y="5143500"/>
            <a:ext cx="6563081" cy="426253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Montserrat"/>
            </a:endParaRPr>
          </a:p>
        </p:txBody>
      </p:sp>
      <p:sp>
        <p:nvSpPr>
          <p:cNvPr id="411" name="Google Shape;411;p71"/>
          <p:cNvSpPr txBox="1">
            <a:spLocks noGrp="1"/>
          </p:cNvSpPr>
          <p:nvPr>
            <p:ph type="title" idx="4294967295"/>
          </p:nvPr>
        </p:nvSpPr>
        <p:spPr>
          <a:xfrm>
            <a:off x="1637726" y="1671638"/>
            <a:ext cx="5142051" cy="3109913"/>
          </a:xfrm>
          <a:prstGeom prst="rect">
            <a:avLst/>
          </a:prstGeom>
        </p:spPr>
        <p:txBody>
          <a:bodyPr spcFirstLastPara="1" vert="horz" wrap="square" lIns="182850" tIns="182850" rIns="182850" bIns="182850" rtlCol="0" anchor="t" anchorCtr="0">
            <a:normAutofit/>
          </a:bodyPr>
          <a:lstStyle/>
          <a:p>
            <a:pPr algn="ctr"/>
            <a:r>
              <a:rPr lang="en-ID" sz="14400" dirty="0"/>
              <a:t>Q&amp;A</a:t>
            </a:r>
          </a:p>
        </p:txBody>
      </p:sp>
      <p:pic>
        <p:nvPicPr>
          <p:cNvPr id="4" name="Picture 3">
            <a:extLst>
              <a:ext uri="{FF2B5EF4-FFF2-40B4-BE49-F238E27FC236}">
                <a16:creationId xmlns:a16="http://schemas.microsoft.com/office/drawing/2014/main" id="{3AD37B19-26DD-9564-C47C-08B7AC7A3E69}"/>
              </a:ext>
            </a:extLst>
          </p:cNvPr>
          <p:cNvPicPr>
            <a:picLocks noChangeAspect="1"/>
          </p:cNvPicPr>
          <p:nvPr/>
        </p:nvPicPr>
        <p:blipFill>
          <a:blip r:embed="rId3"/>
          <a:stretch>
            <a:fillRect/>
          </a:stretch>
        </p:blipFill>
        <p:spPr>
          <a:xfrm>
            <a:off x="9828955" y="1220233"/>
            <a:ext cx="7577984" cy="7689971"/>
          </a:xfrm>
          <a:prstGeom prst="rect">
            <a:avLst/>
          </a:prstGeom>
        </p:spPr>
      </p:pic>
      <p:sp>
        <p:nvSpPr>
          <p:cNvPr id="23" name="Rectangle 22">
            <a:extLst>
              <a:ext uri="{FF2B5EF4-FFF2-40B4-BE49-F238E27FC236}">
                <a16:creationId xmlns:a16="http://schemas.microsoft.com/office/drawing/2014/main" id="{44797AE9-B48A-5DC8-A290-E2F531EC3C5B}"/>
              </a:ext>
            </a:extLst>
          </p:cNvPr>
          <p:cNvSpPr/>
          <p:nvPr/>
        </p:nvSpPr>
        <p:spPr>
          <a:xfrm>
            <a:off x="9144000" y="0"/>
            <a:ext cx="9144000" cy="876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24" name="Rectangle 23">
            <a:extLst>
              <a:ext uri="{FF2B5EF4-FFF2-40B4-BE49-F238E27FC236}">
                <a16:creationId xmlns:a16="http://schemas.microsoft.com/office/drawing/2014/main" id="{7C36FC69-F74E-E32D-B122-492872318555}"/>
              </a:ext>
            </a:extLst>
          </p:cNvPr>
          <p:cNvSpPr/>
          <p:nvPr/>
        </p:nvSpPr>
        <p:spPr>
          <a:xfrm>
            <a:off x="7612644" y="9410700"/>
            <a:ext cx="10675356" cy="876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sp>
        <p:nvSpPr>
          <p:cNvPr id="26" name="Rectangle 25">
            <a:extLst>
              <a:ext uri="{FF2B5EF4-FFF2-40B4-BE49-F238E27FC236}">
                <a16:creationId xmlns:a16="http://schemas.microsoft.com/office/drawing/2014/main" id="{F20E7616-DBC6-7D13-73DE-7D569A19380F}"/>
              </a:ext>
            </a:extLst>
          </p:cNvPr>
          <p:cNvSpPr/>
          <p:nvPr/>
        </p:nvSpPr>
        <p:spPr>
          <a:xfrm>
            <a:off x="17406938" y="0"/>
            <a:ext cx="881064" cy="876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SzPts val="1400"/>
            </a:pPr>
            <a:endParaRPr lang="en-US" sz="2700">
              <a:solidFill>
                <a:prstClr val="white"/>
              </a:solidFill>
              <a:latin typeface="Montserrat"/>
            </a:endParaRPr>
          </a:p>
        </p:txBody>
      </p:sp>
      <p:cxnSp>
        <p:nvCxnSpPr>
          <p:cNvPr id="30" name="Straight Connector 29">
            <a:extLst>
              <a:ext uri="{FF2B5EF4-FFF2-40B4-BE49-F238E27FC236}">
                <a16:creationId xmlns:a16="http://schemas.microsoft.com/office/drawing/2014/main" id="{7B89C2F0-3731-A99E-03D0-F3E92181F613}"/>
              </a:ext>
            </a:extLst>
          </p:cNvPr>
          <p:cNvCxnSpPr>
            <a:cxnSpLocks/>
          </p:cNvCxnSpPr>
          <p:nvPr/>
        </p:nvCxnSpPr>
        <p:spPr>
          <a:xfrm>
            <a:off x="881063" y="7415213"/>
            <a:ext cx="653415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585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36129" y="974046"/>
            <a:ext cx="16215743" cy="2195319"/>
          </a:xfrm>
          <a:prstGeom prst="rect">
            <a:avLst/>
          </a:prstGeom>
        </p:spPr>
        <p:txBody>
          <a:bodyPr lIns="0" tIns="0" rIns="0" bIns="0" rtlCol="0" anchor="t">
            <a:spAutoFit/>
          </a:bodyPr>
          <a:lstStyle/>
          <a:p>
            <a:pPr algn="l">
              <a:lnSpc>
                <a:spcPts val="5658"/>
              </a:lnSpc>
            </a:pPr>
            <a:r>
              <a:rPr lang="en-US" sz="5144" b="1">
                <a:solidFill>
                  <a:srgbClr val="FFFFFF"/>
                </a:solidFill>
                <a:latin typeface="Helvetica Bold"/>
                <a:ea typeface="Helvetica Bold"/>
                <a:cs typeface="Helvetica Bold"/>
                <a:sym typeface="Helvetica Bold"/>
              </a:rPr>
              <a:t>Panel discussion: Best practices in health innovation based on the examples of Singapore and Australia</a:t>
            </a:r>
          </a:p>
        </p:txBody>
      </p:sp>
      <p:grpSp>
        <p:nvGrpSpPr>
          <p:cNvPr id="4" name="Group 4"/>
          <p:cNvGrpSpPr/>
          <p:nvPr/>
        </p:nvGrpSpPr>
        <p:grpSpPr>
          <a:xfrm>
            <a:off x="1036129" y="3169365"/>
            <a:ext cx="16215743" cy="5950566"/>
            <a:chOff x="0" y="0"/>
            <a:chExt cx="4333851" cy="1590360"/>
          </a:xfrm>
        </p:grpSpPr>
        <p:sp>
          <p:nvSpPr>
            <p:cNvPr id="5" name="Freeform 5"/>
            <p:cNvSpPr/>
            <p:nvPr/>
          </p:nvSpPr>
          <p:spPr>
            <a:xfrm>
              <a:off x="0" y="0"/>
              <a:ext cx="4333851" cy="1590360"/>
            </a:xfrm>
            <a:custGeom>
              <a:avLst/>
              <a:gdLst/>
              <a:ahLst/>
              <a:cxnLst/>
              <a:rect l="l" t="t" r="r" b="b"/>
              <a:pathLst>
                <a:path w="4333851" h="1590360">
                  <a:moveTo>
                    <a:pt x="24018" y="0"/>
                  </a:moveTo>
                  <a:lnTo>
                    <a:pt x="4309834" y="0"/>
                  </a:lnTo>
                  <a:cubicBezTo>
                    <a:pt x="4316204" y="0"/>
                    <a:pt x="4322313" y="2530"/>
                    <a:pt x="4326817" y="7035"/>
                  </a:cubicBezTo>
                  <a:cubicBezTo>
                    <a:pt x="4331321" y="11539"/>
                    <a:pt x="4333851" y="17648"/>
                    <a:pt x="4333851" y="24018"/>
                  </a:cubicBezTo>
                  <a:lnTo>
                    <a:pt x="4333851" y="1566342"/>
                  </a:lnTo>
                  <a:cubicBezTo>
                    <a:pt x="4333851" y="1572712"/>
                    <a:pt x="4331321" y="1578821"/>
                    <a:pt x="4326817" y="1583325"/>
                  </a:cubicBezTo>
                  <a:cubicBezTo>
                    <a:pt x="4322313" y="1587830"/>
                    <a:pt x="4316204" y="1590360"/>
                    <a:pt x="4309834" y="1590360"/>
                  </a:cubicBezTo>
                  <a:lnTo>
                    <a:pt x="24018" y="1590360"/>
                  </a:lnTo>
                  <a:cubicBezTo>
                    <a:pt x="17648" y="1590360"/>
                    <a:pt x="11539" y="1587830"/>
                    <a:pt x="7035" y="1583325"/>
                  </a:cubicBezTo>
                  <a:cubicBezTo>
                    <a:pt x="2530" y="1578821"/>
                    <a:pt x="0" y="1572712"/>
                    <a:pt x="0" y="1566342"/>
                  </a:cubicBezTo>
                  <a:lnTo>
                    <a:pt x="0" y="24018"/>
                  </a:lnTo>
                  <a:cubicBezTo>
                    <a:pt x="0" y="17648"/>
                    <a:pt x="2530" y="11539"/>
                    <a:pt x="7035" y="7035"/>
                  </a:cubicBezTo>
                  <a:cubicBezTo>
                    <a:pt x="11539" y="2530"/>
                    <a:pt x="17648" y="0"/>
                    <a:pt x="24018" y="0"/>
                  </a:cubicBezTo>
                  <a:close/>
                </a:path>
              </a:pathLst>
            </a:custGeom>
            <a:solidFill>
              <a:srgbClr val="000000">
                <a:alpha val="0"/>
              </a:srgbClr>
            </a:solidFill>
          </p:spPr>
          <p:txBody>
            <a:bodyPr/>
            <a:lstStyle/>
            <a:p>
              <a:endParaRPr lang="en-GB"/>
            </a:p>
          </p:txBody>
        </p:sp>
        <p:sp>
          <p:nvSpPr>
            <p:cNvPr id="6" name="TextBox 6"/>
            <p:cNvSpPr txBox="1"/>
            <p:nvPr/>
          </p:nvSpPr>
          <p:spPr>
            <a:xfrm>
              <a:off x="0" y="-152400"/>
              <a:ext cx="4333851" cy="1742760"/>
            </a:xfrm>
            <a:prstGeom prst="rect">
              <a:avLst/>
            </a:prstGeom>
          </p:spPr>
          <p:txBody>
            <a:bodyPr lIns="62408" tIns="62408" rIns="62408" bIns="62408" rtlCol="0" anchor="ctr"/>
            <a:lstStyle/>
            <a:p>
              <a:pPr algn="l">
                <a:lnSpc>
                  <a:spcPts val="4884"/>
                </a:lnSpc>
              </a:pPr>
              <a:r>
                <a:rPr lang="en-US" sz="2924" b="1">
                  <a:solidFill>
                    <a:srgbClr val="FFFFFF"/>
                  </a:solidFill>
                  <a:latin typeface="Helvetica Bold"/>
                  <a:ea typeface="Helvetica Bold"/>
                  <a:cs typeface="Helvetica Bold"/>
                  <a:sym typeface="Helvetica Bold"/>
                </a:rPr>
                <a:t>Moderator: Elizabeth JENNINGS, Managing Partner | Venture Atlas Labs</a:t>
              </a:r>
            </a:p>
            <a:p>
              <a:pPr algn="l">
                <a:lnSpc>
                  <a:spcPts val="4884"/>
                </a:lnSpc>
              </a:pPr>
              <a:r>
                <a:rPr lang="en-US" sz="2924" b="1">
                  <a:solidFill>
                    <a:srgbClr val="FFFFFF"/>
                  </a:solidFill>
                  <a:latin typeface="Helvetica Bold"/>
                  <a:ea typeface="Helvetica Bold"/>
                  <a:cs typeface="Helvetica Bold"/>
                  <a:sym typeface="Helvetica Bold"/>
                </a:rPr>
                <a:t>Panellists:</a:t>
              </a:r>
            </a:p>
            <a:p>
              <a:pPr marL="631452" lvl="1" indent="-315726" algn="l">
                <a:lnSpc>
                  <a:spcPts val="4884"/>
                </a:lnSpc>
                <a:buFont typeface="Arial"/>
                <a:buChar char="•"/>
              </a:pPr>
              <a:r>
                <a:rPr lang="en-US" sz="2924" b="1">
                  <a:solidFill>
                    <a:srgbClr val="FFFFFF"/>
                  </a:solidFill>
                  <a:latin typeface="Helvetica Bold"/>
                  <a:ea typeface="Helvetica Bold"/>
                  <a:cs typeface="Helvetica Bold"/>
                  <a:sym typeface="Helvetica Bold"/>
                </a:rPr>
                <a:t>Smitha Velayil SUNILDEEP, Innovation &amp; Enterprise Manager | National Health Innovation Centre, Singapore (NHIC)</a:t>
              </a:r>
            </a:p>
            <a:p>
              <a:pPr marL="631452" lvl="1" indent="-315726" algn="l">
                <a:lnSpc>
                  <a:spcPts val="4884"/>
                </a:lnSpc>
                <a:buFont typeface="Arial"/>
                <a:buChar char="•"/>
              </a:pPr>
              <a:r>
                <a:rPr lang="en-US" sz="2924" b="1">
                  <a:solidFill>
                    <a:srgbClr val="FFFFFF"/>
                  </a:solidFill>
                  <a:latin typeface="Helvetica Bold"/>
                  <a:ea typeface="Helvetica Bold"/>
                  <a:cs typeface="Helvetica Bold"/>
                  <a:sym typeface="Helvetica Bold"/>
                </a:rPr>
                <a:t>Melissa POLLARD, Executive Manager, Digital Health &amp; Technology | Hunter New England and Central Coast PHN, Australia</a:t>
              </a:r>
            </a:p>
            <a:p>
              <a:pPr algn="l">
                <a:lnSpc>
                  <a:spcPts val="4884"/>
                </a:lnSpc>
              </a:pPr>
              <a:endParaRPr lang="en-US" sz="2924" b="1">
                <a:solidFill>
                  <a:srgbClr val="FFFFFF"/>
                </a:solidFill>
                <a:latin typeface="Helvetica Bold"/>
                <a:ea typeface="Helvetica Bold"/>
                <a:cs typeface="Helvetica Bold"/>
                <a:sym typeface="Helvetica Bold"/>
              </a:endParaRPr>
            </a:p>
            <a:p>
              <a:pPr algn="l">
                <a:lnSpc>
                  <a:spcPts val="4884"/>
                </a:lnSpc>
              </a:pPr>
              <a:endParaRPr lang="en-US" sz="2924" b="1">
                <a:solidFill>
                  <a:srgbClr val="FFFFFF"/>
                </a:solidFill>
                <a:latin typeface="Helvetica Bold"/>
                <a:ea typeface="Helvetica Bold"/>
                <a:cs typeface="Helvetica Bold"/>
                <a:sym typeface="Helvetica Bold"/>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7FB37-D931-9B30-F00C-9E1A76483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A7D72-1C91-2747-A928-8C918C2FEDA8}"/>
              </a:ext>
            </a:extLst>
          </p:cNvPr>
          <p:cNvSpPr>
            <a:spLocks noGrp="1"/>
          </p:cNvSpPr>
          <p:nvPr>
            <p:ph type="title"/>
          </p:nvPr>
        </p:nvSpPr>
        <p:spPr>
          <a:xfrm>
            <a:off x="626534" y="547688"/>
            <a:ext cx="17119600" cy="850040"/>
          </a:xfrm>
        </p:spPr>
        <p:txBody>
          <a:bodyPr>
            <a:noAutofit/>
          </a:bodyPr>
          <a:lstStyle/>
          <a:p>
            <a:pPr algn="ctr"/>
            <a:r>
              <a:rPr lang="en-US" sz="5600" b="1" dirty="0">
                <a:solidFill>
                  <a:schemeClr val="accent4">
                    <a:lumMod val="75000"/>
                  </a:schemeClr>
                </a:solidFill>
                <a:latin typeface="Arial" panose="020B0604020202020204" pitchFamily="34" charset="0"/>
                <a:cs typeface="Arial" panose="020B0604020202020204" pitchFamily="34" charset="0"/>
              </a:rPr>
              <a:t>Digital Health in Lithuania</a:t>
            </a:r>
          </a:p>
        </p:txBody>
      </p:sp>
      <p:cxnSp>
        <p:nvCxnSpPr>
          <p:cNvPr id="12" name="Straight Connector 11">
            <a:extLst>
              <a:ext uri="{FF2B5EF4-FFF2-40B4-BE49-F238E27FC236}">
                <a16:creationId xmlns:a16="http://schemas.microsoft.com/office/drawing/2014/main" id="{2E95F948-5169-89FB-1FC3-B73ADE7F1A62}"/>
              </a:ext>
            </a:extLst>
          </p:cNvPr>
          <p:cNvCxnSpPr>
            <a:cxnSpLocks/>
          </p:cNvCxnSpPr>
          <p:nvPr/>
        </p:nvCxnSpPr>
        <p:spPr>
          <a:xfrm>
            <a:off x="626534" y="9110134"/>
            <a:ext cx="17119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green text&#10;&#10;Description automatically generated">
            <a:extLst>
              <a:ext uri="{FF2B5EF4-FFF2-40B4-BE49-F238E27FC236}">
                <a16:creationId xmlns:a16="http://schemas.microsoft.com/office/drawing/2014/main" id="{5F61FC98-BFF3-7B84-36F7-37A25181C936}"/>
              </a:ext>
            </a:extLst>
          </p:cNvPr>
          <p:cNvPicPr>
            <a:picLocks noChangeAspect="1"/>
          </p:cNvPicPr>
          <p:nvPr/>
        </p:nvPicPr>
        <p:blipFill>
          <a:blip r:embed="rId3"/>
          <a:stretch>
            <a:fillRect/>
          </a:stretch>
        </p:blipFill>
        <p:spPr>
          <a:xfrm>
            <a:off x="14911491" y="9415493"/>
            <a:ext cx="2749974" cy="647638"/>
          </a:xfrm>
          <a:prstGeom prst="rect">
            <a:avLst/>
          </a:prstGeom>
        </p:spPr>
      </p:pic>
      <p:pic>
        <p:nvPicPr>
          <p:cNvPr id="8" name="Paveikslėlis 7">
            <a:extLst>
              <a:ext uri="{FF2B5EF4-FFF2-40B4-BE49-F238E27FC236}">
                <a16:creationId xmlns:a16="http://schemas.microsoft.com/office/drawing/2014/main" id="{B9ED41E4-5B08-17BB-8989-0C29D726BC3A}"/>
              </a:ext>
            </a:extLst>
          </p:cNvPr>
          <p:cNvPicPr>
            <a:picLocks noChangeAspect="1"/>
          </p:cNvPicPr>
          <p:nvPr/>
        </p:nvPicPr>
        <p:blipFill>
          <a:blip r:embed="rId4"/>
          <a:srcRect l="474"/>
          <a:stretch>
            <a:fillRect/>
          </a:stretch>
        </p:blipFill>
        <p:spPr>
          <a:xfrm>
            <a:off x="2030621" y="2056894"/>
            <a:ext cx="5533962" cy="4858024"/>
          </a:xfrm>
          <a:prstGeom prst="rect">
            <a:avLst/>
          </a:prstGeom>
        </p:spPr>
      </p:pic>
      <p:graphicFrame>
        <p:nvGraphicFramePr>
          <p:cNvPr id="9" name="Turinio vietos rezervavimo ženklas 8">
            <a:extLst>
              <a:ext uri="{FF2B5EF4-FFF2-40B4-BE49-F238E27FC236}">
                <a16:creationId xmlns:a16="http://schemas.microsoft.com/office/drawing/2014/main" id="{DCA98B76-39F5-CF52-4AD4-242F6DACF357}"/>
              </a:ext>
            </a:extLst>
          </p:cNvPr>
          <p:cNvGraphicFramePr>
            <a:graphicFrameLocks/>
          </p:cNvGraphicFramePr>
          <p:nvPr/>
        </p:nvGraphicFramePr>
        <p:xfrm>
          <a:off x="9144001" y="2607590"/>
          <a:ext cx="7858322" cy="3756632"/>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F8B64782-3B2C-9166-55A0-3F65E95976C1}"/>
              </a:ext>
            </a:extLst>
          </p:cNvPr>
          <p:cNvSpPr txBox="1"/>
          <p:nvPr/>
        </p:nvSpPr>
        <p:spPr>
          <a:xfrm>
            <a:off x="626535" y="7293782"/>
            <a:ext cx="17349894" cy="1569660"/>
          </a:xfrm>
          <a:prstGeom prst="rect">
            <a:avLst/>
          </a:prstGeom>
          <a:noFill/>
        </p:spPr>
        <p:txBody>
          <a:bodyPr wrap="square" rtlCol="0">
            <a:spAutoFit/>
          </a:bodyPr>
          <a:lstStyle/>
          <a:p>
            <a:pPr marL="342900" indent="-342900" algn="just">
              <a:buFont typeface="Arial" panose="020B0604020202020204" pitchFamily="34" charset="0"/>
              <a:buChar char="•"/>
            </a:pPr>
            <a:r>
              <a:rPr lang="lt-LT" sz="2400" dirty="0">
                <a:solidFill>
                  <a:prstClr val="black"/>
                </a:solidFill>
                <a:latin typeface="Arial" panose="020B0604020202020204" pitchFamily="34" charset="0"/>
                <a:cs typeface="Arial" panose="020B0604020202020204" pitchFamily="34" charset="0"/>
              </a:rPr>
              <a:t>T</a:t>
            </a:r>
            <a:r>
              <a:rPr lang="en-US" sz="2400" dirty="0">
                <a:solidFill>
                  <a:prstClr val="black"/>
                </a:solidFill>
                <a:latin typeface="Arial" panose="020B0604020202020204" pitchFamily="34" charset="0"/>
                <a:cs typeface="Arial" panose="020B0604020202020204" pitchFamily="34" charset="0"/>
              </a:rPr>
              <a:t>he exchange of </a:t>
            </a:r>
            <a:r>
              <a:rPr lang="en-US" sz="2400" b="1" dirty="0" err="1">
                <a:solidFill>
                  <a:prstClr val="black"/>
                </a:solidFill>
                <a:latin typeface="Arial" panose="020B0604020202020204" pitchFamily="34" charset="0"/>
                <a:cs typeface="Arial" panose="020B0604020202020204" pitchFamily="34" charset="0"/>
              </a:rPr>
              <a:t>ePrescriptions</a:t>
            </a:r>
            <a:r>
              <a:rPr lang="en-US" sz="2400" dirty="0">
                <a:solidFill>
                  <a:prstClr val="black"/>
                </a:solidFill>
                <a:latin typeface="Arial" panose="020B0604020202020204" pitchFamily="34" charset="0"/>
                <a:cs typeface="Arial" panose="020B0604020202020204" pitchFamily="34" charset="0"/>
              </a:rPr>
              <a:t> and electronic dispensing information with EU Member States has already been deployed and is operational, while preparations are underway for the exchange of patient summary data (</a:t>
            </a:r>
            <a:r>
              <a:rPr lang="en-US" sz="2400" dirty="0" err="1">
                <a:solidFill>
                  <a:prstClr val="black"/>
                </a:solidFill>
                <a:latin typeface="Arial" panose="020B0604020202020204" pitchFamily="34" charset="0"/>
                <a:cs typeface="Arial" panose="020B0604020202020204" pitchFamily="34" charset="0"/>
              </a:rPr>
              <a:t>MyHealth@EU</a:t>
            </a:r>
            <a:r>
              <a:rPr lang="en-US" sz="2400" dirty="0">
                <a:solidFill>
                  <a:prstClr val="black"/>
                </a:solidFill>
                <a:latin typeface="Arial" panose="020B0604020202020204" pitchFamily="34" charset="0"/>
                <a:cs typeface="Arial" panose="020B0604020202020204" pitchFamily="34" charset="0"/>
              </a:rPr>
              <a:t>). </a:t>
            </a:r>
            <a:endParaRPr lang="lt-LT" sz="2400"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Lithuania is among the few European countries that have enabled the </a:t>
            </a:r>
            <a:r>
              <a:rPr lang="en-US" sz="2400" b="1" dirty="0">
                <a:solidFill>
                  <a:prstClr val="black"/>
                </a:solidFill>
                <a:latin typeface="Arial" panose="020B0604020202020204" pitchFamily="34" charset="0"/>
                <a:cs typeface="Arial" panose="020B0604020202020204" pitchFamily="34" charset="0"/>
              </a:rPr>
              <a:t>secondary use of health data</a:t>
            </a:r>
            <a:r>
              <a:rPr lang="en-US" sz="2400" dirty="0">
                <a:solidFill>
                  <a:prstClr val="black"/>
                </a:solidFill>
                <a:latin typeface="Arial" panose="020B0604020202020204" pitchFamily="34" charset="0"/>
                <a:cs typeface="Arial" panose="020B0604020202020204" pitchFamily="34" charset="0"/>
              </a:rPr>
              <a:t>. </a:t>
            </a:r>
            <a:endParaRPr lang="lt-LT" sz="3600" dirty="0">
              <a:solidFill>
                <a:prstClr val="black"/>
              </a:solidFill>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DE958391-63D6-C3C9-168D-7AF8346B3410}"/>
              </a:ext>
            </a:extLst>
          </p:cNvPr>
          <p:cNvSpPr txBox="1">
            <a:spLocks/>
          </p:cNvSpPr>
          <p:nvPr/>
        </p:nvSpPr>
        <p:spPr>
          <a:xfrm>
            <a:off x="10100297" y="1975938"/>
            <a:ext cx="6902026" cy="51772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371600">
              <a:spcBef>
                <a:spcPts val="1500"/>
              </a:spcBef>
              <a:buNone/>
            </a:pPr>
            <a:r>
              <a:rPr lang="en-US" sz="2400" dirty="0">
                <a:solidFill>
                  <a:prstClr val="black"/>
                </a:solidFill>
                <a:latin typeface="Arial" panose="020B0604020202020204" pitchFamily="34" charset="0"/>
                <a:cs typeface="Arial" panose="020B0604020202020204" pitchFamily="34" charset="0"/>
              </a:rPr>
              <a:t>Annual number of EHR records per year </a:t>
            </a:r>
            <a:endParaRPr lang="en-LT"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9095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3" name="TextBox 3"/>
          <p:cNvSpPr txBox="1"/>
          <p:nvPr/>
        </p:nvSpPr>
        <p:spPr>
          <a:xfrm>
            <a:off x="1043544" y="4760428"/>
            <a:ext cx="16200912" cy="915727"/>
          </a:xfrm>
          <a:prstGeom prst="rect">
            <a:avLst/>
          </a:prstGeom>
        </p:spPr>
        <p:txBody>
          <a:bodyPr lIns="0" tIns="0" rIns="0" bIns="0" rtlCol="0" anchor="t">
            <a:spAutoFit/>
          </a:bodyPr>
          <a:lstStyle/>
          <a:p>
            <a:pPr algn="l">
              <a:lnSpc>
                <a:spcPts val="7195"/>
              </a:lnSpc>
            </a:pPr>
            <a:r>
              <a:rPr lang="en-US" sz="5139" b="1">
                <a:solidFill>
                  <a:srgbClr val="FFFFFF"/>
                </a:solidFill>
                <a:latin typeface="Helvetica Bold"/>
                <a:ea typeface="Helvetica Bold"/>
                <a:cs typeface="Helvetica Bold"/>
                <a:sym typeface="Helvetica Bold"/>
              </a:rPr>
              <a:t>Key takeaways of the day and Closing Remarks </a:t>
            </a:r>
          </a:p>
        </p:txBody>
      </p:sp>
      <p:grpSp>
        <p:nvGrpSpPr>
          <p:cNvPr id="4" name="Group 4"/>
          <p:cNvGrpSpPr/>
          <p:nvPr/>
        </p:nvGrpSpPr>
        <p:grpSpPr>
          <a:xfrm>
            <a:off x="1512686" y="0"/>
            <a:ext cx="15262629" cy="1833741"/>
            <a:chOff x="0" y="0"/>
            <a:chExt cx="20350172" cy="2444988"/>
          </a:xfrm>
        </p:grpSpPr>
        <p:sp>
          <p:nvSpPr>
            <p:cNvPr id="5" name="Freeform 5"/>
            <p:cNvSpPr/>
            <p:nvPr/>
          </p:nvSpPr>
          <p:spPr>
            <a:xfrm>
              <a:off x="16143475" y="0"/>
              <a:ext cx="4206697" cy="2444988"/>
            </a:xfrm>
            <a:custGeom>
              <a:avLst/>
              <a:gdLst/>
              <a:ahLst/>
              <a:cxnLst/>
              <a:rect l="l" t="t" r="r" b="b"/>
              <a:pathLst>
                <a:path w="4206697" h="2444988">
                  <a:moveTo>
                    <a:pt x="0" y="0"/>
                  </a:moveTo>
                  <a:lnTo>
                    <a:pt x="4206697" y="0"/>
                  </a:lnTo>
                  <a:lnTo>
                    <a:pt x="4206697" y="2444988"/>
                  </a:lnTo>
                  <a:lnTo>
                    <a:pt x="0" y="2444988"/>
                  </a:lnTo>
                  <a:lnTo>
                    <a:pt x="0" y="0"/>
                  </a:lnTo>
                  <a:close/>
                </a:path>
              </a:pathLst>
            </a:custGeom>
            <a:blipFill>
              <a:blip r:embed="rId3"/>
              <a:stretch>
                <a:fillRect/>
              </a:stretch>
            </a:blipFill>
          </p:spPr>
          <p:txBody>
            <a:bodyPr/>
            <a:lstStyle/>
            <a:p>
              <a:endParaRPr lang="en-GB"/>
            </a:p>
          </p:txBody>
        </p:sp>
        <p:sp>
          <p:nvSpPr>
            <p:cNvPr id="6" name="Freeform 6"/>
            <p:cNvSpPr/>
            <p:nvPr/>
          </p:nvSpPr>
          <p:spPr>
            <a:xfrm>
              <a:off x="12859269" y="389879"/>
              <a:ext cx="3284206" cy="1665231"/>
            </a:xfrm>
            <a:custGeom>
              <a:avLst/>
              <a:gdLst/>
              <a:ahLst/>
              <a:cxnLst/>
              <a:rect l="l" t="t" r="r" b="b"/>
              <a:pathLst>
                <a:path w="3284206" h="1665231">
                  <a:moveTo>
                    <a:pt x="0" y="0"/>
                  </a:moveTo>
                  <a:lnTo>
                    <a:pt x="3284206" y="0"/>
                  </a:lnTo>
                  <a:lnTo>
                    <a:pt x="3284206" y="1665231"/>
                  </a:lnTo>
                  <a:lnTo>
                    <a:pt x="0" y="1665231"/>
                  </a:lnTo>
                  <a:lnTo>
                    <a:pt x="0" y="0"/>
                  </a:lnTo>
                  <a:close/>
                </a:path>
              </a:pathLst>
            </a:custGeom>
            <a:blipFill>
              <a:blip r:embed="rId4"/>
              <a:stretch>
                <a:fillRect/>
              </a:stretch>
            </a:blipFill>
          </p:spPr>
          <p:txBody>
            <a:bodyPr/>
            <a:lstStyle/>
            <a:p>
              <a:endParaRPr lang="en-GB"/>
            </a:p>
          </p:txBody>
        </p:sp>
        <p:sp>
          <p:nvSpPr>
            <p:cNvPr id="7" name="Freeform 7"/>
            <p:cNvSpPr/>
            <p:nvPr/>
          </p:nvSpPr>
          <p:spPr>
            <a:xfrm>
              <a:off x="7477798" y="900808"/>
              <a:ext cx="5036692" cy="643373"/>
            </a:xfrm>
            <a:custGeom>
              <a:avLst/>
              <a:gdLst/>
              <a:ahLst/>
              <a:cxnLst/>
              <a:rect l="l" t="t" r="r" b="b"/>
              <a:pathLst>
                <a:path w="5036692" h="643373">
                  <a:moveTo>
                    <a:pt x="0" y="0"/>
                  </a:moveTo>
                  <a:lnTo>
                    <a:pt x="5036692" y="0"/>
                  </a:lnTo>
                  <a:lnTo>
                    <a:pt x="5036692" y="643373"/>
                  </a:lnTo>
                  <a:lnTo>
                    <a:pt x="0" y="643373"/>
                  </a:lnTo>
                  <a:lnTo>
                    <a:pt x="0" y="0"/>
                  </a:lnTo>
                  <a:close/>
                </a:path>
              </a:pathLst>
            </a:custGeom>
            <a:blipFill>
              <a:blip r:embed="rId5"/>
              <a:stretch>
                <a:fillRect/>
              </a:stretch>
            </a:blipFill>
          </p:spPr>
          <p:txBody>
            <a:bodyPr/>
            <a:lstStyle/>
            <a:p>
              <a:endParaRPr lang="en-GB"/>
            </a:p>
          </p:txBody>
        </p:sp>
        <p:sp>
          <p:nvSpPr>
            <p:cNvPr id="8" name="Freeform 8"/>
            <p:cNvSpPr/>
            <p:nvPr/>
          </p:nvSpPr>
          <p:spPr>
            <a:xfrm>
              <a:off x="0" y="511186"/>
              <a:ext cx="3448768" cy="1422617"/>
            </a:xfrm>
            <a:custGeom>
              <a:avLst/>
              <a:gdLst/>
              <a:ahLst/>
              <a:cxnLst/>
              <a:rect l="l" t="t" r="r" b="b"/>
              <a:pathLst>
                <a:path w="3448768" h="1422617">
                  <a:moveTo>
                    <a:pt x="0" y="0"/>
                  </a:moveTo>
                  <a:lnTo>
                    <a:pt x="3448768" y="0"/>
                  </a:lnTo>
                  <a:lnTo>
                    <a:pt x="3448768" y="1422616"/>
                  </a:lnTo>
                  <a:lnTo>
                    <a:pt x="0" y="1422616"/>
                  </a:lnTo>
                  <a:lnTo>
                    <a:pt x="0" y="0"/>
                  </a:lnTo>
                  <a:close/>
                </a:path>
              </a:pathLst>
            </a:custGeom>
            <a:blipFill>
              <a:blip r:embed="rId6"/>
              <a:stretch>
                <a:fillRect/>
              </a:stretch>
            </a:blipFill>
          </p:spPr>
          <p:txBody>
            <a:bodyPr/>
            <a:lstStyle/>
            <a:p>
              <a:endParaRPr lang="en-GB"/>
            </a:p>
          </p:txBody>
        </p:sp>
        <p:sp>
          <p:nvSpPr>
            <p:cNvPr id="9" name="Freeform 9"/>
            <p:cNvSpPr/>
            <p:nvPr/>
          </p:nvSpPr>
          <p:spPr>
            <a:xfrm>
              <a:off x="4002610" y="511186"/>
              <a:ext cx="2921346" cy="1543924"/>
            </a:xfrm>
            <a:custGeom>
              <a:avLst/>
              <a:gdLst/>
              <a:ahLst/>
              <a:cxnLst/>
              <a:rect l="l" t="t" r="r" b="b"/>
              <a:pathLst>
                <a:path w="2921346" h="1543924">
                  <a:moveTo>
                    <a:pt x="0" y="0"/>
                  </a:moveTo>
                  <a:lnTo>
                    <a:pt x="2921346" y="0"/>
                  </a:lnTo>
                  <a:lnTo>
                    <a:pt x="2921346" y="1543924"/>
                  </a:lnTo>
                  <a:lnTo>
                    <a:pt x="0" y="1543924"/>
                  </a:lnTo>
                  <a:lnTo>
                    <a:pt x="0" y="0"/>
                  </a:lnTo>
                  <a:close/>
                </a:path>
              </a:pathLst>
            </a:custGeom>
            <a:blipFill>
              <a:blip r:embed="rId7"/>
              <a:stretch>
                <a:fillRect/>
              </a:stretch>
            </a:blipFill>
          </p:spPr>
          <p:txBody>
            <a:bodyPr/>
            <a:lstStyle/>
            <a:p>
              <a:endParaRPr lang="en-GB"/>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84" t="-8510" b="-8510"/>
            </a:stretch>
          </a:blipFill>
        </p:spPr>
        <p:txBody>
          <a:bodyPr/>
          <a:lstStyle/>
          <a:p>
            <a:endParaRPr lang="en-GB"/>
          </a:p>
        </p:txBody>
      </p:sp>
      <p:sp>
        <p:nvSpPr>
          <p:cNvPr id="4" name="TextBox 4"/>
          <p:cNvSpPr txBox="1"/>
          <p:nvPr/>
        </p:nvSpPr>
        <p:spPr>
          <a:xfrm>
            <a:off x="3270815" y="2318345"/>
            <a:ext cx="11746371" cy="2269369"/>
          </a:xfrm>
          <a:prstGeom prst="rect">
            <a:avLst/>
          </a:prstGeom>
        </p:spPr>
        <p:txBody>
          <a:bodyPr lIns="0" tIns="0" rIns="0" bIns="0" rtlCol="0" anchor="t">
            <a:spAutoFit/>
          </a:bodyPr>
          <a:lstStyle/>
          <a:p>
            <a:pPr algn="ctr">
              <a:lnSpc>
                <a:spcPts val="9023"/>
              </a:lnSpc>
              <a:spcBef>
                <a:spcPct val="0"/>
              </a:spcBef>
            </a:pPr>
            <a:r>
              <a:rPr lang="en-US" sz="6445" b="1" spc="45">
                <a:solidFill>
                  <a:srgbClr val="FFFFFF"/>
                </a:solidFill>
                <a:latin typeface="Helvetica Bold"/>
                <a:ea typeface="Helvetica Bold"/>
                <a:cs typeface="Helvetica Bold"/>
                <a:sym typeface="Helvetica Bold"/>
              </a:rPr>
              <a:t>THANK YOU AND PLEASE SHARE YOUR FEEDBACK!</a:t>
            </a:r>
          </a:p>
        </p:txBody>
      </p:sp>
      <p:sp>
        <p:nvSpPr>
          <p:cNvPr id="5" name="TextBox 5"/>
          <p:cNvSpPr txBox="1"/>
          <p:nvPr/>
        </p:nvSpPr>
        <p:spPr>
          <a:xfrm>
            <a:off x="6194469" y="8867640"/>
            <a:ext cx="5899062" cy="676544"/>
          </a:xfrm>
          <a:prstGeom prst="rect">
            <a:avLst/>
          </a:prstGeom>
        </p:spPr>
        <p:txBody>
          <a:bodyPr lIns="0" tIns="0" rIns="0" bIns="0" rtlCol="0" anchor="t">
            <a:spAutoFit/>
          </a:bodyPr>
          <a:lstStyle/>
          <a:p>
            <a:pPr algn="l">
              <a:lnSpc>
                <a:spcPts val="5303"/>
              </a:lnSpc>
            </a:pPr>
            <a:r>
              <a:rPr lang="en-US" sz="3788" b="1">
                <a:solidFill>
                  <a:srgbClr val="FFFFFF"/>
                </a:solidFill>
                <a:latin typeface="Helvetica Bold"/>
                <a:ea typeface="Helvetica Bold"/>
                <a:cs typeface="Helvetica Bold"/>
                <a:sym typeface="Helvetica Bold"/>
              </a:rPr>
              <a:t>www.dtxnewnordics.com</a:t>
            </a:r>
          </a:p>
        </p:txBody>
      </p:sp>
      <p:grpSp>
        <p:nvGrpSpPr>
          <p:cNvPr id="6" name="Group 6"/>
          <p:cNvGrpSpPr/>
          <p:nvPr/>
        </p:nvGrpSpPr>
        <p:grpSpPr>
          <a:xfrm>
            <a:off x="1512686" y="0"/>
            <a:ext cx="15262629" cy="1833741"/>
            <a:chOff x="0" y="0"/>
            <a:chExt cx="20350172" cy="2444988"/>
          </a:xfrm>
        </p:grpSpPr>
        <p:sp>
          <p:nvSpPr>
            <p:cNvPr id="7" name="Freeform 7"/>
            <p:cNvSpPr/>
            <p:nvPr/>
          </p:nvSpPr>
          <p:spPr>
            <a:xfrm>
              <a:off x="16143475" y="0"/>
              <a:ext cx="4206697" cy="2444988"/>
            </a:xfrm>
            <a:custGeom>
              <a:avLst/>
              <a:gdLst/>
              <a:ahLst/>
              <a:cxnLst/>
              <a:rect l="l" t="t" r="r" b="b"/>
              <a:pathLst>
                <a:path w="4206697" h="2444988">
                  <a:moveTo>
                    <a:pt x="0" y="0"/>
                  </a:moveTo>
                  <a:lnTo>
                    <a:pt x="4206697" y="0"/>
                  </a:lnTo>
                  <a:lnTo>
                    <a:pt x="4206697" y="2444988"/>
                  </a:lnTo>
                  <a:lnTo>
                    <a:pt x="0" y="2444988"/>
                  </a:lnTo>
                  <a:lnTo>
                    <a:pt x="0" y="0"/>
                  </a:lnTo>
                  <a:close/>
                </a:path>
              </a:pathLst>
            </a:custGeom>
            <a:blipFill>
              <a:blip r:embed="rId3"/>
              <a:stretch>
                <a:fillRect/>
              </a:stretch>
            </a:blipFill>
          </p:spPr>
          <p:txBody>
            <a:bodyPr/>
            <a:lstStyle/>
            <a:p>
              <a:endParaRPr lang="en-GB"/>
            </a:p>
          </p:txBody>
        </p:sp>
        <p:sp>
          <p:nvSpPr>
            <p:cNvPr id="8" name="Freeform 8"/>
            <p:cNvSpPr/>
            <p:nvPr/>
          </p:nvSpPr>
          <p:spPr>
            <a:xfrm>
              <a:off x="12859269" y="389879"/>
              <a:ext cx="3284206" cy="1665231"/>
            </a:xfrm>
            <a:custGeom>
              <a:avLst/>
              <a:gdLst/>
              <a:ahLst/>
              <a:cxnLst/>
              <a:rect l="l" t="t" r="r" b="b"/>
              <a:pathLst>
                <a:path w="3284206" h="1665231">
                  <a:moveTo>
                    <a:pt x="0" y="0"/>
                  </a:moveTo>
                  <a:lnTo>
                    <a:pt x="3284206" y="0"/>
                  </a:lnTo>
                  <a:lnTo>
                    <a:pt x="3284206" y="1665231"/>
                  </a:lnTo>
                  <a:lnTo>
                    <a:pt x="0" y="1665231"/>
                  </a:lnTo>
                  <a:lnTo>
                    <a:pt x="0" y="0"/>
                  </a:lnTo>
                  <a:close/>
                </a:path>
              </a:pathLst>
            </a:custGeom>
            <a:blipFill>
              <a:blip r:embed="rId4"/>
              <a:stretch>
                <a:fillRect/>
              </a:stretch>
            </a:blipFill>
          </p:spPr>
          <p:txBody>
            <a:bodyPr/>
            <a:lstStyle/>
            <a:p>
              <a:endParaRPr lang="en-GB"/>
            </a:p>
          </p:txBody>
        </p:sp>
        <p:sp>
          <p:nvSpPr>
            <p:cNvPr id="9" name="Freeform 9"/>
            <p:cNvSpPr/>
            <p:nvPr/>
          </p:nvSpPr>
          <p:spPr>
            <a:xfrm>
              <a:off x="7477798" y="900808"/>
              <a:ext cx="5036692" cy="643373"/>
            </a:xfrm>
            <a:custGeom>
              <a:avLst/>
              <a:gdLst/>
              <a:ahLst/>
              <a:cxnLst/>
              <a:rect l="l" t="t" r="r" b="b"/>
              <a:pathLst>
                <a:path w="5036692" h="643373">
                  <a:moveTo>
                    <a:pt x="0" y="0"/>
                  </a:moveTo>
                  <a:lnTo>
                    <a:pt x="5036692" y="0"/>
                  </a:lnTo>
                  <a:lnTo>
                    <a:pt x="5036692" y="643373"/>
                  </a:lnTo>
                  <a:lnTo>
                    <a:pt x="0" y="643373"/>
                  </a:lnTo>
                  <a:lnTo>
                    <a:pt x="0" y="0"/>
                  </a:lnTo>
                  <a:close/>
                </a:path>
              </a:pathLst>
            </a:custGeom>
            <a:blipFill>
              <a:blip r:embed="rId5"/>
              <a:stretch>
                <a:fillRect/>
              </a:stretch>
            </a:blipFill>
          </p:spPr>
          <p:txBody>
            <a:bodyPr/>
            <a:lstStyle/>
            <a:p>
              <a:endParaRPr lang="en-GB"/>
            </a:p>
          </p:txBody>
        </p:sp>
        <p:sp>
          <p:nvSpPr>
            <p:cNvPr id="10" name="Freeform 10"/>
            <p:cNvSpPr/>
            <p:nvPr/>
          </p:nvSpPr>
          <p:spPr>
            <a:xfrm>
              <a:off x="0" y="511186"/>
              <a:ext cx="3448768" cy="1422617"/>
            </a:xfrm>
            <a:custGeom>
              <a:avLst/>
              <a:gdLst/>
              <a:ahLst/>
              <a:cxnLst/>
              <a:rect l="l" t="t" r="r" b="b"/>
              <a:pathLst>
                <a:path w="3448768" h="1422617">
                  <a:moveTo>
                    <a:pt x="0" y="0"/>
                  </a:moveTo>
                  <a:lnTo>
                    <a:pt x="3448768" y="0"/>
                  </a:lnTo>
                  <a:lnTo>
                    <a:pt x="3448768" y="1422616"/>
                  </a:lnTo>
                  <a:lnTo>
                    <a:pt x="0" y="1422616"/>
                  </a:lnTo>
                  <a:lnTo>
                    <a:pt x="0" y="0"/>
                  </a:lnTo>
                  <a:close/>
                </a:path>
              </a:pathLst>
            </a:custGeom>
            <a:blipFill>
              <a:blip r:embed="rId6"/>
              <a:stretch>
                <a:fillRect/>
              </a:stretch>
            </a:blipFill>
          </p:spPr>
          <p:txBody>
            <a:bodyPr/>
            <a:lstStyle/>
            <a:p>
              <a:endParaRPr lang="en-GB"/>
            </a:p>
          </p:txBody>
        </p:sp>
        <p:sp>
          <p:nvSpPr>
            <p:cNvPr id="11" name="Freeform 11"/>
            <p:cNvSpPr/>
            <p:nvPr/>
          </p:nvSpPr>
          <p:spPr>
            <a:xfrm>
              <a:off x="4002610" y="511186"/>
              <a:ext cx="2921346" cy="1543924"/>
            </a:xfrm>
            <a:custGeom>
              <a:avLst/>
              <a:gdLst/>
              <a:ahLst/>
              <a:cxnLst/>
              <a:rect l="l" t="t" r="r" b="b"/>
              <a:pathLst>
                <a:path w="2921346" h="1543924">
                  <a:moveTo>
                    <a:pt x="0" y="0"/>
                  </a:moveTo>
                  <a:lnTo>
                    <a:pt x="2921346" y="0"/>
                  </a:lnTo>
                  <a:lnTo>
                    <a:pt x="2921346" y="1543924"/>
                  </a:lnTo>
                  <a:lnTo>
                    <a:pt x="0" y="1543924"/>
                  </a:lnTo>
                  <a:lnTo>
                    <a:pt x="0" y="0"/>
                  </a:lnTo>
                  <a:close/>
                </a:path>
              </a:pathLst>
            </a:custGeom>
            <a:blipFill>
              <a:blip r:embed="rId7"/>
              <a:stretch>
                <a:fillRect/>
              </a:stretch>
            </a:blipFill>
          </p:spPr>
          <p:txBody>
            <a:bodyPr/>
            <a:lstStyle/>
            <a:p>
              <a:endParaRPr lang="en-GB"/>
            </a:p>
          </p:txBody>
        </p:sp>
      </p:grpSp>
      <p:pic>
        <p:nvPicPr>
          <p:cNvPr id="15" name="Picture 14" descr="A qr code with black dots&#10;&#10;AI-generated content may be incorrect.">
            <a:extLst>
              <a:ext uri="{FF2B5EF4-FFF2-40B4-BE49-F238E27FC236}">
                <a16:creationId xmlns:a16="http://schemas.microsoft.com/office/drawing/2014/main" id="{FE9432D6-D254-B7B4-10AD-749F9FD263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8180" y="4774237"/>
            <a:ext cx="3891640" cy="3891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y-ppt-mall-ny version">
  <a:themeElements>
    <a:clrScheme name="E-hälsomyndigheten">
      <a:dk1>
        <a:srgbClr val="212121"/>
      </a:dk1>
      <a:lt1>
        <a:srgbClr val="FAFAFA"/>
      </a:lt1>
      <a:dk2>
        <a:srgbClr val="6E0E50"/>
      </a:dk2>
      <a:lt2>
        <a:srgbClr val="FAFAFA"/>
      </a:lt2>
      <a:accent1>
        <a:srgbClr val="6E0E50"/>
      </a:accent1>
      <a:accent2>
        <a:srgbClr val="F7E3ED"/>
      </a:accent2>
      <a:accent3>
        <a:srgbClr val="FFE098"/>
      </a:accent3>
      <a:accent4>
        <a:srgbClr val="FFF8EB"/>
      </a:accent4>
      <a:accent5>
        <a:srgbClr val="E28AB7"/>
      </a:accent5>
      <a:accent6>
        <a:srgbClr val="04C3AD"/>
      </a:accent6>
      <a:hlink>
        <a:srgbClr val="6E0E50"/>
      </a:hlink>
      <a:folHlink>
        <a:srgbClr val="954F72"/>
      </a:folHlink>
    </a:clrScheme>
    <a:fontScheme name="Public Sans">
      <a:majorFont>
        <a:latin typeface="Public Sans Bold"/>
        <a:ea typeface=""/>
        <a:cs typeface=""/>
      </a:majorFont>
      <a:minorFont>
        <a:latin typeface="Public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hälsomyndigheten mall.pptx [Skrivskyddad]" id="{37BFAC00-14CB-4996-95B8-FA6C8A22F950}" vid="{BBC0F716-50ED-475C-A6BA-1228B846A629}"/>
    </a:ext>
  </a:extLst>
</a:theme>
</file>

<file path=ppt/theme/theme3.xml><?xml version="1.0" encoding="utf-8"?>
<a:theme xmlns:a="http://schemas.openxmlformats.org/drawingml/2006/main" name="2_Ny-ppt-mall-ny version">
  <a:themeElements>
    <a:clrScheme name="E-hälsomyndigheten">
      <a:dk1>
        <a:srgbClr val="212121"/>
      </a:dk1>
      <a:lt1>
        <a:srgbClr val="FAFAFA"/>
      </a:lt1>
      <a:dk2>
        <a:srgbClr val="6E0E50"/>
      </a:dk2>
      <a:lt2>
        <a:srgbClr val="FAFAFA"/>
      </a:lt2>
      <a:accent1>
        <a:srgbClr val="6E0E50"/>
      </a:accent1>
      <a:accent2>
        <a:srgbClr val="F7E3ED"/>
      </a:accent2>
      <a:accent3>
        <a:srgbClr val="FFE098"/>
      </a:accent3>
      <a:accent4>
        <a:srgbClr val="FFF8EB"/>
      </a:accent4>
      <a:accent5>
        <a:srgbClr val="202020"/>
      </a:accent5>
      <a:accent6>
        <a:srgbClr val="FAFAFA"/>
      </a:accent6>
      <a:hlink>
        <a:srgbClr val="6E0E50"/>
      </a:hlink>
      <a:folHlink>
        <a:srgbClr val="954F72"/>
      </a:folHlink>
    </a:clrScheme>
    <a:fontScheme name="Public Sans">
      <a:majorFont>
        <a:latin typeface="Public Sans Bold"/>
        <a:ea typeface=""/>
        <a:cs typeface=""/>
      </a:majorFont>
      <a:minorFont>
        <a:latin typeface="Public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hälsomyndigheten mall.pptx [Skrivskyddad]" id="{6476BF25-85EA-4E96-A00C-011895AE36B7}" vid="{6CC3D77A-D436-45DB-A9D5-986ED3A5250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eis 🟦">
  <a:themeElements>
    <a:clrScheme name="EIS">
      <a:dk1>
        <a:srgbClr val="000086"/>
      </a:dk1>
      <a:lt1>
        <a:srgbClr val="FFFFFF"/>
      </a:lt1>
      <a:dk2>
        <a:srgbClr val="000087"/>
      </a:dk2>
      <a:lt2>
        <a:srgbClr val="F0F1F2"/>
      </a:lt2>
      <a:accent1>
        <a:srgbClr val="B9E5E8"/>
      </a:accent1>
      <a:accent2>
        <a:srgbClr val="E3D3EC"/>
      </a:accent2>
      <a:accent3>
        <a:srgbClr val="D2DBC1"/>
      </a:accent3>
      <a:accent4>
        <a:srgbClr val="003CFF"/>
      </a:accent4>
      <a:accent5>
        <a:srgbClr val="FF4800"/>
      </a:accent5>
      <a:accent6>
        <a:srgbClr val="E1DF00"/>
      </a:accent6>
      <a:hlink>
        <a:srgbClr val="000087"/>
      </a:hlink>
      <a:folHlink>
        <a:srgbClr val="000086"/>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lkiri.pptx" id="{75A13539-13EA-4F16-9182-518E6FAAB8B1}" vid="{BBB7CEB2-774F-4D76-9F2F-F91C028DAED9}"/>
    </a:ext>
  </a:extLst>
</a:theme>
</file>

<file path=ppt/theme/theme7.xml><?xml version="1.0" encoding="utf-8"?>
<a:theme xmlns:a="http://schemas.openxmlformats.org/drawingml/2006/main" name="Office'i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TM 2023">
  <a:themeElements>
    <a:clrScheme name="STM 1">
      <a:dk1>
        <a:srgbClr val="464646"/>
      </a:dk1>
      <a:lt1>
        <a:srgbClr val="FFFFFF"/>
      </a:lt1>
      <a:dk2>
        <a:srgbClr val="464646"/>
      </a:dk2>
      <a:lt2>
        <a:srgbClr val="F0EBE1"/>
      </a:lt2>
      <a:accent1>
        <a:srgbClr val="96B8F3"/>
      </a:accent1>
      <a:accent2>
        <a:srgbClr val="FA8C46"/>
      </a:accent2>
      <a:accent3>
        <a:srgbClr val="EDC353"/>
      </a:accent3>
      <a:accent4>
        <a:srgbClr val="5BA078"/>
      </a:accent4>
      <a:accent5>
        <a:srgbClr val="CD69DE"/>
      </a:accent5>
      <a:accent6>
        <a:srgbClr val="BC9E59"/>
      </a:accent6>
      <a:hlink>
        <a:srgbClr val="6E6E6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V_STM_PPT-pohja_2023" id="{49282C87-0EB6-FD49-A3FA-1C998678F011}" vid="{588DF342-6D63-3149-885D-80D36790B122}"/>
    </a:ext>
  </a:extLst>
</a:theme>
</file>

<file path=ppt/theme/theme9.xml><?xml version="1.0" encoding="utf-8"?>
<a:theme xmlns:a="http://schemas.openxmlformats.org/drawingml/2006/main" name="2_Office Theme">
  <a:themeElements>
    <a:clrScheme name="VentureAtlasLab">
      <a:dk1>
        <a:sysClr val="windowText" lastClr="000000"/>
      </a:dk1>
      <a:lt1>
        <a:sysClr val="window" lastClr="FFFFFF"/>
      </a:lt1>
      <a:dk2>
        <a:srgbClr val="3B3B3B"/>
      </a:dk2>
      <a:lt2>
        <a:srgbClr val="E5E5E5"/>
      </a:lt2>
      <a:accent1>
        <a:srgbClr val="277DA1"/>
      </a:accent1>
      <a:accent2>
        <a:srgbClr val="43AA8B"/>
      </a:accent2>
      <a:accent3>
        <a:srgbClr val="90BE6D"/>
      </a:accent3>
      <a:accent4>
        <a:srgbClr val="F9C74F"/>
      </a:accent4>
      <a:accent5>
        <a:srgbClr val="F8961E"/>
      </a:accent5>
      <a:accent6>
        <a:srgbClr val="F94144"/>
      </a:accent6>
      <a:hlink>
        <a:srgbClr val="4482C2"/>
      </a:hlink>
      <a:folHlink>
        <a:srgbClr val="577590"/>
      </a:folHlink>
    </a:clrScheme>
    <a:fontScheme name="VAL">
      <a:majorFont>
        <a:latin typeface="Playfair Display"/>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rtl="0">
          <a:spcBef>
            <a:spcPts val="0"/>
          </a:spcBef>
          <a:spcAft>
            <a:spcPts val="0"/>
          </a:spcAft>
          <a:buSzPts val="140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3330</Words>
  <Application>Microsoft Macintosh PowerPoint</Application>
  <PresentationFormat>Custom</PresentationFormat>
  <Paragraphs>516</Paragraphs>
  <Slides>91</Slides>
  <Notes>20</Notes>
  <HiddenSlides>0</HiddenSlides>
  <MMClips>1</MMClips>
  <ScaleCrop>false</ScaleCrop>
  <HeadingPairs>
    <vt:vector size="6" baseType="variant">
      <vt:variant>
        <vt:lpstr>Fonts Used</vt:lpstr>
      </vt:variant>
      <vt:variant>
        <vt:i4>32</vt:i4>
      </vt:variant>
      <vt:variant>
        <vt:lpstr>Theme</vt:lpstr>
      </vt:variant>
      <vt:variant>
        <vt:i4>10</vt:i4>
      </vt:variant>
      <vt:variant>
        <vt:lpstr>Slide Titles</vt:lpstr>
      </vt:variant>
      <vt:variant>
        <vt:i4>91</vt:i4>
      </vt:variant>
    </vt:vector>
  </HeadingPairs>
  <TitlesOfParts>
    <vt:vector size="133" baseType="lpstr">
      <vt:lpstr>Dubai Medium</vt:lpstr>
      <vt:lpstr>Calibri Light</vt:lpstr>
      <vt:lpstr>Tajawal Medium</vt:lpstr>
      <vt:lpstr>Tajawal ExtraBold</vt:lpstr>
      <vt:lpstr>Times New Roman</vt:lpstr>
      <vt:lpstr>Aptos</vt:lpstr>
      <vt:lpstr>Poppins Bold</vt:lpstr>
      <vt:lpstr>Playfair Display</vt:lpstr>
      <vt:lpstr>Avenir Next</vt:lpstr>
      <vt:lpstr>Aino</vt:lpstr>
      <vt:lpstr>Tajawal</vt:lpstr>
      <vt:lpstr>Arial</vt:lpstr>
      <vt:lpstr>Dubai-Bold</vt:lpstr>
      <vt:lpstr>Georgia</vt:lpstr>
      <vt:lpstr>System Font Regular</vt:lpstr>
      <vt:lpstr>Open Sans Bold</vt:lpstr>
      <vt:lpstr>Aino </vt:lpstr>
      <vt:lpstr>Symbol</vt:lpstr>
      <vt:lpstr>Calibri</vt:lpstr>
      <vt:lpstr>Public Sans Regular</vt:lpstr>
      <vt:lpstr>Dubai-Regular</vt:lpstr>
      <vt:lpstr>Aino Headline</vt:lpstr>
      <vt:lpstr>IBM Plex Sans</vt:lpstr>
      <vt:lpstr>Aptos Display</vt:lpstr>
      <vt:lpstr>Wingdings</vt:lpstr>
      <vt:lpstr>circular pro</vt:lpstr>
      <vt:lpstr>Dubai</vt:lpstr>
      <vt:lpstr>Dubai-Medium</vt:lpstr>
      <vt:lpstr>Montserrat</vt:lpstr>
      <vt:lpstr>Arial</vt:lpstr>
      <vt:lpstr>Helvetica Bold</vt:lpstr>
      <vt:lpstr>Public Sans</vt:lpstr>
      <vt:lpstr>Office Theme</vt:lpstr>
      <vt:lpstr>Ny-ppt-mall-ny version</vt:lpstr>
      <vt:lpstr>2_Ny-ppt-mall-ny version</vt:lpstr>
      <vt:lpstr>Office-tema</vt:lpstr>
      <vt:lpstr>1_Office Theme</vt:lpstr>
      <vt:lpstr>eis 🟦</vt:lpstr>
      <vt:lpstr>Office'i kujundus</vt:lpstr>
      <vt:lpstr>STM 2023</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Health in Lithuania</vt:lpstr>
      <vt:lpstr>Challenges (EHDS: Vision vs. Reality)</vt:lpstr>
      <vt:lpstr>A Swedish perspective</vt:lpstr>
      <vt:lpstr>Proposed roadmap for national digital infrastructure</vt:lpstr>
      <vt:lpstr>PowerPoint Presentation</vt:lpstr>
      <vt:lpstr>Nordic joint preparations of EHDS2</vt:lpstr>
      <vt:lpstr>The Digital Health Frontier: Opportunities and Challenges    </vt:lpstr>
      <vt:lpstr>The Evolution of National Health Digitalisation in Finland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Health Facilities Growth</vt:lpstr>
      <vt:lpstr>Health Facilities Subtypes</vt:lpstr>
      <vt:lpstr>Health professionals Growth</vt:lpstr>
      <vt:lpstr>Dubai became the destination of choice for world-renowned healthcare providers to settle.. and grow… </vt:lpstr>
      <vt:lpstr>PowerPoint Presentation</vt:lpstr>
      <vt:lpstr>Telehealth Growth</vt:lpstr>
      <vt:lpstr>Growth Projections</vt:lpstr>
      <vt:lpstr>PowerPoint Presentation</vt:lpstr>
      <vt:lpstr>Mandatory Health Insurance</vt:lpstr>
      <vt:lpstr>PowerPoint Presentation</vt:lpstr>
      <vt:lpstr>PowerPoint Presentation</vt:lpstr>
      <vt:lpstr>PowerPoint Presentation</vt:lpstr>
      <vt:lpstr>PowerPoint Presentation</vt:lpstr>
      <vt:lpstr>Dubai’s Unified Health Information Exchange and Population Health Program</vt:lpstr>
      <vt:lpstr>PowerPoint Presentation</vt:lpstr>
      <vt:lpstr>PowerPoint Presentation</vt:lpstr>
      <vt:lpstr>PowerPoint Presentation</vt:lpstr>
      <vt:lpstr>PowerPoint Presentation</vt:lpstr>
      <vt:lpstr>PowerPoint Presentation</vt:lpstr>
      <vt:lpstr>PowerPoint Presentation</vt:lpstr>
      <vt:lpstr>AI Usage considerations</vt:lpstr>
      <vt:lpstr>Areas of Focus in Dubai government</vt:lpstr>
      <vt:lpstr>Areas of focus in the private sector</vt:lpstr>
      <vt:lpstr>Areas of  focus in  Abu Dhabi </vt:lpstr>
      <vt:lpstr>Areas of  focus at a federal level</vt:lpstr>
      <vt:lpstr>PowerPoint Presentation</vt:lpstr>
      <vt:lpstr>PowerPoint Presentation</vt:lpstr>
      <vt:lpstr>PowerPoint Presentation</vt:lpstr>
      <vt:lpstr>AI Driven Healthcare System</vt:lpstr>
      <vt:lpstr>PowerPoint Presentation</vt:lpstr>
      <vt:lpstr>PowerPoint Presentation</vt:lpstr>
      <vt:lpstr>PowerPoint Presentation</vt:lpstr>
      <vt:lpstr>PowerPoint Presentation</vt:lpstr>
      <vt:lpstr>AI Act</vt:lpstr>
      <vt:lpstr>AI Act Development</vt:lpstr>
      <vt:lpstr>AI Act Development</vt:lpstr>
      <vt:lpstr>AI literacy Article 4</vt:lpstr>
      <vt:lpstr>Provider role Article 3 (4)</vt:lpstr>
      <vt:lpstr>Deployer role Article 3(4) </vt:lpstr>
      <vt:lpstr>Risk classification AI systems</vt:lpstr>
      <vt:lpstr>Healthcare organizations</vt:lpstr>
      <vt:lpstr>Manufacturers  (AI/ML- enabled medical devices)</vt:lpstr>
      <vt:lpstr>Challenges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things are actually getting better</vt:lpstr>
      <vt:lpstr>PowerPoint Presentation</vt:lpstr>
      <vt:lpstr>So many innovations change lives which creates an impact we often never see or know</vt:lpstr>
      <vt:lpstr>PowerPoint Presentation</vt:lpstr>
      <vt:lpstr>PowerPoint Presentation</vt:lpstr>
      <vt:lpstr>PowerPoint Presentation</vt:lpstr>
      <vt:lpstr>PowerPoint Presentation</vt:lpstr>
      <vt:lpstr>PowerPoint Presentation</vt:lpstr>
      <vt:lpstr>PowerPoint Presentation</vt:lpstr>
      <vt:lpstr>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DTx New Nordics 2025 slaidikava </dc:title>
  <cp:lastModifiedBy>Triin Vakker</cp:lastModifiedBy>
  <cp:revision>13</cp:revision>
  <dcterms:created xsi:type="dcterms:W3CDTF">2006-08-16T00:00:00Z</dcterms:created>
  <dcterms:modified xsi:type="dcterms:W3CDTF">2025-08-27T08:35:16Z</dcterms:modified>
  <dc:identifier>DAGw0Hek8VE</dc:identifier>
</cp:coreProperties>
</file>