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57" r:id="rId5"/>
    <p:sldMasterId id="2147483686" r:id="rId6"/>
    <p:sldMasterId id="2147483666" r:id="rId7"/>
    <p:sldMasterId id="2147483678" r:id="rId8"/>
  </p:sldMasterIdLst>
  <p:notesMasterIdLst>
    <p:notesMasterId r:id="rId28"/>
  </p:notesMasterIdLst>
  <p:handoutMasterIdLst>
    <p:handoutMasterId r:id="rId29"/>
  </p:handoutMasterIdLst>
  <p:sldIdLst>
    <p:sldId id="286" r:id="rId9"/>
    <p:sldId id="299" r:id="rId10"/>
    <p:sldId id="331" r:id="rId11"/>
    <p:sldId id="319" r:id="rId12"/>
    <p:sldId id="321" r:id="rId13"/>
    <p:sldId id="320" r:id="rId14"/>
    <p:sldId id="303" r:id="rId15"/>
    <p:sldId id="322" r:id="rId16"/>
    <p:sldId id="330" r:id="rId17"/>
    <p:sldId id="332" r:id="rId18"/>
    <p:sldId id="327" r:id="rId19"/>
    <p:sldId id="329" r:id="rId20"/>
    <p:sldId id="333" r:id="rId21"/>
    <p:sldId id="334" r:id="rId22"/>
    <p:sldId id="323" r:id="rId23"/>
    <p:sldId id="325" r:id="rId24"/>
    <p:sldId id="324" r:id="rId25"/>
    <p:sldId id="335" r:id="rId26"/>
    <p:sldId id="287" r:id="rId2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321"/>
    <a:srgbClr val="A3D175"/>
    <a:srgbClr val="036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4363E-7866-4CF7-B7BB-AA4423D94ECC}" v="667" dt="2022-10-13T20:26:49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9" autoAdjust="0"/>
    <p:restoredTop sz="61439" autoAdjust="0"/>
  </p:normalViewPr>
  <p:slideViewPr>
    <p:cSldViewPr snapToGrid="0">
      <p:cViewPr varScale="1">
        <p:scale>
          <a:sx n="97" d="100"/>
          <a:sy n="97" d="100"/>
        </p:scale>
        <p:origin x="311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16852-7BBB-4AF6-B5F8-F0396D69C94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2E604B1-8D37-4291-8365-73FD7744E0E1}">
      <dgm:prSet phldrT="[Text]"/>
      <dgm:spPr/>
      <dgm:t>
        <a:bodyPr/>
        <a:lstStyle/>
        <a:p>
          <a:r>
            <a:rPr lang="et-EE" dirty="0" err="1"/>
            <a:t>Stroke</a:t>
          </a:r>
          <a:r>
            <a:rPr lang="et-EE" dirty="0"/>
            <a:t> </a:t>
          </a:r>
          <a:r>
            <a:rPr lang="et-EE" dirty="0" err="1"/>
            <a:t>care</a:t>
          </a:r>
          <a:r>
            <a:rPr lang="et-EE" dirty="0"/>
            <a:t> </a:t>
          </a:r>
          <a:r>
            <a:rPr lang="et-EE" dirty="0" err="1"/>
            <a:t>pathway</a:t>
          </a:r>
          <a:endParaRPr lang="et-EE" dirty="0"/>
        </a:p>
        <a:p>
          <a:r>
            <a:rPr lang="et-EE" dirty="0"/>
            <a:t>2019-2022</a:t>
          </a:r>
        </a:p>
      </dgm:t>
    </dgm:pt>
    <dgm:pt modelId="{8B0BE5EA-2856-40C4-BD87-FFA0060EAFC4}" type="parTrans" cxnId="{4B654043-B9FD-4D78-9776-9252A85CBFCB}">
      <dgm:prSet/>
      <dgm:spPr/>
      <dgm:t>
        <a:bodyPr/>
        <a:lstStyle/>
        <a:p>
          <a:endParaRPr lang="et-EE"/>
        </a:p>
      </dgm:t>
    </dgm:pt>
    <dgm:pt modelId="{5632685A-0C40-4E73-B05B-2EDDAA8BE766}" type="sibTrans" cxnId="{4B654043-B9FD-4D78-9776-9252A85CBFCB}">
      <dgm:prSet/>
      <dgm:spPr/>
      <dgm:t>
        <a:bodyPr/>
        <a:lstStyle/>
        <a:p>
          <a:endParaRPr lang="et-EE"/>
        </a:p>
      </dgm:t>
    </dgm:pt>
    <dgm:pt modelId="{848E2787-E67E-4F03-9F4C-AD4B02400D4C}">
      <dgm:prSet phldrT="[Text]"/>
      <dgm:spPr/>
      <dgm:t>
        <a:bodyPr/>
        <a:lstStyle/>
        <a:p>
          <a:r>
            <a:rPr lang="et-EE" dirty="0" err="1"/>
            <a:t>Remote</a:t>
          </a:r>
          <a:r>
            <a:rPr lang="et-EE" dirty="0"/>
            <a:t> </a:t>
          </a:r>
          <a:r>
            <a:rPr lang="et-EE" dirty="0" err="1"/>
            <a:t>monitoring</a:t>
          </a:r>
          <a:r>
            <a:rPr lang="et-EE" dirty="0"/>
            <a:t> </a:t>
          </a:r>
          <a:r>
            <a:rPr lang="et-EE" dirty="0" err="1"/>
            <a:t>pilot</a:t>
          </a:r>
          <a:r>
            <a:rPr lang="et-EE" dirty="0"/>
            <a:t> </a:t>
          </a:r>
          <a:r>
            <a:rPr lang="et-EE" dirty="0" err="1"/>
            <a:t>projects</a:t>
          </a:r>
          <a:endParaRPr lang="et-EE" dirty="0"/>
        </a:p>
        <a:p>
          <a:r>
            <a:rPr lang="et-EE" dirty="0"/>
            <a:t>2020-2023</a:t>
          </a:r>
        </a:p>
      </dgm:t>
    </dgm:pt>
    <dgm:pt modelId="{E953D470-C4A2-428C-8E2E-8655B923F46F}" type="parTrans" cxnId="{7536F7C4-A04B-4607-B6D5-9559E65D2FF5}">
      <dgm:prSet/>
      <dgm:spPr/>
      <dgm:t>
        <a:bodyPr/>
        <a:lstStyle/>
        <a:p>
          <a:endParaRPr lang="et-EE"/>
        </a:p>
      </dgm:t>
    </dgm:pt>
    <dgm:pt modelId="{D282E82B-B569-43BC-AFFA-F4BEE3963D91}" type="sibTrans" cxnId="{7536F7C4-A04B-4607-B6D5-9559E65D2FF5}">
      <dgm:prSet/>
      <dgm:spPr/>
      <dgm:t>
        <a:bodyPr/>
        <a:lstStyle/>
        <a:p>
          <a:endParaRPr lang="et-EE"/>
        </a:p>
      </dgm:t>
    </dgm:pt>
    <dgm:pt modelId="{2686B382-0BB2-4538-B3C5-0614B3D086DD}">
      <dgm:prSet phldrT="[Text]"/>
      <dgm:spPr/>
      <dgm:t>
        <a:bodyPr/>
        <a:lstStyle/>
        <a:p>
          <a:r>
            <a:rPr lang="et-EE" dirty="0"/>
            <a:t>Hip and </a:t>
          </a:r>
          <a:r>
            <a:rPr lang="et-EE" dirty="0" err="1"/>
            <a:t>knee</a:t>
          </a:r>
          <a:r>
            <a:rPr lang="et-EE" dirty="0"/>
            <a:t> </a:t>
          </a:r>
          <a:r>
            <a:rPr lang="et-EE" dirty="0" err="1"/>
            <a:t>replacement</a:t>
          </a:r>
          <a:r>
            <a:rPr lang="et-EE" dirty="0"/>
            <a:t> </a:t>
          </a:r>
          <a:r>
            <a:rPr lang="et-EE" dirty="0" err="1"/>
            <a:t>care</a:t>
          </a:r>
          <a:r>
            <a:rPr lang="et-EE" dirty="0"/>
            <a:t> </a:t>
          </a:r>
          <a:r>
            <a:rPr lang="et-EE" dirty="0" err="1"/>
            <a:t>pathway</a:t>
          </a:r>
          <a:endParaRPr lang="et-EE" dirty="0"/>
        </a:p>
        <a:p>
          <a:r>
            <a:rPr lang="et-EE" dirty="0"/>
            <a:t>2021-…</a:t>
          </a:r>
        </a:p>
      </dgm:t>
    </dgm:pt>
    <dgm:pt modelId="{49B65AF5-A57E-4B96-AD8D-84620145955F}" type="parTrans" cxnId="{1812E5F9-3139-4ED6-895D-069BFD95132C}">
      <dgm:prSet/>
      <dgm:spPr/>
      <dgm:t>
        <a:bodyPr/>
        <a:lstStyle/>
        <a:p>
          <a:endParaRPr lang="et-EE"/>
        </a:p>
      </dgm:t>
    </dgm:pt>
    <dgm:pt modelId="{EB2BCBBB-F38B-4C9E-9EA3-D7D24828665B}" type="sibTrans" cxnId="{1812E5F9-3139-4ED6-895D-069BFD95132C}">
      <dgm:prSet/>
      <dgm:spPr/>
      <dgm:t>
        <a:bodyPr/>
        <a:lstStyle/>
        <a:p>
          <a:endParaRPr lang="et-EE"/>
        </a:p>
      </dgm:t>
    </dgm:pt>
    <dgm:pt modelId="{2FD8F9CE-1668-45F8-8CAF-4E68E00CB476}" type="pres">
      <dgm:prSet presAssocID="{C0516852-7BBB-4AF6-B5F8-F0396D69C94A}" presName="Name0" presStyleCnt="0">
        <dgm:presLayoutVars>
          <dgm:dir/>
          <dgm:resizeHandles val="exact"/>
        </dgm:presLayoutVars>
      </dgm:prSet>
      <dgm:spPr/>
    </dgm:pt>
    <dgm:pt modelId="{4F86E660-62F3-4F10-89EF-293BC6580D2A}" type="pres">
      <dgm:prSet presAssocID="{C0516852-7BBB-4AF6-B5F8-F0396D69C94A}" presName="arrow" presStyleLbl="bgShp" presStyleIdx="0" presStyleCnt="1"/>
      <dgm:spPr/>
    </dgm:pt>
    <dgm:pt modelId="{7BCFC2E9-CFDD-44EA-BD34-C434303A33F2}" type="pres">
      <dgm:prSet presAssocID="{C0516852-7BBB-4AF6-B5F8-F0396D69C94A}" presName="points" presStyleCnt="0"/>
      <dgm:spPr/>
    </dgm:pt>
    <dgm:pt modelId="{33CF0582-51B3-43DB-9E66-F1FE82F1A202}" type="pres">
      <dgm:prSet presAssocID="{12E604B1-8D37-4291-8365-73FD7744E0E1}" presName="compositeA" presStyleCnt="0"/>
      <dgm:spPr/>
    </dgm:pt>
    <dgm:pt modelId="{3F0CECDD-27E1-44FB-9853-B571B0677DCE}" type="pres">
      <dgm:prSet presAssocID="{12E604B1-8D37-4291-8365-73FD7744E0E1}" presName="textA" presStyleLbl="revTx" presStyleIdx="0" presStyleCnt="3">
        <dgm:presLayoutVars>
          <dgm:bulletEnabled val="1"/>
        </dgm:presLayoutVars>
      </dgm:prSet>
      <dgm:spPr/>
    </dgm:pt>
    <dgm:pt modelId="{E0356005-1F9D-4A1B-BBAB-61C663418FF7}" type="pres">
      <dgm:prSet presAssocID="{12E604B1-8D37-4291-8365-73FD7744E0E1}" presName="circleA" presStyleLbl="node1" presStyleIdx="0" presStyleCnt="3"/>
      <dgm:spPr/>
    </dgm:pt>
    <dgm:pt modelId="{D0932A3A-CE24-4D90-8362-54DACFB4E95A}" type="pres">
      <dgm:prSet presAssocID="{12E604B1-8D37-4291-8365-73FD7744E0E1}" presName="spaceA" presStyleCnt="0"/>
      <dgm:spPr/>
    </dgm:pt>
    <dgm:pt modelId="{E2BEE2D5-AC32-4CE9-A8A5-3519D4E9BB4B}" type="pres">
      <dgm:prSet presAssocID="{5632685A-0C40-4E73-B05B-2EDDAA8BE766}" presName="space" presStyleCnt="0"/>
      <dgm:spPr/>
    </dgm:pt>
    <dgm:pt modelId="{46D5F421-0359-4305-8E6C-2011FBCA9B20}" type="pres">
      <dgm:prSet presAssocID="{848E2787-E67E-4F03-9F4C-AD4B02400D4C}" presName="compositeB" presStyleCnt="0"/>
      <dgm:spPr/>
    </dgm:pt>
    <dgm:pt modelId="{A737B93F-D32B-4CDA-8A0A-E107DE9106E3}" type="pres">
      <dgm:prSet presAssocID="{848E2787-E67E-4F03-9F4C-AD4B02400D4C}" presName="textB" presStyleLbl="revTx" presStyleIdx="1" presStyleCnt="3">
        <dgm:presLayoutVars>
          <dgm:bulletEnabled val="1"/>
        </dgm:presLayoutVars>
      </dgm:prSet>
      <dgm:spPr/>
    </dgm:pt>
    <dgm:pt modelId="{0690F486-D83C-4B72-8C0F-FEA51D5672A8}" type="pres">
      <dgm:prSet presAssocID="{848E2787-E67E-4F03-9F4C-AD4B02400D4C}" presName="circleB" presStyleLbl="node1" presStyleIdx="1" presStyleCnt="3"/>
      <dgm:spPr/>
    </dgm:pt>
    <dgm:pt modelId="{47EC5D9C-10B2-4825-82A8-11FFB21162E2}" type="pres">
      <dgm:prSet presAssocID="{848E2787-E67E-4F03-9F4C-AD4B02400D4C}" presName="spaceB" presStyleCnt="0"/>
      <dgm:spPr/>
    </dgm:pt>
    <dgm:pt modelId="{7DE15F69-E792-48B8-AB6A-852F74729E2F}" type="pres">
      <dgm:prSet presAssocID="{D282E82B-B569-43BC-AFFA-F4BEE3963D91}" presName="space" presStyleCnt="0"/>
      <dgm:spPr/>
    </dgm:pt>
    <dgm:pt modelId="{5C49EA59-81FE-472A-92F7-2343AB7D861E}" type="pres">
      <dgm:prSet presAssocID="{2686B382-0BB2-4538-B3C5-0614B3D086DD}" presName="compositeA" presStyleCnt="0"/>
      <dgm:spPr/>
    </dgm:pt>
    <dgm:pt modelId="{2FF5EEFD-1378-4930-B6CC-CF79EE1C534A}" type="pres">
      <dgm:prSet presAssocID="{2686B382-0BB2-4538-B3C5-0614B3D086DD}" presName="textA" presStyleLbl="revTx" presStyleIdx="2" presStyleCnt="3">
        <dgm:presLayoutVars>
          <dgm:bulletEnabled val="1"/>
        </dgm:presLayoutVars>
      </dgm:prSet>
      <dgm:spPr/>
    </dgm:pt>
    <dgm:pt modelId="{323B6C82-BD57-402E-B058-387911C81AE3}" type="pres">
      <dgm:prSet presAssocID="{2686B382-0BB2-4538-B3C5-0614B3D086DD}" presName="circleA" presStyleLbl="node1" presStyleIdx="2" presStyleCnt="3"/>
      <dgm:spPr/>
    </dgm:pt>
    <dgm:pt modelId="{34D55101-A793-4961-9832-C5FFA0883D46}" type="pres">
      <dgm:prSet presAssocID="{2686B382-0BB2-4538-B3C5-0614B3D086DD}" presName="spaceA" presStyleCnt="0"/>
      <dgm:spPr/>
    </dgm:pt>
  </dgm:ptLst>
  <dgm:cxnLst>
    <dgm:cxn modelId="{4B654043-B9FD-4D78-9776-9252A85CBFCB}" srcId="{C0516852-7BBB-4AF6-B5F8-F0396D69C94A}" destId="{12E604B1-8D37-4291-8365-73FD7744E0E1}" srcOrd="0" destOrd="0" parTransId="{8B0BE5EA-2856-40C4-BD87-FFA0060EAFC4}" sibTransId="{5632685A-0C40-4E73-B05B-2EDDAA8BE766}"/>
    <dgm:cxn modelId="{A185C972-0704-4967-9F35-6D1BC3D4DF32}" type="presOf" srcId="{848E2787-E67E-4F03-9F4C-AD4B02400D4C}" destId="{A737B93F-D32B-4CDA-8A0A-E107DE9106E3}" srcOrd="0" destOrd="0" presId="urn:microsoft.com/office/officeart/2005/8/layout/hProcess11"/>
    <dgm:cxn modelId="{4EA69E75-088C-4C23-B5D6-973D3C71F8E3}" type="presOf" srcId="{12E604B1-8D37-4291-8365-73FD7744E0E1}" destId="{3F0CECDD-27E1-44FB-9853-B571B0677DCE}" srcOrd="0" destOrd="0" presId="urn:microsoft.com/office/officeart/2005/8/layout/hProcess11"/>
    <dgm:cxn modelId="{C2B3C77D-0EA6-44E2-B3F3-0294B17B59F4}" type="presOf" srcId="{2686B382-0BB2-4538-B3C5-0614B3D086DD}" destId="{2FF5EEFD-1378-4930-B6CC-CF79EE1C534A}" srcOrd="0" destOrd="0" presId="urn:microsoft.com/office/officeart/2005/8/layout/hProcess11"/>
    <dgm:cxn modelId="{582ED9B0-96F7-4349-81DD-A19E87451F22}" type="presOf" srcId="{C0516852-7BBB-4AF6-B5F8-F0396D69C94A}" destId="{2FD8F9CE-1668-45F8-8CAF-4E68E00CB476}" srcOrd="0" destOrd="0" presId="urn:microsoft.com/office/officeart/2005/8/layout/hProcess11"/>
    <dgm:cxn modelId="{7536F7C4-A04B-4607-B6D5-9559E65D2FF5}" srcId="{C0516852-7BBB-4AF6-B5F8-F0396D69C94A}" destId="{848E2787-E67E-4F03-9F4C-AD4B02400D4C}" srcOrd="1" destOrd="0" parTransId="{E953D470-C4A2-428C-8E2E-8655B923F46F}" sibTransId="{D282E82B-B569-43BC-AFFA-F4BEE3963D91}"/>
    <dgm:cxn modelId="{1812E5F9-3139-4ED6-895D-069BFD95132C}" srcId="{C0516852-7BBB-4AF6-B5F8-F0396D69C94A}" destId="{2686B382-0BB2-4538-B3C5-0614B3D086DD}" srcOrd="2" destOrd="0" parTransId="{49B65AF5-A57E-4B96-AD8D-84620145955F}" sibTransId="{EB2BCBBB-F38B-4C9E-9EA3-D7D24828665B}"/>
    <dgm:cxn modelId="{65C02F6D-312B-4C75-8E00-03BEE5DE554C}" type="presParOf" srcId="{2FD8F9CE-1668-45F8-8CAF-4E68E00CB476}" destId="{4F86E660-62F3-4F10-89EF-293BC6580D2A}" srcOrd="0" destOrd="0" presId="urn:microsoft.com/office/officeart/2005/8/layout/hProcess11"/>
    <dgm:cxn modelId="{FEDA6DDD-650B-4E12-B28B-81010AE29E6A}" type="presParOf" srcId="{2FD8F9CE-1668-45F8-8CAF-4E68E00CB476}" destId="{7BCFC2E9-CFDD-44EA-BD34-C434303A33F2}" srcOrd="1" destOrd="0" presId="urn:microsoft.com/office/officeart/2005/8/layout/hProcess11"/>
    <dgm:cxn modelId="{9E175A5C-889C-40BC-8591-659F6E85B221}" type="presParOf" srcId="{7BCFC2E9-CFDD-44EA-BD34-C434303A33F2}" destId="{33CF0582-51B3-43DB-9E66-F1FE82F1A202}" srcOrd="0" destOrd="0" presId="urn:microsoft.com/office/officeart/2005/8/layout/hProcess11"/>
    <dgm:cxn modelId="{5E88B5DB-F27B-4A50-B379-C65A8E72F562}" type="presParOf" srcId="{33CF0582-51B3-43DB-9E66-F1FE82F1A202}" destId="{3F0CECDD-27E1-44FB-9853-B571B0677DCE}" srcOrd="0" destOrd="0" presId="urn:microsoft.com/office/officeart/2005/8/layout/hProcess11"/>
    <dgm:cxn modelId="{CB3B8D06-EE1B-4666-8EC2-592198BAFD97}" type="presParOf" srcId="{33CF0582-51B3-43DB-9E66-F1FE82F1A202}" destId="{E0356005-1F9D-4A1B-BBAB-61C663418FF7}" srcOrd="1" destOrd="0" presId="urn:microsoft.com/office/officeart/2005/8/layout/hProcess11"/>
    <dgm:cxn modelId="{A239C752-3C46-42F4-B31C-71453E0D5CDC}" type="presParOf" srcId="{33CF0582-51B3-43DB-9E66-F1FE82F1A202}" destId="{D0932A3A-CE24-4D90-8362-54DACFB4E95A}" srcOrd="2" destOrd="0" presId="urn:microsoft.com/office/officeart/2005/8/layout/hProcess11"/>
    <dgm:cxn modelId="{61D401E3-F5CD-4947-91D5-1D81ABBC6FC1}" type="presParOf" srcId="{7BCFC2E9-CFDD-44EA-BD34-C434303A33F2}" destId="{E2BEE2D5-AC32-4CE9-A8A5-3519D4E9BB4B}" srcOrd="1" destOrd="0" presId="urn:microsoft.com/office/officeart/2005/8/layout/hProcess11"/>
    <dgm:cxn modelId="{20CEBD4A-B629-416A-8234-23DA4C7E9BD7}" type="presParOf" srcId="{7BCFC2E9-CFDD-44EA-BD34-C434303A33F2}" destId="{46D5F421-0359-4305-8E6C-2011FBCA9B20}" srcOrd="2" destOrd="0" presId="urn:microsoft.com/office/officeart/2005/8/layout/hProcess11"/>
    <dgm:cxn modelId="{B89C51DC-3407-466D-BB9F-EA2AD85B8876}" type="presParOf" srcId="{46D5F421-0359-4305-8E6C-2011FBCA9B20}" destId="{A737B93F-D32B-4CDA-8A0A-E107DE9106E3}" srcOrd="0" destOrd="0" presId="urn:microsoft.com/office/officeart/2005/8/layout/hProcess11"/>
    <dgm:cxn modelId="{24215683-7A24-4C12-987F-6DA590099EA3}" type="presParOf" srcId="{46D5F421-0359-4305-8E6C-2011FBCA9B20}" destId="{0690F486-D83C-4B72-8C0F-FEA51D5672A8}" srcOrd="1" destOrd="0" presId="urn:microsoft.com/office/officeart/2005/8/layout/hProcess11"/>
    <dgm:cxn modelId="{2EBC3D14-F6D7-4CF5-BB41-0978ECC36578}" type="presParOf" srcId="{46D5F421-0359-4305-8E6C-2011FBCA9B20}" destId="{47EC5D9C-10B2-4825-82A8-11FFB21162E2}" srcOrd="2" destOrd="0" presId="urn:microsoft.com/office/officeart/2005/8/layout/hProcess11"/>
    <dgm:cxn modelId="{4009DAA9-EDB8-4EFA-BD2F-512F739F0C2C}" type="presParOf" srcId="{7BCFC2E9-CFDD-44EA-BD34-C434303A33F2}" destId="{7DE15F69-E792-48B8-AB6A-852F74729E2F}" srcOrd="3" destOrd="0" presId="urn:microsoft.com/office/officeart/2005/8/layout/hProcess11"/>
    <dgm:cxn modelId="{4F2CC113-775E-464B-A890-96351F037EF2}" type="presParOf" srcId="{7BCFC2E9-CFDD-44EA-BD34-C434303A33F2}" destId="{5C49EA59-81FE-472A-92F7-2343AB7D861E}" srcOrd="4" destOrd="0" presId="urn:microsoft.com/office/officeart/2005/8/layout/hProcess11"/>
    <dgm:cxn modelId="{E88C4E2C-4531-4B8E-B1E5-A4A18872A417}" type="presParOf" srcId="{5C49EA59-81FE-472A-92F7-2343AB7D861E}" destId="{2FF5EEFD-1378-4930-B6CC-CF79EE1C534A}" srcOrd="0" destOrd="0" presId="urn:microsoft.com/office/officeart/2005/8/layout/hProcess11"/>
    <dgm:cxn modelId="{27675DAE-5FB0-4562-AAC4-2FB160E51F15}" type="presParOf" srcId="{5C49EA59-81FE-472A-92F7-2343AB7D861E}" destId="{323B6C82-BD57-402E-B058-387911C81AE3}" srcOrd="1" destOrd="0" presId="urn:microsoft.com/office/officeart/2005/8/layout/hProcess11"/>
    <dgm:cxn modelId="{381FC0FE-2F35-45BF-BC90-8C7209B30B4E}" type="presParOf" srcId="{5C49EA59-81FE-472A-92F7-2343AB7D861E}" destId="{34D55101-A793-4961-9832-C5FFA0883D4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FDF58-6EE8-48E4-9314-98B461ED650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D9B93C6-F048-4569-9FC2-40E810D2EE6E}">
      <dgm:prSet phldrT="[Text]"/>
      <dgm:spPr/>
      <dgm:t>
        <a:bodyPr/>
        <a:lstStyle/>
        <a:p>
          <a:r>
            <a:rPr lang="et-EE" dirty="0"/>
            <a:t>EHIF </a:t>
          </a:r>
          <a:r>
            <a:rPr lang="et-EE" dirty="0" err="1"/>
            <a:t>says</a:t>
          </a:r>
          <a:r>
            <a:rPr lang="et-EE" dirty="0"/>
            <a:t> and </a:t>
          </a:r>
          <a:r>
            <a:rPr lang="et-EE" dirty="0" err="1"/>
            <a:t>hospitals</a:t>
          </a:r>
          <a:r>
            <a:rPr lang="et-EE" dirty="0"/>
            <a:t> do</a:t>
          </a:r>
        </a:p>
        <a:p>
          <a:r>
            <a:rPr lang="et-EE" dirty="0" err="1"/>
            <a:t>Freedom</a:t>
          </a:r>
          <a:r>
            <a:rPr lang="et-EE" dirty="0"/>
            <a:t> </a:t>
          </a:r>
          <a:r>
            <a:rPr lang="et-EE" dirty="0" err="1"/>
            <a:t>to</a:t>
          </a:r>
          <a:r>
            <a:rPr lang="et-EE" dirty="0"/>
            <a:t> </a:t>
          </a:r>
          <a:r>
            <a:rPr lang="et-EE" dirty="0" err="1"/>
            <a:t>decide</a:t>
          </a:r>
          <a:r>
            <a:rPr lang="et-EE" dirty="0"/>
            <a:t> </a:t>
          </a:r>
          <a:r>
            <a:rPr lang="et-EE" dirty="0" err="1"/>
            <a:t>what</a:t>
          </a:r>
          <a:r>
            <a:rPr lang="et-EE" dirty="0"/>
            <a:t> </a:t>
          </a:r>
          <a:r>
            <a:rPr lang="et-EE" dirty="0" err="1"/>
            <a:t>to</a:t>
          </a:r>
          <a:r>
            <a:rPr lang="et-EE" dirty="0"/>
            <a:t> do </a:t>
          </a:r>
          <a:r>
            <a:rPr lang="et-EE" dirty="0" err="1"/>
            <a:t>was</a:t>
          </a:r>
          <a:r>
            <a:rPr lang="et-EE" dirty="0"/>
            <a:t> </a:t>
          </a:r>
          <a:r>
            <a:rPr lang="et-EE" dirty="0" err="1"/>
            <a:t>confusing</a:t>
          </a:r>
          <a:r>
            <a:rPr lang="et-EE" dirty="0"/>
            <a:t> </a:t>
          </a:r>
          <a:r>
            <a:rPr lang="et-EE" dirty="0" err="1"/>
            <a:t>for</a:t>
          </a:r>
          <a:r>
            <a:rPr lang="et-EE" dirty="0"/>
            <a:t> </a:t>
          </a:r>
          <a:r>
            <a:rPr lang="et-EE" dirty="0" err="1"/>
            <a:t>hospitals</a:t>
          </a:r>
          <a:endParaRPr lang="et-EE" dirty="0"/>
        </a:p>
      </dgm:t>
    </dgm:pt>
    <dgm:pt modelId="{0D586FC3-F45F-4176-87CE-1B3701237DF4}" type="parTrans" cxnId="{9A292D30-BC2C-40B8-807F-0F15D68C4C6A}">
      <dgm:prSet/>
      <dgm:spPr/>
      <dgm:t>
        <a:bodyPr/>
        <a:lstStyle/>
        <a:p>
          <a:endParaRPr lang="et-EE"/>
        </a:p>
      </dgm:t>
    </dgm:pt>
    <dgm:pt modelId="{CE62462F-DD48-4D47-97BD-445EDC4375E1}" type="sibTrans" cxnId="{9A292D30-BC2C-40B8-807F-0F15D68C4C6A}">
      <dgm:prSet/>
      <dgm:spPr/>
      <dgm:t>
        <a:bodyPr/>
        <a:lstStyle/>
        <a:p>
          <a:endParaRPr lang="et-EE"/>
        </a:p>
      </dgm:t>
    </dgm:pt>
    <dgm:pt modelId="{7C2DBA9A-2321-4B5B-B9DF-DE39D8DCFE61}">
      <dgm:prSet phldrT="[Text]"/>
      <dgm:spPr/>
      <dgm:t>
        <a:bodyPr/>
        <a:lstStyle/>
        <a:p>
          <a:r>
            <a:rPr lang="et-EE" dirty="0"/>
            <a:t>EHIF </a:t>
          </a:r>
          <a:r>
            <a:rPr lang="et-EE" dirty="0" err="1"/>
            <a:t>creates</a:t>
          </a:r>
          <a:r>
            <a:rPr lang="et-EE" dirty="0"/>
            <a:t> </a:t>
          </a:r>
          <a:r>
            <a:rPr lang="et-EE" dirty="0" err="1"/>
            <a:t>opportunities</a:t>
          </a:r>
          <a:endParaRPr lang="et-EE" dirty="0"/>
        </a:p>
        <a:p>
          <a:r>
            <a:rPr lang="et-EE" dirty="0" err="1"/>
            <a:t>Shared</a:t>
          </a:r>
          <a:r>
            <a:rPr lang="et-EE" dirty="0"/>
            <a:t> </a:t>
          </a:r>
          <a:r>
            <a:rPr lang="et-EE" dirty="0" err="1"/>
            <a:t>responsibilities</a:t>
          </a:r>
          <a:endParaRPr lang="et-EE" dirty="0"/>
        </a:p>
        <a:p>
          <a:r>
            <a:rPr lang="et-EE" dirty="0" err="1"/>
            <a:t>Equal</a:t>
          </a:r>
          <a:r>
            <a:rPr lang="et-EE" dirty="0"/>
            <a:t> </a:t>
          </a:r>
          <a:r>
            <a:rPr lang="et-EE" dirty="0" err="1"/>
            <a:t>partners</a:t>
          </a:r>
          <a:endParaRPr lang="et-EE" dirty="0"/>
        </a:p>
      </dgm:t>
    </dgm:pt>
    <dgm:pt modelId="{6AA54B6A-5450-4640-B135-C7E8228A0A61}" type="parTrans" cxnId="{05BDB8B7-9554-4664-BF14-A2E20EED5588}">
      <dgm:prSet/>
      <dgm:spPr/>
      <dgm:t>
        <a:bodyPr/>
        <a:lstStyle/>
        <a:p>
          <a:endParaRPr lang="et-EE"/>
        </a:p>
      </dgm:t>
    </dgm:pt>
    <dgm:pt modelId="{697CE181-1D8A-4515-A83E-68537F2A9394}" type="sibTrans" cxnId="{05BDB8B7-9554-4664-BF14-A2E20EED5588}">
      <dgm:prSet/>
      <dgm:spPr/>
      <dgm:t>
        <a:bodyPr/>
        <a:lstStyle/>
        <a:p>
          <a:endParaRPr lang="et-EE"/>
        </a:p>
      </dgm:t>
    </dgm:pt>
    <dgm:pt modelId="{925BC147-75FE-4710-8AEB-7AC5A469E4FF}" type="pres">
      <dgm:prSet presAssocID="{556FDF58-6EE8-48E4-9314-98B461ED6506}" presName="Name0" presStyleCnt="0">
        <dgm:presLayoutVars>
          <dgm:dir/>
          <dgm:resizeHandles val="exact"/>
        </dgm:presLayoutVars>
      </dgm:prSet>
      <dgm:spPr/>
    </dgm:pt>
    <dgm:pt modelId="{646DBDDB-EF75-4B52-9970-E95E0F513E63}" type="pres">
      <dgm:prSet presAssocID="{CD9B93C6-F048-4569-9FC2-40E810D2EE6E}" presName="node" presStyleLbl="node1" presStyleIdx="0" presStyleCnt="2">
        <dgm:presLayoutVars>
          <dgm:bulletEnabled val="1"/>
        </dgm:presLayoutVars>
      </dgm:prSet>
      <dgm:spPr/>
    </dgm:pt>
    <dgm:pt modelId="{D703F1AB-270B-433D-BC1C-3AD2E931D1A4}" type="pres">
      <dgm:prSet presAssocID="{CE62462F-DD48-4D47-97BD-445EDC4375E1}" presName="sibTrans" presStyleLbl="sibTrans2D1" presStyleIdx="0" presStyleCnt="1" custLinFactNeighborX="3211"/>
      <dgm:spPr/>
    </dgm:pt>
    <dgm:pt modelId="{5FD7F74E-13DC-4619-8170-5611A443877F}" type="pres">
      <dgm:prSet presAssocID="{CE62462F-DD48-4D47-97BD-445EDC4375E1}" presName="connectorText" presStyleLbl="sibTrans2D1" presStyleIdx="0" presStyleCnt="1"/>
      <dgm:spPr/>
    </dgm:pt>
    <dgm:pt modelId="{E9D33943-A09D-40D6-9E1A-22EE817AFE3E}" type="pres">
      <dgm:prSet presAssocID="{7C2DBA9A-2321-4B5B-B9DF-DE39D8DCFE61}" presName="node" presStyleLbl="node1" presStyleIdx="1" presStyleCnt="2" custLinFactNeighborX="-870" custLinFactNeighborY="1223">
        <dgm:presLayoutVars>
          <dgm:bulletEnabled val="1"/>
        </dgm:presLayoutVars>
      </dgm:prSet>
      <dgm:spPr/>
    </dgm:pt>
  </dgm:ptLst>
  <dgm:cxnLst>
    <dgm:cxn modelId="{9A292D30-BC2C-40B8-807F-0F15D68C4C6A}" srcId="{556FDF58-6EE8-48E4-9314-98B461ED6506}" destId="{CD9B93C6-F048-4569-9FC2-40E810D2EE6E}" srcOrd="0" destOrd="0" parTransId="{0D586FC3-F45F-4176-87CE-1B3701237DF4}" sibTransId="{CE62462F-DD48-4D47-97BD-445EDC4375E1}"/>
    <dgm:cxn modelId="{8C433D7A-7CEB-40B8-B68A-F30E00F3BA14}" type="presOf" srcId="{7C2DBA9A-2321-4B5B-B9DF-DE39D8DCFE61}" destId="{E9D33943-A09D-40D6-9E1A-22EE817AFE3E}" srcOrd="0" destOrd="0" presId="urn:microsoft.com/office/officeart/2005/8/layout/process1"/>
    <dgm:cxn modelId="{867E769C-1AC6-4AC0-BFA1-48686B56D179}" type="presOf" srcId="{556FDF58-6EE8-48E4-9314-98B461ED6506}" destId="{925BC147-75FE-4710-8AEB-7AC5A469E4FF}" srcOrd="0" destOrd="0" presId="urn:microsoft.com/office/officeart/2005/8/layout/process1"/>
    <dgm:cxn modelId="{0DCE4DB2-1D73-4B27-85EC-390BE55A116C}" type="presOf" srcId="{CE62462F-DD48-4D47-97BD-445EDC4375E1}" destId="{D703F1AB-270B-433D-BC1C-3AD2E931D1A4}" srcOrd="0" destOrd="0" presId="urn:microsoft.com/office/officeart/2005/8/layout/process1"/>
    <dgm:cxn modelId="{05BDB8B7-9554-4664-BF14-A2E20EED5588}" srcId="{556FDF58-6EE8-48E4-9314-98B461ED6506}" destId="{7C2DBA9A-2321-4B5B-B9DF-DE39D8DCFE61}" srcOrd="1" destOrd="0" parTransId="{6AA54B6A-5450-4640-B135-C7E8228A0A61}" sibTransId="{697CE181-1D8A-4515-A83E-68537F2A9394}"/>
    <dgm:cxn modelId="{513096BE-1916-4077-98F2-1AEF3E9D191F}" type="presOf" srcId="{CE62462F-DD48-4D47-97BD-445EDC4375E1}" destId="{5FD7F74E-13DC-4619-8170-5611A443877F}" srcOrd="1" destOrd="0" presId="urn:microsoft.com/office/officeart/2005/8/layout/process1"/>
    <dgm:cxn modelId="{2D385BC7-8E81-4D34-8ADF-EAA73BEB126F}" type="presOf" srcId="{CD9B93C6-F048-4569-9FC2-40E810D2EE6E}" destId="{646DBDDB-EF75-4B52-9970-E95E0F513E63}" srcOrd="0" destOrd="0" presId="urn:microsoft.com/office/officeart/2005/8/layout/process1"/>
    <dgm:cxn modelId="{D53D31B2-4567-49CC-9349-C067C5F90846}" type="presParOf" srcId="{925BC147-75FE-4710-8AEB-7AC5A469E4FF}" destId="{646DBDDB-EF75-4B52-9970-E95E0F513E63}" srcOrd="0" destOrd="0" presId="urn:microsoft.com/office/officeart/2005/8/layout/process1"/>
    <dgm:cxn modelId="{BB70FB18-EE65-44B4-890C-E705625C9027}" type="presParOf" srcId="{925BC147-75FE-4710-8AEB-7AC5A469E4FF}" destId="{D703F1AB-270B-433D-BC1C-3AD2E931D1A4}" srcOrd="1" destOrd="0" presId="urn:microsoft.com/office/officeart/2005/8/layout/process1"/>
    <dgm:cxn modelId="{2BFB4242-0E34-4FA4-B136-890C973F3DF3}" type="presParOf" srcId="{D703F1AB-270B-433D-BC1C-3AD2E931D1A4}" destId="{5FD7F74E-13DC-4619-8170-5611A443877F}" srcOrd="0" destOrd="0" presId="urn:microsoft.com/office/officeart/2005/8/layout/process1"/>
    <dgm:cxn modelId="{88A69B49-0ED8-4240-BC66-F9D4D41D6657}" type="presParOf" srcId="{925BC147-75FE-4710-8AEB-7AC5A469E4FF}" destId="{E9D33943-A09D-40D6-9E1A-22EE817AFE3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9E8AB-7869-454A-B51B-966F40200A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0D1DA584-F9F8-4B5A-9A59-62EE30608BFD}">
      <dgm:prSet phldrT="[Text]"/>
      <dgm:spPr/>
      <dgm:t>
        <a:bodyPr/>
        <a:lstStyle/>
        <a:p>
          <a:pPr>
            <a:buNone/>
          </a:pPr>
          <a:r>
            <a:rPr lang="et-EE" dirty="0"/>
            <a:t>Investment in </a:t>
          </a:r>
          <a:r>
            <a:rPr lang="et-EE" dirty="0" err="1"/>
            <a:t>good</a:t>
          </a:r>
          <a:r>
            <a:rPr lang="et-EE" dirty="0"/>
            <a:t> </a:t>
          </a:r>
          <a:r>
            <a:rPr lang="et-EE" dirty="0" err="1"/>
            <a:t>quality</a:t>
          </a:r>
          <a:r>
            <a:rPr lang="et-EE" dirty="0"/>
            <a:t> </a:t>
          </a:r>
          <a:r>
            <a:rPr lang="et-EE" dirty="0" err="1"/>
            <a:t>evidence</a:t>
          </a:r>
          <a:r>
            <a:rPr lang="et-EE" dirty="0"/>
            <a:t> </a:t>
          </a:r>
          <a:r>
            <a:rPr lang="et-EE" dirty="0" err="1"/>
            <a:t>about</a:t>
          </a:r>
          <a:r>
            <a:rPr lang="et-EE" dirty="0"/>
            <a:t> </a:t>
          </a:r>
          <a:r>
            <a:rPr lang="et-EE" dirty="0" err="1"/>
            <a:t>innovative</a:t>
          </a:r>
          <a:r>
            <a:rPr lang="et-EE" dirty="0"/>
            <a:t> </a:t>
          </a:r>
          <a:r>
            <a:rPr lang="et-EE" dirty="0" err="1"/>
            <a:t>services</a:t>
          </a:r>
          <a:r>
            <a:rPr lang="et-EE" dirty="0"/>
            <a:t> </a:t>
          </a:r>
          <a:r>
            <a:rPr lang="et-EE" dirty="0" err="1"/>
            <a:t>compared</a:t>
          </a:r>
          <a:r>
            <a:rPr lang="et-EE" dirty="0"/>
            <a:t> </a:t>
          </a:r>
          <a:r>
            <a:rPr lang="et-EE" dirty="0" err="1"/>
            <a:t>to</a:t>
          </a:r>
          <a:r>
            <a:rPr lang="et-EE" dirty="0"/>
            <a:t> </a:t>
          </a:r>
          <a:r>
            <a:rPr lang="et-EE" dirty="0" err="1"/>
            <a:t>best</a:t>
          </a:r>
          <a:r>
            <a:rPr lang="et-EE" dirty="0"/>
            <a:t> </a:t>
          </a:r>
          <a:r>
            <a:rPr lang="et-EE" dirty="0" err="1"/>
            <a:t>practice</a:t>
          </a:r>
          <a:r>
            <a:rPr lang="et-EE" dirty="0"/>
            <a:t> so </a:t>
          </a:r>
          <a:r>
            <a:rPr lang="et-EE" dirty="0" err="1"/>
            <a:t>far</a:t>
          </a:r>
          <a:r>
            <a:rPr lang="et-EE" dirty="0"/>
            <a:t>.</a:t>
          </a:r>
        </a:p>
      </dgm:t>
    </dgm:pt>
    <dgm:pt modelId="{276AAD97-FC2C-4B7D-B923-6CCA61B43CEE}" type="parTrans" cxnId="{287C4422-2AA9-4B48-8487-FB1823939523}">
      <dgm:prSet/>
      <dgm:spPr/>
      <dgm:t>
        <a:bodyPr/>
        <a:lstStyle/>
        <a:p>
          <a:endParaRPr lang="et-EE"/>
        </a:p>
      </dgm:t>
    </dgm:pt>
    <dgm:pt modelId="{6AFC513E-49D6-4A08-B043-9F9805910897}" type="sibTrans" cxnId="{287C4422-2AA9-4B48-8487-FB1823939523}">
      <dgm:prSet/>
      <dgm:spPr/>
      <dgm:t>
        <a:bodyPr/>
        <a:lstStyle/>
        <a:p>
          <a:endParaRPr lang="et-EE"/>
        </a:p>
      </dgm:t>
    </dgm:pt>
    <dgm:pt modelId="{6C222E7A-A3A9-4CA2-92E9-988FA08B04BB}">
      <dgm:prSet/>
      <dgm:spPr/>
      <dgm:t>
        <a:bodyPr/>
        <a:lstStyle/>
        <a:p>
          <a:r>
            <a:rPr lang="et-EE" dirty="0" err="1"/>
            <a:t>Not</a:t>
          </a:r>
          <a:r>
            <a:rPr lang="et-EE" dirty="0"/>
            <a:t> </a:t>
          </a:r>
          <a:r>
            <a:rPr lang="et-EE" dirty="0" err="1"/>
            <a:t>investing</a:t>
          </a:r>
          <a:r>
            <a:rPr lang="et-EE" dirty="0"/>
            <a:t> in </a:t>
          </a:r>
          <a:r>
            <a:rPr lang="et-EE" dirty="0" err="1"/>
            <a:t>product</a:t>
          </a:r>
          <a:r>
            <a:rPr lang="et-EE" dirty="0"/>
            <a:t> </a:t>
          </a:r>
          <a:r>
            <a:rPr lang="et-EE" dirty="0" err="1"/>
            <a:t>development</a:t>
          </a:r>
          <a:r>
            <a:rPr lang="et-EE" dirty="0"/>
            <a:t>. </a:t>
          </a:r>
        </a:p>
      </dgm:t>
    </dgm:pt>
    <dgm:pt modelId="{D88E1EC7-9CF5-4CF3-8937-4A237655262E}" type="parTrans" cxnId="{EE1CCDA0-1E73-4305-9094-4833611E3D10}">
      <dgm:prSet/>
      <dgm:spPr/>
      <dgm:t>
        <a:bodyPr/>
        <a:lstStyle/>
        <a:p>
          <a:endParaRPr lang="et-EE"/>
        </a:p>
      </dgm:t>
    </dgm:pt>
    <dgm:pt modelId="{BA6BFF44-1C91-4298-B5C2-182227F90A6D}" type="sibTrans" cxnId="{EE1CCDA0-1E73-4305-9094-4833611E3D10}">
      <dgm:prSet/>
      <dgm:spPr/>
      <dgm:t>
        <a:bodyPr/>
        <a:lstStyle/>
        <a:p>
          <a:endParaRPr lang="et-EE"/>
        </a:p>
      </dgm:t>
    </dgm:pt>
    <dgm:pt modelId="{29D2F591-05A0-4F9F-A082-4C9AEED85798}" type="pres">
      <dgm:prSet presAssocID="{25B9E8AB-7869-454A-B51B-966F40200A3D}" presName="diagram" presStyleCnt="0">
        <dgm:presLayoutVars>
          <dgm:dir/>
          <dgm:resizeHandles val="exact"/>
        </dgm:presLayoutVars>
      </dgm:prSet>
      <dgm:spPr/>
    </dgm:pt>
    <dgm:pt modelId="{DF4F6546-2370-4A52-9BC1-3218FD482D09}" type="pres">
      <dgm:prSet presAssocID="{0D1DA584-F9F8-4B5A-9A59-62EE30608BFD}" presName="node" presStyleLbl="node1" presStyleIdx="0" presStyleCnt="2">
        <dgm:presLayoutVars>
          <dgm:bulletEnabled val="1"/>
        </dgm:presLayoutVars>
      </dgm:prSet>
      <dgm:spPr/>
    </dgm:pt>
    <dgm:pt modelId="{5FE56B05-BD8D-407F-94CC-EDED20083276}" type="pres">
      <dgm:prSet presAssocID="{6AFC513E-49D6-4A08-B043-9F9805910897}" presName="sibTrans" presStyleCnt="0"/>
      <dgm:spPr/>
    </dgm:pt>
    <dgm:pt modelId="{5C288C65-BD37-4D35-ABB5-DBFF4C5C62AF}" type="pres">
      <dgm:prSet presAssocID="{6C222E7A-A3A9-4CA2-92E9-988FA08B04BB}" presName="node" presStyleLbl="node1" presStyleIdx="1" presStyleCnt="2">
        <dgm:presLayoutVars>
          <dgm:bulletEnabled val="1"/>
        </dgm:presLayoutVars>
      </dgm:prSet>
      <dgm:spPr/>
    </dgm:pt>
  </dgm:ptLst>
  <dgm:cxnLst>
    <dgm:cxn modelId="{287C4422-2AA9-4B48-8487-FB1823939523}" srcId="{25B9E8AB-7869-454A-B51B-966F40200A3D}" destId="{0D1DA584-F9F8-4B5A-9A59-62EE30608BFD}" srcOrd="0" destOrd="0" parTransId="{276AAD97-FC2C-4B7D-B923-6CCA61B43CEE}" sibTransId="{6AFC513E-49D6-4A08-B043-9F9805910897}"/>
    <dgm:cxn modelId="{EE1CCDA0-1E73-4305-9094-4833611E3D10}" srcId="{25B9E8AB-7869-454A-B51B-966F40200A3D}" destId="{6C222E7A-A3A9-4CA2-92E9-988FA08B04BB}" srcOrd="1" destOrd="0" parTransId="{D88E1EC7-9CF5-4CF3-8937-4A237655262E}" sibTransId="{BA6BFF44-1C91-4298-B5C2-182227F90A6D}"/>
    <dgm:cxn modelId="{AA0A42AF-C6F8-42F7-BC23-6BBCC6B6FCB2}" type="presOf" srcId="{25B9E8AB-7869-454A-B51B-966F40200A3D}" destId="{29D2F591-05A0-4F9F-A082-4C9AEED85798}" srcOrd="0" destOrd="0" presId="urn:microsoft.com/office/officeart/2005/8/layout/default"/>
    <dgm:cxn modelId="{9711D4C8-8ECF-41DE-BCB8-DD93373294C4}" type="presOf" srcId="{6C222E7A-A3A9-4CA2-92E9-988FA08B04BB}" destId="{5C288C65-BD37-4D35-ABB5-DBFF4C5C62AF}" srcOrd="0" destOrd="0" presId="urn:microsoft.com/office/officeart/2005/8/layout/default"/>
    <dgm:cxn modelId="{DBEE87F9-6742-4CA6-A2DB-D4D8955B57B3}" type="presOf" srcId="{0D1DA584-F9F8-4B5A-9A59-62EE30608BFD}" destId="{DF4F6546-2370-4A52-9BC1-3218FD482D09}" srcOrd="0" destOrd="0" presId="urn:microsoft.com/office/officeart/2005/8/layout/default"/>
    <dgm:cxn modelId="{557E3376-6486-4E71-89CC-EB01A6707558}" type="presParOf" srcId="{29D2F591-05A0-4F9F-A082-4C9AEED85798}" destId="{DF4F6546-2370-4A52-9BC1-3218FD482D09}" srcOrd="0" destOrd="0" presId="urn:microsoft.com/office/officeart/2005/8/layout/default"/>
    <dgm:cxn modelId="{A6761BB4-F47C-43BC-A8F3-0BCF23973B42}" type="presParOf" srcId="{29D2F591-05A0-4F9F-A082-4C9AEED85798}" destId="{5FE56B05-BD8D-407F-94CC-EDED20083276}" srcOrd="1" destOrd="0" presId="urn:microsoft.com/office/officeart/2005/8/layout/default"/>
    <dgm:cxn modelId="{BF6A600E-2C22-44BE-A960-88647A7368E0}" type="presParOf" srcId="{29D2F591-05A0-4F9F-A082-4C9AEED85798}" destId="{5C288C65-BD37-4D35-ABB5-DBFF4C5C62A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6E660-62F3-4F10-89EF-293BC6580D2A}">
      <dsp:nvSpPr>
        <dsp:cNvPr id="0" name=""/>
        <dsp:cNvSpPr/>
      </dsp:nvSpPr>
      <dsp:spPr>
        <a:xfrm>
          <a:off x="0" y="1101566"/>
          <a:ext cx="10585450" cy="146875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CECDD-27E1-44FB-9853-B571B0677DCE}">
      <dsp:nvSpPr>
        <dsp:cNvPr id="0" name=""/>
        <dsp:cNvSpPr/>
      </dsp:nvSpPr>
      <dsp:spPr>
        <a:xfrm>
          <a:off x="4651" y="0"/>
          <a:ext cx="3070193" cy="146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 err="1"/>
            <a:t>Stroke</a:t>
          </a:r>
          <a:r>
            <a:rPr lang="et-EE" sz="2000" kern="1200" dirty="0"/>
            <a:t> </a:t>
          </a:r>
          <a:r>
            <a:rPr lang="et-EE" sz="2000" kern="1200" dirty="0" err="1"/>
            <a:t>care</a:t>
          </a:r>
          <a:r>
            <a:rPr lang="et-EE" sz="2000" kern="1200" dirty="0"/>
            <a:t> </a:t>
          </a:r>
          <a:r>
            <a:rPr lang="et-EE" sz="2000" kern="1200" dirty="0" err="1"/>
            <a:t>pathway</a:t>
          </a:r>
          <a:endParaRPr lang="et-E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2019-2022</a:t>
          </a:r>
        </a:p>
      </dsp:txBody>
      <dsp:txXfrm>
        <a:off x="4651" y="0"/>
        <a:ext cx="3070193" cy="1468755"/>
      </dsp:txXfrm>
    </dsp:sp>
    <dsp:sp modelId="{E0356005-1F9D-4A1B-BBAB-61C663418FF7}">
      <dsp:nvSpPr>
        <dsp:cNvPr id="0" name=""/>
        <dsp:cNvSpPr/>
      </dsp:nvSpPr>
      <dsp:spPr>
        <a:xfrm>
          <a:off x="1356154" y="1652349"/>
          <a:ext cx="367188" cy="367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7B93F-D32B-4CDA-8A0A-E107DE9106E3}">
      <dsp:nvSpPr>
        <dsp:cNvPr id="0" name=""/>
        <dsp:cNvSpPr/>
      </dsp:nvSpPr>
      <dsp:spPr>
        <a:xfrm>
          <a:off x="3228355" y="2203132"/>
          <a:ext cx="3070193" cy="146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 err="1"/>
            <a:t>Remote</a:t>
          </a:r>
          <a:r>
            <a:rPr lang="et-EE" sz="2000" kern="1200" dirty="0"/>
            <a:t> </a:t>
          </a:r>
          <a:r>
            <a:rPr lang="et-EE" sz="2000" kern="1200" dirty="0" err="1"/>
            <a:t>monitoring</a:t>
          </a:r>
          <a:r>
            <a:rPr lang="et-EE" sz="2000" kern="1200" dirty="0"/>
            <a:t> </a:t>
          </a:r>
          <a:r>
            <a:rPr lang="et-EE" sz="2000" kern="1200" dirty="0" err="1"/>
            <a:t>pilot</a:t>
          </a:r>
          <a:r>
            <a:rPr lang="et-EE" sz="2000" kern="1200" dirty="0"/>
            <a:t> </a:t>
          </a:r>
          <a:r>
            <a:rPr lang="et-EE" sz="2000" kern="1200" dirty="0" err="1"/>
            <a:t>projects</a:t>
          </a:r>
          <a:endParaRPr lang="et-E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2020-2023</a:t>
          </a:r>
        </a:p>
      </dsp:txBody>
      <dsp:txXfrm>
        <a:off x="3228355" y="2203132"/>
        <a:ext cx="3070193" cy="1468755"/>
      </dsp:txXfrm>
    </dsp:sp>
    <dsp:sp modelId="{0690F486-D83C-4B72-8C0F-FEA51D5672A8}">
      <dsp:nvSpPr>
        <dsp:cNvPr id="0" name=""/>
        <dsp:cNvSpPr/>
      </dsp:nvSpPr>
      <dsp:spPr>
        <a:xfrm>
          <a:off x="4579858" y="1652349"/>
          <a:ext cx="367188" cy="367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5EEFD-1378-4930-B6CC-CF79EE1C534A}">
      <dsp:nvSpPr>
        <dsp:cNvPr id="0" name=""/>
        <dsp:cNvSpPr/>
      </dsp:nvSpPr>
      <dsp:spPr>
        <a:xfrm>
          <a:off x="6452059" y="0"/>
          <a:ext cx="3070193" cy="146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Hip and </a:t>
          </a:r>
          <a:r>
            <a:rPr lang="et-EE" sz="2000" kern="1200" dirty="0" err="1"/>
            <a:t>knee</a:t>
          </a:r>
          <a:r>
            <a:rPr lang="et-EE" sz="2000" kern="1200" dirty="0"/>
            <a:t> </a:t>
          </a:r>
          <a:r>
            <a:rPr lang="et-EE" sz="2000" kern="1200" dirty="0" err="1"/>
            <a:t>replacement</a:t>
          </a:r>
          <a:r>
            <a:rPr lang="et-EE" sz="2000" kern="1200" dirty="0"/>
            <a:t> </a:t>
          </a:r>
          <a:r>
            <a:rPr lang="et-EE" sz="2000" kern="1200" dirty="0" err="1"/>
            <a:t>care</a:t>
          </a:r>
          <a:r>
            <a:rPr lang="et-EE" sz="2000" kern="1200" dirty="0"/>
            <a:t> </a:t>
          </a:r>
          <a:r>
            <a:rPr lang="et-EE" sz="2000" kern="1200" dirty="0" err="1"/>
            <a:t>pathway</a:t>
          </a:r>
          <a:endParaRPr lang="et-E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2021-…</a:t>
          </a:r>
        </a:p>
      </dsp:txBody>
      <dsp:txXfrm>
        <a:off x="6452059" y="0"/>
        <a:ext cx="3070193" cy="1468755"/>
      </dsp:txXfrm>
    </dsp:sp>
    <dsp:sp modelId="{323B6C82-BD57-402E-B058-387911C81AE3}">
      <dsp:nvSpPr>
        <dsp:cNvPr id="0" name=""/>
        <dsp:cNvSpPr/>
      </dsp:nvSpPr>
      <dsp:spPr>
        <a:xfrm>
          <a:off x="7803561" y="1652349"/>
          <a:ext cx="367188" cy="367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DBDDB-EF75-4B52-9970-E95E0F513E63}">
      <dsp:nvSpPr>
        <dsp:cNvPr id="0" name=""/>
        <dsp:cNvSpPr/>
      </dsp:nvSpPr>
      <dsp:spPr>
        <a:xfrm>
          <a:off x="1723" y="769083"/>
          <a:ext cx="3675516" cy="220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/>
            <a:t>EHIF </a:t>
          </a:r>
          <a:r>
            <a:rPr lang="et-EE" sz="2600" kern="1200" dirty="0" err="1"/>
            <a:t>says</a:t>
          </a:r>
          <a:r>
            <a:rPr lang="et-EE" sz="2600" kern="1200" dirty="0"/>
            <a:t> and </a:t>
          </a:r>
          <a:r>
            <a:rPr lang="et-EE" sz="2600" kern="1200" dirty="0" err="1"/>
            <a:t>hospitals</a:t>
          </a:r>
          <a:r>
            <a:rPr lang="et-EE" sz="2600" kern="1200" dirty="0"/>
            <a:t> do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 err="1"/>
            <a:t>Freedom</a:t>
          </a:r>
          <a:r>
            <a:rPr lang="et-EE" sz="2600" kern="1200" dirty="0"/>
            <a:t> </a:t>
          </a:r>
          <a:r>
            <a:rPr lang="et-EE" sz="2600" kern="1200" dirty="0" err="1"/>
            <a:t>to</a:t>
          </a:r>
          <a:r>
            <a:rPr lang="et-EE" sz="2600" kern="1200" dirty="0"/>
            <a:t> </a:t>
          </a:r>
          <a:r>
            <a:rPr lang="et-EE" sz="2600" kern="1200" dirty="0" err="1"/>
            <a:t>decide</a:t>
          </a:r>
          <a:r>
            <a:rPr lang="et-EE" sz="2600" kern="1200" dirty="0"/>
            <a:t> </a:t>
          </a:r>
          <a:r>
            <a:rPr lang="et-EE" sz="2600" kern="1200" dirty="0" err="1"/>
            <a:t>what</a:t>
          </a:r>
          <a:r>
            <a:rPr lang="et-EE" sz="2600" kern="1200" dirty="0"/>
            <a:t> </a:t>
          </a:r>
          <a:r>
            <a:rPr lang="et-EE" sz="2600" kern="1200" dirty="0" err="1"/>
            <a:t>to</a:t>
          </a:r>
          <a:r>
            <a:rPr lang="et-EE" sz="2600" kern="1200" dirty="0"/>
            <a:t> do </a:t>
          </a:r>
          <a:r>
            <a:rPr lang="et-EE" sz="2600" kern="1200" dirty="0" err="1"/>
            <a:t>was</a:t>
          </a:r>
          <a:r>
            <a:rPr lang="et-EE" sz="2600" kern="1200" dirty="0"/>
            <a:t> </a:t>
          </a:r>
          <a:r>
            <a:rPr lang="et-EE" sz="2600" kern="1200" dirty="0" err="1"/>
            <a:t>confusing</a:t>
          </a:r>
          <a:r>
            <a:rPr lang="et-EE" sz="2600" kern="1200" dirty="0"/>
            <a:t> </a:t>
          </a:r>
          <a:r>
            <a:rPr lang="et-EE" sz="2600" kern="1200" dirty="0" err="1"/>
            <a:t>for</a:t>
          </a:r>
          <a:r>
            <a:rPr lang="et-EE" sz="2600" kern="1200" dirty="0"/>
            <a:t> </a:t>
          </a:r>
          <a:r>
            <a:rPr lang="et-EE" sz="2600" kern="1200" dirty="0" err="1"/>
            <a:t>hospitals</a:t>
          </a:r>
          <a:endParaRPr lang="et-EE" sz="2600" kern="1200" dirty="0"/>
        </a:p>
      </dsp:txBody>
      <dsp:txXfrm>
        <a:off x="66314" y="833674"/>
        <a:ext cx="3546334" cy="2076127"/>
      </dsp:txXfrm>
    </dsp:sp>
    <dsp:sp modelId="{D703F1AB-270B-433D-BC1C-3AD2E931D1A4}">
      <dsp:nvSpPr>
        <dsp:cNvPr id="0" name=""/>
        <dsp:cNvSpPr/>
      </dsp:nvSpPr>
      <dsp:spPr>
        <a:xfrm rot="18063">
          <a:off x="4066391" y="1429574"/>
          <a:ext cx="772440" cy="911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100" kern="1200"/>
        </a:p>
      </dsp:txBody>
      <dsp:txXfrm>
        <a:off x="4066393" y="1611271"/>
        <a:ext cx="540708" cy="546916"/>
      </dsp:txXfrm>
    </dsp:sp>
    <dsp:sp modelId="{E9D33943-A09D-40D6-9E1A-22EE817AFE3E}">
      <dsp:nvSpPr>
        <dsp:cNvPr id="0" name=""/>
        <dsp:cNvSpPr/>
      </dsp:nvSpPr>
      <dsp:spPr>
        <a:xfrm>
          <a:off x="5134655" y="796054"/>
          <a:ext cx="3675516" cy="220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/>
            <a:t>EHIF </a:t>
          </a:r>
          <a:r>
            <a:rPr lang="et-EE" sz="2600" kern="1200" dirty="0" err="1"/>
            <a:t>creates</a:t>
          </a:r>
          <a:r>
            <a:rPr lang="et-EE" sz="2600" kern="1200" dirty="0"/>
            <a:t> </a:t>
          </a:r>
          <a:r>
            <a:rPr lang="et-EE" sz="2600" kern="1200" dirty="0" err="1"/>
            <a:t>opportunities</a:t>
          </a:r>
          <a:endParaRPr lang="et-EE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 err="1"/>
            <a:t>Shared</a:t>
          </a:r>
          <a:r>
            <a:rPr lang="et-EE" sz="2600" kern="1200" dirty="0"/>
            <a:t> </a:t>
          </a:r>
          <a:r>
            <a:rPr lang="et-EE" sz="2600" kern="1200" dirty="0" err="1"/>
            <a:t>responsibilities</a:t>
          </a:r>
          <a:endParaRPr lang="et-EE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 err="1"/>
            <a:t>Equal</a:t>
          </a:r>
          <a:r>
            <a:rPr lang="et-EE" sz="2600" kern="1200" dirty="0"/>
            <a:t> </a:t>
          </a:r>
          <a:r>
            <a:rPr lang="et-EE" sz="2600" kern="1200" dirty="0" err="1"/>
            <a:t>partners</a:t>
          </a:r>
          <a:endParaRPr lang="et-EE" sz="2600" kern="1200" dirty="0"/>
        </a:p>
      </dsp:txBody>
      <dsp:txXfrm>
        <a:off x="5199246" y="860645"/>
        <a:ext cx="3546334" cy="2076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F6546-2370-4A52-9BC1-3218FD482D09}">
      <dsp:nvSpPr>
        <dsp:cNvPr id="0" name=""/>
        <dsp:cNvSpPr/>
      </dsp:nvSpPr>
      <dsp:spPr>
        <a:xfrm>
          <a:off x="992" y="333507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000" kern="1200" dirty="0"/>
            <a:t>Investment in </a:t>
          </a:r>
          <a:r>
            <a:rPr lang="et-EE" sz="3000" kern="1200" dirty="0" err="1"/>
            <a:t>good</a:t>
          </a:r>
          <a:r>
            <a:rPr lang="et-EE" sz="3000" kern="1200" dirty="0"/>
            <a:t> </a:t>
          </a:r>
          <a:r>
            <a:rPr lang="et-EE" sz="3000" kern="1200" dirty="0" err="1"/>
            <a:t>quality</a:t>
          </a:r>
          <a:r>
            <a:rPr lang="et-EE" sz="3000" kern="1200" dirty="0"/>
            <a:t> </a:t>
          </a:r>
          <a:r>
            <a:rPr lang="et-EE" sz="3000" kern="1200" dirty="0" err="1"/>
            <a:t>evidence</a:t>
          </a:r>
          <a:r>
            <a:rPr lang="et-EE" sz="3000" kern="1200" dirty="0"/>
            <a:t> </a:t>
          </a:r>
          <a:r>
            <a:rPr lang="et-EE" sz="3000" kern="1200" dirty="0" err="1"/>
            <a:t>about</a:t>
          </a:r>
          <a:r>
            <a:rPr lang="et-EE" sz="3000" kern="1200" dirty="0"/>
            <a:t> </a:t>
          </a:r>
          <a:r>
            <a:rPr lang="et-EE" sz="3000" kern="1200" dirty="0" err="1"/>
            <a:t>innovative</a:t>
          </a:r>
          <a:r>
            <a:rPr lang="et-EE" sz="3000" kern="1200" dirty="0"/>
            <a:t> </a:t>
          </a:r>
          <a:r>
            <a:rPr lang="et-EE" sz="3000" kern="1200" dirty="0" err="1"/>
            <a:t>services</a:t>
          </a:r>
          <a:r>
            <a:rPr lang="et-EE" sz="3000" kern="1200" dirty="0"/>
            <a:t> </a:t>
          </a:r>
          <a:r>
            <a:rPr lang="et-EE" sz="3000" kern="1200" dirty="0" err="1"/>
            <a:t>compared</a:t>
          </a:r>
          <a:r>
            <a:rPr lang="et-EE" sz="3000" kern="1200" dirty="0"/>
            <a:t> </a:t>
          </a:r>
          <a:r>
            <a:rPr lang="et-EE" sz="3000" kern="1200" dirty="0" err="1"/>
            <a:t>to</a:t>
          </a:r>
          <a:r>
            <a:rPr lang="et-EE" sz="3000" kern="1200" dirty="0"/>
            <a:t> </a:t>
          </a:r>
          <a:r>
            <a:rPr lang="et-EE" sz="3000" kern="1200" dirty="0" err="1"/>
            <a:t>best</a:t>
          </a:r>
          <a:r>
            <a:rPr lang="et-EE" sz="3000" kern="1200" dirty="0"/>
            <a:t> </a:t>
          </a:r>
          <a:r>
            <a:rPr lang="et-EE" sz="3000" kern="1200" dirty="0" err="1"/>
            <a:t>practice</a:t>
          </a:r>
          <a:r>
            <a:rPr lang="et-EE" sz="3000" kern="1200" dirty="0"/>
            <a:t> so </a:t>
          </a:r>
          <a:r>
            <a:rPr lang="et-EE" sz="3000" kern="1200" dirty="0" err="1"/>
            <a:t>far</a:t>
          </a:r>
          <a:r>
            <a:rPr lang="et-EE" sz="3000" kern="1200" dirty="0"/>
            <a:t>.</a:t>
          </a:r>
        </a:p>
      </dsp:txBody>
      <dsp:txXfrm>
        <a:off x="992" y="333507"/>
        <a:ext cx="3869531" cy="2321718"/>
      </dsp:txXfrm>
    </dsp:sp>
    <dsp:sp modelId="{5C288C65-BD37-4D35-ABB5-DBFF4C5C62AF}">
      <dsp:nvSpPr>
        <dsp:cNvPr id="0" name=""/>
        <dsp:cNvSpPr/>
      </dsp:nvSpPr>
      <dsp:spPr>
        <a:xfrm>
          <a:off x="4257476" y="333507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000" kern="1200" dirty="0" err="1"/>
            <a:t>Not</a:t>
          </a:r>
          <a:r>
            <a:rPr lang="et-EE" sz="3000" kern="1200" dirty="0"/>
            <a:t> </a:t>
          </a:r>
          <a:r>
            <a:rPr lang="et-EE" sz="3000" kern="1200" dirty="0" err="1"/>
            <a:t>investing</a:t>
          </a:r>
          <a:r>
            <a:rPr lang="et-EE" sz="3000" kern="1200" dirty="0"/>
            <a:t> in </a:t>
          </a:r>
          <a:r>
            <a:rPr lang="et-EE" sz="3000" kern="1200" dirty="0" err="1"/>
            <a:t>product</a:t>
          </a:r>
          <a:r>
            <a:rPr lang="et-EE" sz="3000" kern="1200" dirty="0"/>
            <a:t> </a:t>
          </a:r>
          <a:r>
            <a:rPr lang="et-EE" sz="3000" kern="1200" dirty="0" err="1"/>
            <a:t>development</a:t>
          </a:r>
          <a:r>
            <a:rPr lang="et-EE" sz="3000" kern="1200" dirty="0"/>
            <a:t>. </a:t>
          </a:r>
        </a:p>
      </dsp:txBody>
      <dsp:txXfrm>
        <a:off x="4257476" y="333507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6BE753-18AD-46BA-A857-E2D1CF95A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21079-5A4E-4924-82F8-9B7C32D5C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2A81-4B7C-4B44-81C6-242DC8E93C93}" type="datetime1">
              <a:rPr lang="et-EE" smtClean="0"/>
              <a:t>14.10.22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FCDD-C2E1-4344-A494-C4A0E753B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40566-80DA-4559-9F43-AFB88FD42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0AFF-01E7-4CC4-8405-AEFD5DE0803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97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8C49-5557-4F14-A378-C85BF1AFE31E}" type="datetime1">
              <a:rPr lang="et-EE" smtClean="0"/>
              <a:t>14.10.22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AA52-1EB5-4948-A06B-1ECA113F7AE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0699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33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/>
              <a:t>Tervisekassas töötame selle nimel, et head lahendused sünniksid kiiremini ja kasutajale lähemal</a:t>
            </a:r>
          </a:p>
          <a:p>
            <a:r>
              <a:rPr lang="et-EE" dirty="0"/>
              <a:t>Kõigil saalisviibijatel on üks eesmärk, et Eesti inimene elaks kauem tervena. Töötame selle nimel koos!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305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EHIF has now for over 4 years been working with different health care providers on numerous innovation projects. </a:t>
            </a:r>
            <a:endParaRPr lang="et-E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every project we learn something new and it will be interesting to look at how the challenges in collaboration have changed in the past years.</a:t>
            </a:r>
            <a:endParaRPr lang="et-E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will be sharing the mechanisms EHIF has for supporting innovation in hospital</a:t>
            </a:r>
            <a:r>
              <a:rPr lang="et-E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717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in </a:t>
            </a:r>
            <a:r>
              <a:rPr lang="et-EE" dirty="0" err="1"/>
              <a:t>addition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single</a:t>
            </a:r>
            <a:r>
              <a:rPr lang="et-EE" dirty="0"/>
              <a:t> </a:t>
            </a:r>
            <a:r>
              <a:rPr lang="et-EE" dirty="0" err="1"/>
              <a:t>service</a:t>
            </a:r>
            <a:r>
              <a:rPr lang="et-EE" dirty="0"/>
              <a:t> </a:t>
            </a:r>
            <a:r>
              <a:rPr lang="et-EE" dirty="0" err="1"/>
              <a:t>developments</a:t>
            </a:r>
            <a:r>
              <a:rPr lang="et-EE" dirty="0"/>
              <a:t> (video </a:t>
            </a:r>
            <a:r>
              <a:rPr lang="et-EE" dirty="0" err="1"/>
              <a:t>consultations</a:t>
            </a:r>
            <a:r>
              <a:rPr lang="et-EE" dirty="0"/>
              <a:t>, </a:t>
            </a:r>
            <a:r>
              <a:rPr lang="et-EE" dirty="0" err="1"/>
              <a:t>eConsultations</a:t>
            </a:r>
            <a:r>
              <a:rPr lang="et-EE" dirty="0"/>
              <a:t> etc)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664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https://www.youtube.com/watch?v=Uji7sYUKJxw&amp;t=1s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224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https://www.youtube.com/watch?v=yppy8NdmsFk&amp;t=1s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498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…and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has</a:t>
            </a:r>
            <a:r>
              <a:rPr lang="et-EE" dirty="0"/>
              <a:t> </a:t>
            </a:r>
            <a:r>
              <a:rPr lang="et-EE" dirty="0" err="1"/>
              <a:t>enabled</a:t>
            </a:r>
            <a:r>
              <a:rPr lang="et-EE" dirty="0"/>
              <a:t> </a:t>
            </a:r>
            <a:r>
              <a:rPr lang="et-EE" dirty="0" err="1"/>
              <a:t>us</a:t>
            </a:r>
            <a:r>
              <a:rPr lang="et-EE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723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258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,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hospitals</a:t>
            </a:r>
            <a:r>
              <a:rPr lang="et-EE" dirty="0"/>
              <a:t> are </a:t>
            </a:r>
            <a:r>
              <a:rPr lang="et-EE" dirty="0" err="1"/>
              <a:t>struggeling</a:t>
            </a:r>
            <a:r>
              <a:rPr lang="et-EE" dirty="0"/>
              <a:t> </a:t>
            </a:r>
            <a:r>
              <a:rPr lang="et-EE" dirty="0" err="1"/>
              <a:t>finding</a:t>
            </a:r>
            <a:r>
              <a:rPr lang="et-EE" dirty="0"/>
              <a:t> Resources </a:t>
            </a:r>
            <a:r>
              <a:rPr lang="et-EE" dirty="0" err="1"/>
              <a:t>to</a:t>
            </a:r>
            <a:r>
              <a:rPr lang="et-EE" dirty="0"/>
              <a:t> keep </a:t>
            </a:r>
            <a:r>
              <a:rPr lang="et-EE" dirty="0" err="1"/>
              <a:t>these</a:t>
            </a:r>
            <a:r>
              <a:rPr lang="et-EE" dirty="0"/>
              <a:t> </a:t>
            </a:r>
            <a:r>
              <a:rPr lang="et-EE" dirty="0" err="1"/>
              <a:t>people</a:t>
            </a:r>
            <a:endParaRPr lang="et-EE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149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415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4E9BBA8-714D-426E-8051-0D86F44A8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80E2F-3789-4AD2-BC3A-5DB053AF1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113805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083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50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405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32486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33003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62806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65194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17644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87695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4469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070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" y="5662613"/>
            <a:ext cx="2841380" cy="927344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ADC9D67-7DA9-4E4F-88FB-02CF2BD373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96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12397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55646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09360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56144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303147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81838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77612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499979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8022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9DF306-CCDF-41A0-8787-83AAD61E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E09707-F5F9-48E4-82E0-2F94DA6D3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3878AC-8258-4B0E-A6FB-922B3A238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957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278776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731427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71584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81782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784020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122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483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819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989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139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150444-6954-4AFD-850E-F25993D0B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2307B05-13AB-401E-9221-3E1EA8BE0D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B5CC2F-F2FF-4FC9-912B-47176EBC2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519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8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9884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7138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8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91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5244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091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9566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0201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5193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2478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418716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B92F1F7-77DE-449B-9124-1D5E04AC9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EBBEBC-FE03-4E6D-946D-83BF54E26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29B563-E2E7-4F70-9320-366DF909C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0984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78394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455953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4257315-1516-4E70-89E5-4CE6CE88C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297089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70077CF-B176-4BCE-B5B3-B48E71B0F4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26500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FC93094-33D0-4F5D-A03A-0331251C07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227748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B95D506-ED7C-4307-91B8-A44E35B8F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57051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A19E79-3B8C-416F-B88F-4C5722D6C5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4206204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94774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231189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9338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307FE92-E10A-4F64-9CB6-235177678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F25F4B9-514E-441A-88FC-F97059F59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8414C2F-24D9-4FFF-92FB-654F7B387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07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34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26" y="5662613"/>
            <a:ext cx="2841380" cy="9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6" y="5662613"/>
            <a:ext cx="2841380" cy="9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95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94" r:id="rId8"/>
    <p:sldLayoutId id="2147483695" r:id="rId9"/>
    <p:sldLayoutId id="2147483704" r:id="rId10"/>
    <p:sldLayoutId id="2147483705" r:id="rId11"/>
    <p:sldLayoutId id="214748371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700" r:id="rId8"/>
    <p:sldLayoutId id="2147483702" r:id="rId9"/>
    <p:sldLayoutId id="2147483703" r:id="rId10"/>
    <p:sldLayoutId id="214748371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707" r:id="rId9"/>
    <p:sldLayoutId id="2147483715" r:id="rId10"/>
    <p:sldLayoutId id="214748372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48118-8414-4E02-AC50-5ADCF09D7F40}"/>
              </a:ext>
            </a:extLst>
          </p:cNvPr>
          <p:cNvSpPr txBox="1"/>
          <p:nvPr userDrawn="1"/>
        </p:nvSpPr>
        <p:spPr>
          <a:xfrm>
            <a:off x="11388725" y="6237288"/>
            <a:ext cx="803275" cy="6207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31501465-C2EB-438E-B0D2-E33896D19766}" type="slidenum">
              <a:rPr lang="et-EE" sz="1000" smtClean="0">
                <a:solidFill>
                  <a:schemeClr val="accent6"/>
                </a:solidFill>
              </a:rPr>
              <a:t>‹#›</a:t>
            </a:fld>
            <a:endParaRPr lang="et-EE" sz="1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7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10" r:id="rId9"/>
    <p:sldLayoutId id="2147483711" r:id="rId10"/>
    <p:sldLayoutId id="2147483712" r:id="rId11"/>
    <p:sldLayoutId id="2147483713" r:id="rId12"/>
    <p:sldLayoutId id="2147483716" r:id="rId13"/>
    <p:sldLayoutId id="2147483717" r:id="rId14"/>
    <p:sldLayoutId id="2147483720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7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8" r:id="rId8"/>
    <p:sldLayoutId id="2147483709" r:id="rId9"/>
    <p:sldLayoutId id="214748371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2.xml"/><Relationship Id="rId1" Type="http://schemas.openxmlformats.org/officeDocument/2006/relationships/video" Target="https://www.youtube.com/embed/Uji7sYUKJxw?start=1&amp;feature=oembed" TargetMode="Externa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video" Target="https://www.youtube.com/embed/yppy8NdmsFk?start=1&amp;feature=oembed" TargetMode="External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60ACB-4C46-449C-8272-D4F4BDCED8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2373207"/>
            <a:ext cx="7716611" cy="1495794"/>
          </a:xfrm>
        </p:spPr>
        <p:txBody>
          <a:bodyPr/>
          <a:lstStyle/>
          <a:p>
            <a:r>
              <a:rPr lang="et-EE" dirty="0" err="1"/>
              <a:t>Enhancing</a:t>
            </a:r>
            <a:r>
              <a:rPr lang="et-EE" dirty="0"/>
              <a:t> </a:t>
            </a:r>
            <a:r>
              <a:rPr lang="et-EE" dirty="0" err="1"/>
              <a:t>innovation</a:t>
            </a:r>
            <a:r>
              <a:rPr lang="et-EE" dirty="0"/>
              <a:t> in </a:t>
            </a:r>
            <a:r>
              <a:rPr lang="et-EE" dirty="0" err="1"/>
              <a:t>hospitals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54A2-9C11-4FC7-A74F-790C266F2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4220775"/>
            <a:ext cx="10585450" cy="1419876"/>
          </a:xfrm>
          <a:prstGeom prst="rect">
            <a:avLst/>
          </a:prstGeom>
        </p:spPr>
        <p:txBody>
          <a:bodyPr/>
          <a:lstStyle/>
          <a:p>
            <a:r>
              <a:rPr lang="et-EE" dirty="0"/>
              <a:t>Jaarika Järviste</a:t>
            </a:r>
          </a:p>
          <a:p>
            <a:r>
              <a:rPr lang="et-EE" dirty="0"/>
              <a:t>Estonian Health Insurance Fund</a:t>
            </a:r>
          </a:p>
          <a:p>
            <a:r>
              <a:rPr lang="et-EE" dirty="0"/>
              <a:t>Head of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FEDD0-8795-459F-A99A-89DE5C95C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t-EE" dirty="0"/>
              <a:t>14.10.2022</a:t>
            </a:r>
          </a:p>
        </p:txBody>
      </p:sp>
    </p:spTree>
    <p:extLst>
      <p:ext uri="{BB962C8B-B14F-4D97-AF65-F5344CB8AC3E}">
        <p14:creationId xmlns:p14="http://schemas.microsoft.com/office/powerpoint/2010/main" val="209153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4412CC-6FC5-A4F0-EB80-F1AC60034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827" y="3165156"/>
            <a:ext cx="6361454" cy="2243691"/>
          </a:xfrm>
        </p:spPr>
        <p:txBody>
          <a:bodyPr/>
          <a:lstStyle/>
          <a:p>
            <a:r>
              <a:rPr lang="et-EE" dirty="0" err="1"/>
              <a:t>How</a:t>
            </a:r>
            <a:r>
              <a:rPr lang="et-EE" dirty="0"/>
              <a:t> </a:t>
            </a:r>
            <a:r>
              <a:rPr lang="et-EE" dirty="0" err="1"/>
              <a:t>collaboration</a:t>
            </a:r>
            <a:r>
              <a:rPr lang="et-EE" dirty="0"/>
              <a:t> </a:t>
            </a:r>
            <a:r>
              <a:rPr lang="et-EE" dirty="0" err="1"/>
              <a:t>has</a:t>
            </a:r>
            <a:r>
              <a:rPr lang="et-EE" dirty="0"/>
              <a:t> </a:t>
            </a:r>
            <a:r>
              <a:rPr lang="et-EE" dirty="0" err="1"/>
              <a:t>changed</a:t>
            </a:r>
            <a:r>
              <a:rPr lang="et-EE" dirty="0"/>
              <a:t> in last 5 </a:t>
            </a:r>
            <a:r>
              <a:rPr lang="et-EE" dirty="0" err="1"/>
              <a:t>years</a:t>
            </a:r>
            <a:r>
              <a:rPr lang="et-E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404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6AD3FA-C26D-9295-7898-8E032EC58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err="1"/>
              <a:t>Mindset</a:t>
            </a:r>
            <a:r>
              <a:rPr lang="et-EE" dirty="0"/>
              <a:t> </a:t>
            </a:r>
            <a:r>
              <a:rPr lang="et-EE" dirty="0" err="1"/>
              <a:t>shift</a:t>
            </a:r>
            <a:r>
              <a:rPr lang="et-EE" dirty="0"/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933B55E-EF0F-F271-B996-C40DB61FF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858754"/>
              </p:ext>
            </p:extLst>
          </p:nvPr>
        </p:nvGraphicFramePr>
        <p:xfrm>
          <a:off x="2008851" y="1943445"/>
          <a:ext cx="8824686" cy="37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60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433C6-86E6-58CB-1682-6422685DEC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1063912"/>
            <a:ext cx="5292725" cy="443198"/>
          </a:xfrm>
        </p:spPr>
        <p:txBody>
          <a:bodyPr wrap="square" anchor="b">
            <a:normAutofit/>
          </a:bodyPr>
          <a:lstStyle/>
          <a:p>
            <a:r>
              <a:rPr lang="et-EE" dirty="0" err="1"/>
              <a:t>Other</a:t>
            </a:r>
            <a:r>
              <a:rPr lang="et-EE" dirty="0"/>
              <a:t> </a:t>
            </a:r>
            <a:r>
              <a:rPr lang="et-EE" dirty="0" err="1"/>
              <a:t>insights</a:t>
            </a:r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E42391-AB9C-5B16-81DF-A2D9768C78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1990846"/>
            <a:ext cx="5292725" cy="424644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800" b="1" dirty="0" err="1"/>
              <a:t>Innovation</a:t>
            </a:r>
            <a:r>
              <a:rPr lang="et-EE" sz="1800" b="1" dirty="0"/>
              <a:t> </a:t>
            </a:r>
            <a:r>
              <a:rPr lang="et-EE" sz="1800" b="1" dirty="0" err="1"/>
              <a:t>drivers</a:t>
            </a:r>
            <a:r>
              <a:rPr lang="et-EE" sz="1800" b="1" dirty="0"/>
              <a:t> in </a:t>
            </a:r>
            <a:r>
              <a:rPr lang="et-EE" sz="1800" b="1" dirty="0" err="1"/>
              <a:t>hospitals</a:t>
            </a:r>
            <a:r>
              <a:rPr lang="et-EE" sz="1800" b="1" dirty="0"/>
              <a:t> are </a:t>
            </a:r>
            <a:r>
              <a:rPr lang="et-EE" sz="1800" b="1" dirty="0" err="1"/>
              <a:t>emerging</a:t>
            </a:r>
            <a:r>
              <a:rPr lang="et-EE" sz="1800" b="1" dirty="0"/>
              <a:t> </a:t>
            </a:r>
            <a:r>
              <a:rPr lang="et-EE" sz="1800" b="1" dirty="0" err="1"/>
              <a:t>but</a:t>
            </a:r>
            <a:r>
              <a:rPr lang="et-EE" sz="1800" b="1" dirty="0"/>
              <a:t> </a:t>
            </a:r>
            <a:r>
              <a:rPr lang="et-EE" sz="1800" b="1" dirty="0" err="1"/>
              <a:t>there</a:t>
            </a:r>
            <a:r>
              <a:rPr lang="et-EE" sz="1800" b="1" dirty="0"/>
              <a:t> </a:t>
            </a:r>
            <a:r>
              <a:rPr lang="et-EE" sz="1800" b="1" dirty="0" err="1"/>
              <a:t>is</a:t>
            </a:r>
            <a:r>
              <a:rPr lang="et-EE" sz="1800" b="1" dirty="0"/>
              <a:t> </a:t>
            </a:r>
            <a:r>
              <a:rPr lang="et-EE" sz="1800" b="1" dirty="0" err="1"/>
              <a:t>not</a:t>
            </a:r>
            <a:r>
              <a:rPr lang="et-EE" sz="1800" b="1" dirty="0"/>
              <a:t> </a:t>
            </a:r>
            <a:r>
              <a:rPr lang="et-EE" sz="1800" b="1" dirty="0" err="1"/>
              <a:t>enough</a:t>
            </a:r>
            <a:endParaRPr lang="et-EE" sz="1800" dirty="0"/>
          </a:p>
          <a:p>
            <a:pPr marL="342900" indent="-342900">
              <a:buFont typeface="+mj-lt"/>
              <a:buAutoNum type="arabicPeriod"/>
            </a:pPr>
            <a:endParaRPr lang="et-EE" sz="1800" dirty="0"/>
          </a:p>
          <a:p>
            <a:pPr marL="342900" indent="-342900">
              <a:buFont typeface="+mj-lt"/>
              <a:buAutoNum type="arabicPeriod"/>
            </a:pPr>
            <a:r>
              <a:rPr lang="et-EE" sz="1800" b="1" dirty="0" err="1"/>
              <a:t>Experience</a:t>
            </a:r>
            <a:r>
              <a:rPr lang="et-EE" sz="1800" b="1" dirty="0"/>
              <a:t> </a:t>
            </a:r>
            <a:r>
              <a:rPr lang="et-EE" sz="1800" b="1" dirty="0" err="1"/>
              <a:t>sharing</a:t>
            </a:r>
            <a:r>
              <a:rPr lang="et-EE" sz="1800" b="1" dirty="0"/>
              <a:t> </a:t>
            </a:r>
            <a:r>
              <a:rPr lang="et-EE" sz="1800" b="1" dirty="0" err="1"/>
              <a:t>between</a:t>
            </a:r>
            <a:r>
              <a:rPr lang="et-EE" sz="1800" b="1" dirty="0"/>
              <a:t> </a:t>
            </a:r>
            <a:r>
              <a:rPr lang="et-EE" sz="1800" b="1" dirty="0" err="1"/>
              <a:t>the</a:t>
            </a:r>
            <a:r>
              <a:rPr lang="et-EE" sz="1800" b="1" dirty="0"/>
              <a:t> </a:t>
            </a:r>
            <a:r>
              <a:rPr lang="et-EE" sz="1800" b="1" dirty="0" err="1"/>
              <a:t>hospitals</a:t>
            </a:r>
            <a:r>
              <a:rPr lang="et-EE" sz="1800" b="1" dirty="0"/>
              <a:t> </a:t>
            </a:r>
            <a:r>
              <a:rPr lang="et-EE" sz="1800" b="1" dirty="0" err="1"/>
              <a:t>would</a:t>
            </a:r>
            <a:r>
              <a:rPr lang="et-EE" sz="1800" b="1" dirty="0"/>
              <a:t> take </a:t>
            </a:r>
            <a:r>
              <a:rPr lang="et-EE" sz="1800" b="1" dirty="0" err="1"/>
              <a:t>us</a:t>
            </a:r>
            <a:r>
              <a:rPr lang="et-EE" sz="1800" b="1" dirty="0"/>
              <a:t> </a:t>
            </a:r>
            <a:r>
              <a:rPr lang="et-EE" sz="1800" b="1" dirty="0" err="1"/>
              <a:t>further</a:t>
            </a:r>
            <a:r>
              <a:rPr lang="et-EE" sz="1800" b="1" dirty="0"/>
              <a:t> </a:t>
            </a:r>
            <a:r>
              <a:rPr lang="et-EE" sz="1800" b="1" dirty="0" err="1"/>
              <a:t>faster</a:t>
            </a:r>
            <a:endParaRPr lang="et-EE" sz="1800" b="1" dirty="0"/>
          </a:p>
          <a:p>
            <a:pPr marL="800100" lvl="1" indent="-342900">
              <a:buFont typeface="+mj-lt"/>
              <a:buAutoNum type="arabicPeriod"/>
            </a:pPr>
            <a:r>
              <a:rPr lang="et-EE" sz="1800" dirty="0"/>
              <a:t>Tartu University </a:t>
            </a:r>
            <a:r>
              <a:rPr lang="et-EE" sz="1800" dirty="0" err="1"/>
              <a:t>Hospital’s</a:t>
            </a:r>
            <a:r>
              <a:rPr lang="et-EE" sz="1800" dirty="0"/>
              <a:t> </a:t>
            </a:r>
            <a:r>
              <a:rPr lang="et-EE" sz="1800" dirty="0" err="1"/>
              <a:t>innovation</a:t>
            </a:r>
            <a:r>
              <a:rPr lang="et-EE" sz="1800" dirty="0"/>
              <a:t> </a:t>
            </a:r>
            <a:r>
              <a:rPr lang="et-EE" sz="1800" dirty="0" err="1"/>
              <a:t>fund</a:t>
            </a:r>
            <a:endParaRPr lang="et-EE" sz="1800" dirty="0"/>
          </a:p>
          <a:p>
            <a:pPr marL="800100" lvl="1" indent="-342900">
              <a:buFont typeface="+mj-lt"/>
              <a:buAutoNum type="arabicPeriod"/>
            </a:pPr>
            <a:r>
              <a:rPr lang="et-EE" sz="1800" dirty="0"/>
              <a:t>North Estonian Medical </a:t>
            </a:r>
            <a:r>
              <a:rPr lang="et-EE" sz="1800" dirty="0" err="1"/>
              <a:t>Centre</a:t>
            </a:r>
            <a:r>
              <a:rPr lang="et-EE" sz="1800" dirty="0"/>
              <a:t> </a:t>
            </a:r>
            <a:r>
              <a:rPr lang="et-EE" sz="1800" dirty="0" err="1"/>
              <a:t>collected</a:t>
            </a:r>
            <a:r>
              <a:rPr lang="et-EE" sz="1800" dirty="0"/>
              <a:t> </a:t>
            </a:r>
            <a:r>
              <a:rPr lang="et-EE" sz="1800" dirty="0" err="1"/>
              <a:t>patient</a:t>
            </a:r>
            <a:r>
              <a:rPr lang="et-EE" sz="1800" dirty="0"/>
              <a:t> </a:t>
            </a:r>
            <a:r>
              <a:rPr lang="et-EE" sz="1800" dirty="0" err="1"/>
              <a:t>pathways</a:t>
            </a:r>
            <a:r>
              <a:rPr lang="et-EE" sz="1800" dirty="0"/>
              <a:t> </a:t>
            </a:r>
            <a:r>
              <a:rPr lang="et-EE" sz="1800" dirty="0" err="1"/>
              <a:t>ideas</a:t>
            </a:r>
            <a:r>
              <a:rPr lang="et-EE" sz="1800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t-EE" sz="1800" dirty="0"/>
              <a:t>Pärnu </a:t>
            </a:r>
            <a:r>
              <a:rPr lang="et-EE" sz="1800" dirty="0" err="1"/>
              <a:t>Hospital</a:t>
            </a:r>
            <a:r>
              <a:rPr lang="et-EE" sz="1800" dirty="0"/>
              <a:t> </a:t>
            </a:r>
            <a:r>
              <a:rPr lang="et-EE" sz="1800" dirty="0" err="1"/>
              <a:t>maps</a:t>
            </a:r>
            <a:r>
              <a:rPr lang="et-EE" sz="1800" dirty="0"/>
              <a:t> </a:t>
            </a:r>
            <a:r>
              <a:rPr lang="et-EE" sz="1800" dirty="0" err="1"/>
              <a:t>patient</a:t>
            </a:r>
            <a:r>
              <a:rPr lang="et-EE" sz="1800" dirty="0"/>
              <a:t> </a:t>
            </a:r>
            <a:r>
              <a:rPr lang="et-EE" sz="1800" dirty="0" err="1"/>
              <a:t>journeys</a:t>
            </a:r>
            <a:r>
              <a:rPr lang="et-EE" sz="1800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t-EE" sz="1800" dirty="0"/>
              <a:t>Etc</a:t>
            </a:r>
          </a:p>
          <a:p>
            <a:pPr marL="800100" lvl="1" indent="-342900">
              <a:buFont typeface="+mj-lt"/>
              <a:buAutoNum type="arabicPeriod"/>
            </a:pPr>
            <a:endParaRPr lang="et-EE" sz="1800" dirty="0"/>
          </a:p>
          <a:p>
            <a:pPr marL="342900" indent="-342900">
              <a:buFont typeface="+mj-lt"/>
              <a:buAutoNum type="arabicPeriod"/>
            </a:pPr>
            <a:r>
              <a:rPr lang="et-EE" sz="1800" b="1" dirty="0"/>
              <a:t>The </a:t>
            </a:r>
            <a:r>
              <a:rPr lang="et-EE" sz="1800" b="1" dirty="0" err="1"/>
              <a:t>problems</a:t>
            </a:r>
            <a:r>
              <a:rPr lang="et-EE" sz="1800" b="1" dirty="0"/>
              <a:t> and </a:t>
            </a:r>
            <a:r>
              <a:rPr lang="et-EE" sz="1800" b="1" dirty="0" err="1"/>
              <a:t>solutions</a:t>
            </a:r>
            <a:r>
              <a:rPr lang="et-EE" sz="1800" b="1" dirty="0"/>
              <a:t> </a:t>
            </a:r>
            <a:r>
              <a:rPr lang="et-EE" sz="1800" b="1" dirty="0" err="1"/>
              <a:t>stand</a:t>
            </a:r>
            <a:r>
              <a:rPr lang="et-EE" sz="1800" b="1" dirty="0"/>
              <a:t> </a:t>
            </a:r>
            <a:r>
              <a:rPr lang="et-EE" sz="1800" b="1" dirty="0" err="1"/>
              <a:t>far</a:t>
            </a:r>
            <a:r>
              <a:rPr lang="et-EE" sz="1800" b="1" dirty="0"/>
              <a:t> </a:t>
            </a:r>
            <a:r>
              <a:rPr lang="et-EE" sz="1800" b="1" dirty="0" err="1"/>
              <a:t>from</a:t>
            </a:r>
            <a:r>
              <a:rPr lang="et-EE" sz="1800" b="1" dirty="0"/>
              <a:t> </a:t>
            </a:r>
            <a:r>
              <a:rPr lang="et-EE" sz="1800" b="1" dirty="0" err="1"/>
              <a:t>eachother</a:t>
            </a:r>
            <a:endParaRPr lang="et-EE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23CC75-E3F6-F9B7-14F0-93BCDDB7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44228"/>
            <a:ext cx="6096001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1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8F4075-ADB4-BA09-D87F-67DACDC4C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551" y="1607792"/>
            <a:ext cx="7646244" cy="2898229"/>
          </a:xfrm>
        </p:spPr>
        <p:txBody>
          <a:bodyPr/>
          <a:lstStyle/>
          <a:p>
            <a:r>
              <a:rPr lang="en-US" sz="4000" b="0" i="1" dirty="0">
                <a:solidFill>
                  <a:srgbClr val="494E6A"/>
                </a:solidFill>
                <a:effectLst/>
                <a:latin typeface="Work Sans" panose="020B0604020202020204" pitchFamily="2" charset="-70"/>
              </a:rPr>
              <a:t>“Coming together is a beginning, staying together is progress, and working together is success.” </a:t>
            </a:r>
            <a:endParaRPr lang="et-EE" sz="4000" b="0" i="1" dirty="0">
              <a:solidFill>
                <a:srgbClr val="494E6A"/>
              </a:solidFill>
              <a:effectLst/>
              <a:latin typeface="Work Sans" panose="020B0604020202020204" pitchFamily="2" charset="-70"/>
            </a:endParaRPr>
          </a:p>
          <a:p>
            <a:r>
              <a:rPr lang="en-US" sz="4000" b="1" i="0" dirty="0">
                <a:solidFill>
                  <a:srgbClr val="494E6A"/>
                </a:solidFill>
                <a:effectLst/>
                <a:latin typeface="Work Sans" panose="020B0604020202020204" pitchFamily="2" charset="-70"/>
              </a:rPr>
              <a:t>Henry Ford</a:t>
            </a:r>
            <a:endParaRPr lang="en-US" sz="4000" b="0" i="0" dirty="0">
              <a:solidFill>
                <a:srgbClr val="494E6A"/>
              </a:solidFill>
              <a:effectLst/>
              <a:latin typeface="Work Sans" panose="020B0604020202020204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0564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4412CC-6FC5-A4F0-EB80-F1AC60034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827" y="3104909"/>
            <a:ext cx="6361454" cy="2243691"/>
          </a:xfrm>
        </p:spPr>
        <p:txBody>
          <a:bodyPr/>
          <a:lstStyle/>
          <a:p>
            <a:r>
              <a:rPr lang="et-EE" sz="5400" dirty="0"/>
              <a:t>EHIF </a:t>
            </a:r>
            <a:r>
              <a:rPr lang="et-EE" sz="5400" dirty="0" err="1"/>
              <a:t>support</a:t>
            </a:r>
            <a:r>
              <a:rPr lang="et-EE" sz="5400" dirty="0"/>
              <a:t> </a:t>
            </a:r>
            <a:r>
              <a:rPr lang="et-EE" sz="5400" dirty="0" err="1"/>
              <a:t>mechanisms</a:t>
            </a:r>
            <a:r>
              <a:rPr lang="et-EE" sz="5400" dirty="0"/>
              <a:t> </a:t>
            </a:r>
            <a:r>
              <a:rPr lang="et-EE" sz="5400" dirty="0" err="1"/>
              <a:t>for</a:t>
            </a:r>
            <a:r>
              <a:rPr lang="et-EE" sz="5400" dirty="0"/>
              <a:t> </a:t>
            </a:r>
            <a:r>
              <a:rPr lang="et-EE" sz="5400" dirty="0" err="1"/>
              <a:t>innovation</a:t>
            </a:r>
            <a:endParaRPr lang="et-EE" sz="5400" dirty="0"/>
          </a:p>
        </p:txBody>
      </p:sp>
    </p:spTree>
    <p:extLst>
      <p:ext uri="{BB962C8B-B14F-4D97-AF65-F5344CB8AC3E}">
        <p14:creationId xmlns:p14="http://schemas.microsoft.com/office/powerpoint/2010/main" val="245217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2427B-C657-311F-3D02-D62FD122C7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1063912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dirty="0" err="1"/>
              <a:t>Innovation</a:t>
            </a:r>
            <a:r>
              <a:rPr lang="et-EE" dirty="0"/>
              <a:t> </a:t>
            </a:r>
            <a:r>
              <a:rPr lang="et-EE" dirty="0" err="1"/>
              <a:t>stages</a:t>
            </a:r>
            <a:r>
              <a:rPr lang="et-EE" dirty="0"/>
              <a:t> and </a:t>
            </a:r>
            <a:r>
              <a:rPr lang="et-EE" dirty="0" err="1"/>
              <a:t>support</a:t>
            </a:r>
            <a:r>
              <a:rPr lang="et-EE" dirty="0"/>
              <a:t> </a:t>
            </a:r>
            <a:r>
              <a:rPr lang="et-EE" dirty="0" err="1"/>
              <a:t>mechanisms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2FC01-EDC4-2F2A-F42A-3BEE43AB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2" y="1934029"/>
            <a:ext cx="10329335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6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2427B-C657-311F-3D02-D62FD122C7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1063912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dirty="0" err="1"/>
              <a:t>Innovation</a:t>
            </a:r>
            <a:r>
              <a:rPr lang="et-EE" dirty="0"/>
              <a:t> </a:t>
            </a:r>
            <a:r>
              <a:rPr lang="et-EE" dirty="0" err="1"/>
              <a:t>stages</a:t>
            </a:r>
            <a:r>
              <a:rPr lang="et-EE" dirty="0"/>
              <a:t> and </a:t>
            </a:r>
            <a:r>
              <a:rPr lang="et-EE" dirty="0" err="1"/>
              <a:t>support</a:t>
            </a:r>
            <a:r>
              <a:rPr lang="et-EE" dirty="0"/>
              <a:t> </a:t>
            </a:r>
            <a:r>
              <a:rPr lang="et-EE" dirty="0" err="1"/>
              <a:t>mechanisms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2FC01-EDC4-2F2A-F42A-3BEE43AB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2" y="1934029"/>
            <a:ext cx="10329335" cy="4648200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5F4EF7-C164-49FE-B5A8-048A05111CF9}"/>
              </a:ext>
            </a:extLst>
          </p:cNvPr>
          <p:cNvSpPr/>
          <p:nvPr/>
        </p:nvSpPr>
        <p:spPr>
          <a:xfrm>
            <a:off x="6763656" y="5533572"/>
            <a:ext cx="1582057" cy="55154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515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689A4-025C-DBB6-7F16-28BAFFCE99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1980" y="1174632"/>
            <a:ext cx="9168039" cy="886397"/>
          </a:xfrm>
        </p:spPr>
        <p:txBody>
          <a:bodyPr/>
          <a:lstStyle/>
          <a:p>
            <a:r>
              <a:rPr lang="et-EE" dirty="0"/>
              <a:t>EHIF </a:t>
            </a:r>
            <a:r>
              <a:rPr lang="et-EE" dirty="0" err="1"/>
              <a:t>innovation</a:t>
            </a:r>
            <a:r>
              <a:rPr lang="et-EE" dirty="0"/>
              <a:t> </a:t>
            </a:r>
            <a:r>
              <a:rPr lang="et-EE" dirty="0" err="1"/>
              <a:t>fund</a:t>
            </a:r>
            <a:r>
              <a:rPr lang="et-EE" dirty="0"/>
              <a:t> </a:t>
            </a:r>
            <a:r>
              <a:rPr lang="et-EE" dirty="0" err="1"/>
              <a:t>invests</a:t>
            </a:r>
            <a:r>
              <a:rPr lang="et-EE" dirty="0"/>
              <a:t> 3 mln € a </a:t>
            </a:r>
            <a:r>
              <a:rPr lang="et-EE" dirty="0" err="1"/>
              <a:t>year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collaborative</a:t>
            </a:r>
            <a:r>
              <a:rPr lang="et-EE" dirty="0"/>
              <a:t> </a:t>
            </a:r>
            <a:r>
              <a:rPr lang="et-EE" dirty="0" err="1"/>
              <a:t>impact</a:t>
            </a:r>
            <a:r>
              <a:rPr lang="et-EE" dirty="0"/>
              <a:t> </a:t>
            </a:r>
            <a:r>
              <a:rPr lang="et-EE" dirty="0" err="1"/>
              <a:t>assessment</a:t>
            </a:r>
            <a:r>
              <a:rPr lang="et-EE" dirty="0"/>
              <a:t> </a:t>
            </a:r>
            <a:r>
              <a:rPr lang="et-EE" dirty="0" err="1"/>
              <a:t>projects</a:t>
            </a:r>
            <a:r>
              <a:rPr lang="et-EE" dirty="0"/>
              <a:t> 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7789935-BDCB-09C2-CC42-05975CD14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984306"/>
              </p:ext>
            </p:extLst>
          </p:nvPr>
        </p:nvGraphicFramePr>
        <p:xfrm>
          <a:off x="2031999" y="2544164"/>
          <a:ext cx="8128000" cy="298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23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82716A-7424-C9CA-7B17-8B33309E6D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916813"/>
            <a:ext cx="5292725" cy="5024373"/>
          </a:xfrm>
        </p:spPr>
        <p:txBody>
          <a:bodyPr wrap="square" anchor="b">
            <a:normAutofit fontScale="92500" lnSpcReduction="10000"/>
          </a:bodyPr>
          <a:lstStyle/>
          <a:p>
            <a:r>
              <a:rPr lang="et-EE" sz="3600" dirty="0" err="1"/>
              <a:t>You’re</a:t>
            </a:r>
            <a:r>
              <a:rPr lang="et-EE" sz="3600" dirty="0"/>
              <a:t> </a:t>
            </a:r>
            <a:r>
              <a:rPr lang="et-EE" sz="3600" dirty="0" err="1"/>
              <a:t>welcome</a:t>
            </a:r>
            <a:r>
              <a:rPr lang="et-EE" sz="3600" dirty="0"/>
              <a:t> </a:t>
            </a:r>
            <a:r>
              <a:rPr lang="et-EE" sz="3600" dirty="0" err="1"/>
              <a:t>to</a:t>
            </a:r>
            <a:r>
              <a:rPr lang="et-EE" sz="3600" dirty="0"/>
              <a:t> EHIF </a:t>
            </a:r>
            <a:r>
              <a:rPr lang="et-EE" sz="3600" dirty="0" err="1"/>
              <a:t>inspiration</a:t>
            </a:r>
            <a:r>
              <a:rPr lang="et-EE" sz="3600" dirty="0"/>
              <a:t> </a:t>
            </a:r>
            <a:r>
              <a:rPr lang="et-EE" sz="3600" dirty="0" err="1"/>
              <a:t>day</a:t>
            </a:r>
            <a:r>
              <a:rPr lang="et-EE" sz="3600" dirty="0"/>
              <a:t> on 4th of November in Tallinn!</a:t>
            </a:r>
          </a:p>
          <a:p>
            <a:endParaRPr lang="et-EE" sz="3600" dirty="0"/>
          </a:p>
          <a:p>
            <a:r>
              <a:rPr lang="et-EE" sz="3600" dirty="0" err="1"/>
              <a:t>We’ll</a:t>
            </a:r>
            <a:r>
              <a:rPr lang="et-EE" sz="3600" dirty="0"/>
              <a:t> </a:t>
            </a:r>
            <a:r>
              <a:rPr lang="et-EE" sz="3600" dirty="0" err="1"/>
              <a:t>focus</a:t>
            </a:r>
            <a:r>
              <a:rPr lang="et-EE" sz="3600" dirty="0"/>
              <a:t> </a:t>
            </a:r>
            <a:r>
              <a:rPr lang="et-EE" sz="3600" dirty="0" err="1"/>
              <a:t>more</a:t>
            </a:r>
            <a:r>
              <a:rPr lang="et-EE" sz="3600" dirty="0"/>
              <a:t> on </a:t>
            </a:r>
            <a:r>
              <a:rPr lang="et-EE" sz="3600" dirty="0" err="1"/>
              <a:t>health</a:t>
            </a:r>
            <a:r>
              <a:rPr lang="et-EE" sz="3600" dirty="0"/>
              <a:t> </a:t>
            </a:r>
            <a:r>
              <a:rPr lang="et-EE" sz="3600" dirty="0" err="1"/>
              <a:t>innovation</a:t>
            </a:r>
            <a:r>
              <a:rPr lang="et-EE" sz="3600" dirty="0"/>
              <a:t> </a:t>
            </a:r>
            <a:r>
              <a:rPr lang="et-EE" sz="3600" dirty="0" err="1"/>
              <a:t>support</a:t>
            </a:r>
            <a:r>
              <a:rPr lang="et-EE" sz="3600" dirty="0"/>
              <a:t> </a:t>
            </a:r>
            <a:r>
              <a:rPr lang="et-EE" sz="3600" dirty="0" err="1"/>
              <a:t>mechanisms</a:t>
            </a:r>
            <a:r>
              <a:rPr lang="et-EE" sz="3600" dirty="0"/>
              <a:t> </a:t>
            </a:r>
          </a:p>
          <a:p>
            <a:endParaRPr lang="et-EE" sz="3600" b="0" dirty="0"/>
          </a:p>
          <a:p>
            <a:r>
              <a:rPr lang="et-EE" sz="3600" b="0" dirty="0" err="1"/>
              <a:t>We’ll</a:t>
            </a:r>
            <a:r>
              <a:rPr lang="et-EE" sz="3600" b="0" dirty="0"/>
              <a:t> </a:t>
            </a:r>
            <a:r>
              <a:rPr lang="et-EE" sz="3600" b="0" dirty="0" err="1"/>
              <a:t>spread</a:t>
            </a:r>
            <a:r>
              <a:rPr lang="et-EE" sz="3600" b="0" dirty="0"/>
              <a:t> </a:t>
            </a:r>
            <a:r>
              <a:rPr lang="et-EE" sz="3600" b="0" dirty="0" err="1"/>
              <a:t>the</a:t>
            </a:r>
            <a:r>
              <a:rPr lang="et-EE" sz="3600" b="0" dirty="0"/>
              <a:t> </a:t>
            </a:r>
            <a:r>
              <a:rPr lang="et-EE" sz="3600" b="0" dirty="0" err="1"/>
              <a:t>word</a:t>
            </a:r>
            <a:r>
              <a:rPr lang="et-EE" sz="3600" b="0" dirty="0"/>
              <a:t> </a:t>
            </a:r>
            <a:r>
              <a:rPr lang="et-EE" sz="3600" b="0" dirty="0" err="1"/>
              <a:t>through</a:t>
            </a:r>
            <a:r>
              <a:rPr lang="et-EE" sz="3600" b="0" dirty="0"/>
              <a:t> Biopark</a:t>
            </a:r>
          </a:p>
        </p:txBody>
      </p:sp>
      <p:pic>
        <p:nvPicPr>
          <p:cNvPr id="1026" name="Picture 2" descr="Man feels inspired by the mountains">
            <a:extLst>
              <a:ext uri="{FF2B5EF4-FFF2-40B4-BE49-F238E27FC236}">
                <a16:creationId xmlns:a16="http://schemas.microsoft.com/office/drawing/2014/main" id="{9CADAF8B-1D18-8FC9-F05B-BE953EA75A21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21254"/>
          <a:stretch/>
        </p:blipFill>
        <p:spPr bwMode="auto">
          <a:xfrm>
            <a:off x="6899275" y="10"/>
            <a:ext cx="5292725" cy="6857990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329719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FA40-3F25-43D6-9AB5-A55D4BD73E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2169046"/>
            <a:ext cx="8819696" cy="3248069"/>
          </a:xfrm>
        </p:spPr>
        <p:txBody>
          <a:bodyPr/>
          <a:lstStyle/>
          <a:p>
            <a:r>
              <a:rPr lang="et-EE" dirty="0" err="1"/>
              <a:t>Collaboration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key</a:t>
            </a:r>
            <a:r>
              <a:rPr lang="et-EE" dirty="0"/>
              <a:t> in </a:t>
            </a:r>
            <a:r>
              <a:rPr lang="et-EE" dirty="0" err="1"/>
              <a:t>getting</a:t>
            </a:r>
            <a:r>
              <a:rPr lang="et-EE" dirty="0"/>
              <a:t> </a:t>
            </a:r>
            <a:r>
              <a:rPr lang="et-EE" dirty="0" err="1"/>
              <a:t>innovation</a:t>
            </a:r>
            <a:r>
              <a:rPr lang="et-EE" dirty="0"/>
              <a:t> in </a:t>
            </a:r>
            <a:r>
              <a:rPr lang="et-EE" dirty="0" err="1"/>
              <a:t>use</a:t>
            </a:r>
            <a:r>
              <a:rPr lang="et-EE" dirty="0"/>
              <a:t>!</a:t>
            </a:r>
          </a:p>
          <a:p>
            <a:endParaRPr lang="et-EE" dirty="0"/>
          </a:p>
          <a:p>
            <a:r>
              <a:rPr lang="et-EE" dirty="0" err="1"/>
              <a:t>Thanks</a:t>
            </a:r>
            <a:r>
              <a:rPr lang="et-E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668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6E910-D5E5-4C7A-852B-69F8F7F17F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err="1"/>
              <a:t>What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I talk </a:t>
            </a:r>
            <a:r>
              <a:rPr lang="et-EE" dirty="0" err="1"/>
              <a:t>about</a:t>
            </a:r>
            <a:r>
              <a:rPr lang="et-EE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70625-8C53-4DBE-B515-46189F86A4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09BB6-9390-4445-933E-7F78923251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t-EE" sz="2800" dirty="0" err="1"/>
              <a:t>Biggest</a:t>
            </a:r>
            <a:r>
              <a:rPr lang="et-EE" sz="2800" dirty="0"/>
              <a:t> </a:t>
            </a:r>
            <a:r>
              <a:rPr lang="et-EE" sz="2800" dirty="0" err="1"/>
              <a:t>innovative</a:t>
            </a:r>
            <a:r>
              <a:rPr lang="et-EE" sz="2800" dirty="0"/>
              <a:t> </a:t>
            </a:r>
            <a:r>
              <a:rPr lang="et-EE" sz="2800" dirty="0" err="1"/>
              <a:t>collaboration</a:t>
            </a:r>
            <a:r>
              <a:rPr lang="et-EE" sz="2800" dirty="0"/>
              <a:t> </a:t>
            </a:r>
            <a:r>
              <a:rPr lang="et-EE" sz="2800" dirty="0" err="1"/>
              <a:t>projects</a:t>
            </a:r>
            <a:endParaRPr lang="et-EE" sz="2800" dirty="0"/>
          </a:p>
          <a:p>
            <a:pPr marL="514350" indent="-514350">
              <a:buAutoNum type="arabicPeriod"/>
            </a:pPr>
            <a:r>
              <a:rPr lang="et-EE" sz="2800" dirty="0" err="1"/>
              <a:t>How</a:t>
            </a:r>
            <a:r>
              <a:rPr lang="et-EE" sz="2800" dirty="0"/>
              <a:t> </a:t>
            </a:r>
            <a:r>
              <a:rPr lang="et-EE" sz="2800" dirty="0" err="1"/>
              <a:t>collabortion</a:t>
            </a:r>
            <a:r>
              <a:rPr lang="et-EE" sz="2800" dirty="0"/>
              <a:t> </a:t>
            </a:r>
            <a:r>
              <a:rPr lang="et-EE" sz="2800" dirty="0" err="1"/>
              <a:t>has</a:t>
            </a:r>
            <a:r>
              <a:rPr lang="et-EE" sz="2800" dirty="0"/>
              <a:t> </a:t>
            </a:r>
            <a:r>
              <a:rPr lang="et-EE" sz="2800" dirty="0" err="1"/>
              <a:t>changed</a:t>
            </a:r>
            <a:r>
              <a:rPr lang="et-EE" sz="2800" dirty="0"/>
              <a:t> in last 4-5 </a:t>
            </a:r>
            <a:r>
              <a:rPr lang="et-EE" sz="2800" dirty="0" err="1"/>
              <a:t>years</a:t>
            </a:r>
            <a:r>
              <a:rPr lang="et-EE" sz="2800" dirty="0"/>
              <a:t>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t-EE" sz="2800" dirty="0" err="1"/>
              <a:t>Supporting</a:t>
            </a:r>
            <a:r>
              <a:rPr lang="et-EE" sz="2800" dirty="0"/>
              <a:t> </a:t>
            </a:r>
            <a:r>
              <a:rPr lang="et-EE" sz="2800" dirty="0" err="1"/>
              <a:t>mechanisms</a:t>
            </a:r>
            <a:r>
              <a:rPr lang="et-EE" sz="2800" dirty="0"/>
              <a:t> </a:t>
            </a:r>
            <a:r>
              <a:rPr lang="et-EE" sz="2800" dirty="0" err="1"/>
              <a:t>for</a:t>
            </a:r>
            <a:r>
              <a:rPr lang="et-EE" sz="2800" dirty="0"/>
              <a:t> </a:t>
            </a:r>
            <a:r>
              <a:rPr lang="et-EE" sz="2800" dirty="0" err="1"/>
              <a:t>innovation</a:t>
            </a:r>
            <a:endParaRPr lang="et-EE" sz="2800" dirty="0"/>
          </a:p>
          <a:p>
            <a:pPr marL="0" indent="0">
              <a:buNone/>
            </a:pPr>
            <a:endParaRPr lang="et-EE" sz="2800" dirty="0"/>
          </a:p>
          <a:p>
            <a:pPr marL="514350" indent="-514350">
              <a:buAutoNum type="arabicPeriod"/>
            </a:pPr>
            <a:endParaRPr lang="et-EE" sz="2800" dirty="0"/>
          </a:p>
          <a:p>
            <a:pPr marL="514350" indent="-514350">
              <a:buAutoNum type="arabicPeriod"/>
            </a:pPr>
            <a:endParaRPr lang="et-EE" sz="2800" dirty="0"/>
          </a:p>
          <a:p>
            <a:pPr marL="0" indent="0">
              <a:buNone/>
            </a:pP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93684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4412CC-6FC5-A4F0-EB80-F1AC60034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827" y="2760042"/>
            <a:ext cx="6361454" cy="2243691"/>
          </a:xfrm>
        </p:spPr>
        <p:txBody>
          <a:bodyPr/>
          <a:lstStyle/>
          <a:p>
            <a:r>
              <a:rPr lang="et-EE" dirty="0" err="1"/>
              <a:t>Biggest</a:t>
            </a:r>
            <a:r>
              <a:rPr lang="et-EE" dirty="0"/>
              <a:t> </a:t>
            </a:r>
            <a:r>
              <a:rPr lang="et-EE" dirty="0" err="1"/>
              <a:t>innovative</a:t>
            </a:r>
            <a:r>
              <a:rPr lang="et-EE" dirty="0"/>
              <a:t>  </a:t>
            </a:r>
            <a:r>
              <a:rPr lang="et-EE" dirty="0" err="1"/>
              <a:t>collaboration</a:t>
            </a:r>
            <a:r>
              <a:rPr lang="et-EE" dirty="0"/>
              <a:t> </a:t>
            </a:r>
            <a:r>
              <a:rPr lang="et-EE" dirty="0" err="1"/>
              <a:t>projects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7943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AEE78A-A740-AC86-1846-B4F879525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EHIF-</a:t>
            </a:r>
            <a:r>
              <a:rPr lang="et-EE" dirty="0" err="1"/>
              <a:t>hospitals</a:t>
            </a:r>
            <a:r>
              <a:rPr lang="et-EE" dirty="0"/>
              <a:t> </a:t>
            </a:r>
            <a:r>
              <a:rPr lang="et-EE" dirty="0" err="1"/>
              <a:t>collaboration</a:t>
            </a:r>
            <a:r>
              <a:rPr lang="et-EE" dirty="0"/>
              <a:t> </a:t>
            </a:r>
            <a:r>
              <a:rPr lang="et-EE" dirty="0" err="1"/>
              <a:t>projects</a:t>
            </a:r>
            <a:endParaRPr lang="et-E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6594E-3202-D39F-333D-B6320EAA1AA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8006617"/>
              </p:ext>
            </p:extLst>
          </p:nvPr>
        </p:nvGraphicFramePr>
        <p:xfrm>
          <a:off x="803275" y="2209800"/>
          <a:ext cx="10585450" cy="367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491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nsuldi juhtprojekt - animatsioon ENG">
            <a:hlinkClick r:id="" action="ppaction://media"/>
            <a:extLst>
              <a:ext uri="{FF2B5EF4-FFF2-40B4-BE49-F238E27FC236}">
                <a16:creationId xmlns:a16="http://schemas.microsoft.com/office/drawing/2014/main" id="{31DFE631-501B-7E58-AF65-4A6D88BCA7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augteenuste näidisprojektid ENG">
            <a:hlinkClick r:id="" action="ppaction://media"/>
            <a:extLst>
              <a:ext uri="{FF2B5EF4-FFF2-40B4-BE49-F238E27FC236}">
                <a16:creationId xmlns:a16="http://schemas.microsoft.com/office/drawing/2014/main" id="{8A52F0AE-02FA-F89A-09A1-75494587E3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7A29D-0FB4-46CB-A2AF-F0106848CD30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D1E87-36AC-437A-BA03-CEEE89F2072F}"/>
              </a:ext>
            </a:extLst>
          </p:cNvPr>
          <p:cNvSpPr/>
          <p:nvPr/>
        </p:nvSpPr>
        <p:spPr>
          <a:xfrm>
            <a:off x="8625016" y="4572000"/>
            <a:ext cx="951470" cy="37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200" i="1" dirty="0">
                <a:solidFill>
                  <a:schemeClr val="tx1"/>
                </a:solidFill>
                <a:latin typeface="+mj-lt"/>
              </a:rPr>
              <a:t>15.11.2021</a:t>
            </a:r>
          </a:p>
        </p:txBody>
      </p:sp>
    </p:spTree>
    <p:extLst>
      <p:ext uri="{BB962C8B-B14F-4D97-AF65-F5344CB8AC3E}">
        <p14:creationId xmlns:p14="http://schemas.microsoft.com/office/powerpoint/2010/main" val="282423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47C03-B303-1491-8CB7-1CBF83AF2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776485"/>
            <a:ext cx="10585450" cy="1107996"/>
          </a:xfrm>
        </p:spPr>
        <p:txBody>
          <a:bodyPr/>
          <a:lstStyle/>
          <a:p>
            <a:pPr marL="0" indent="0">
              <a:buNone/>
            </a:pPr>
            <a:r>
              <a:rPr lang="et-EE" sz="4000" dirty="0" err="1"/>
              <a:t>Providers</a:t>
            </a:r>
            <a:r>
              <a:rPr lang="et-EE" sz="4000" dirty="0"/>
              <a:t>, </a:t>
            </a:r>
            <a:r>
              <a:rPr lang="et-EE" sz="4000" dirty="0" err="1"/>
              <a:t>researchers</a:t>
            </a:r>
            <a:r>
              <a:rPr lang="et-EE" sz="4000" dirty="0"/>
              <a:t>, </a:t>
            </a:r>
            <a:r>
              <a:rPr lang="et-EE" sz="4000" dirty="0" err="1"/>
              <a:t>vendors</a:t>
            </a:r>
            <a:r>
              <a:rPr lang="et-EE" sz="4000" dirty="0"/>
              <a:t> and </a:t>
            </a:r>
            <a:r>
              <a:rPr lang="et-EE" sz="4000" dirty="0" err="1"/>
              <a:t>payer</a:t>
            </a:r>
            <a:r>
              <a:rPr lang="et-EE" sz="4000" dirty="0"/>
              <a:t> </a:t>
            </a:r>
            <a:r>
              <a:rPr lang="et-EE" sz="4000" dirty="0" err="1"/>
              <a:t>work</a:t>
            </a:r>
            <a:r>
              <a:rPr lang="et-EE" sz="4000" dirty="0"/>
              <a:t> </a:t>
            </a:r>
            <a:r>
              <a:rPr lang="et-EE" sz="4000" dirty="0" err="1"/>
              <a:t>for</a:t>
            </a:r>
            <a:r>
              <a:rPr lang="et-EE" sz="4000" dirty="0"/>
              <a:t> </a:t>
            </a:r>
            <a:r>
              <a:rPr lang="et-EE" sz="4000" dirty="0" err="1"/>
              <a:t>the</a:t>
            </a:r>
            <a:r>
              <a:rPr lang="et-EE" sz="4000" dirty="0"/>
              <a:t> </a:t>
            </a:r>
            <a:r>
              <a:rPr lang="et-EE" sz="4000" dirty="0" err="1"/>
              <a:t>same</a:t>
            </a:r>
            <a:r>
              <a:rPr lang="et-EE" sz="4000" dirty="0"/>
              <a:t> </a:t>
            </a:r>
            <a:r>
              <a:rPr lang="et-EE" sz="4000" dirty="0" err="1"/>
              <a:t>goal</a:t>
            </a:r>
            <a:endParaRPr lang="et-EE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E20DB-A96D-C6C4-BD62-0BCD52D44B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t-EE" sz="1800" dirty="0"/>
          </a:p>
          <a:p>
            <a:pPr marL="0" indent="0">
              <a:buNone/>
            </a:pPr>
            <a:r>
              <a:rPr lang="et-EE" sz="2800" dirty="0" err="1"/>
              <a:t>Reaching</a:t>
            </a:r>
            <a:r>
              <a:rPr lang="et-EE" sz="2800" dirty="0"/>
              <a:t> </a:t>
            </a:r>
            <a:r>
              <a:rPr lang="et-EE" sz="2800" dirty="0" err="1"/>
              <a:t>agreements</a:t>
            </a:r>
            <a:r>
              <a:rPr lang="et-EE" sz="2800" dirty="0"/>
              <a:t> on…</a:t>
            </a:r>
          </a:p>
          <a:p>
            <a:pPr marL="800100" lvl="1" indent="-342900">
              <a:buFont typeface="+mj-lt"/>
              <a:buAutoNum type="arabicPeriod"/>
            </a:pPr>
            <a:r>
              <a:rPr lang="et-EE" sz="2400" dirty="0"/>
              <a:t>Service </a:t>
            </a:r>
            <a:r>
              <a:rPr lang="et-EE" sz="2400" dirty="0" err="1"/>
              <a:t>ownership</a:t>
            </a:r>
            <a:endParaRPr lang="et-EE" sz="2400" dirty="0"/>
          </a:p>
          <a:p>
            <a:pPr marL="800100" lvl="1" indent="-342900">
              <a:buFont typeface="+mj-lt"/>
              <a:buAutoNum type="arabicPeriod"/>
            </a:pPr>
            <a:r>
              <a:rPr lang="et-EE" sz="2400" dirty="0"/>
              <a:t>Quality </a:t>
            </a:r>
            <a:r>
              <a:rPr lang="et-EE" sz="2400" dirty="0" err="1"/>
              <a:t>measures</a:t>
            </a:r>
            <a:endParaRPr lang="et-EE" sz="2400" dirty="0"/>
          </a:p>
          <a:p>
            <a:pPr marL="800100" lvl="1" indent="-342900">
              <a:buFont typeface="+mj-lt"/>
              <a:buAutoNum type="arabicPeriod"/>
            </a:pPr>
            <a:r>
              <a:rPr lang="et-EE" sz="2400" dirty="0"/>
              <a:t>Research </a:t>
            </a:r>
            <a:r>
              <a:rPr lang="et-EE" sz="2400" dirty="0" err="1"/>
              <a:t>methodology</a:t>
            </a:r>
            <a:endParaRPr lang="et-EE" sz="2400" dirty="0"/>
          </a:p>
          <a:p>
            <a:pPr marL="800100" lvl="1" indent="-342900">
              <a:buFont typeface="+mj-lt"/>
              <a:buAutoNum type="arabicPeriod"/>
            </a:pPr>
            <a:r>
              <a:rPr lang="et-EE" sz="2400" dirty="0"/>
              <a:t>Service </a:t>
            </a:r>
            <a:r>
              <a:rPr lang="et-EE" sz="2400" dirty="0" err="1"/>
              <a:t>price</a:t>
            </a:r>
            <a:endParaRPr lang="et-EE" sz="2400" dirty="0"/>
          </a:p>
          <a:p>
            <a:pPr marL="800100" lvl="1" indent="-342900">
              <a:buFont typeface="+mj-lt"/>
              <a:buAutoNum type="arabicPeriod"/>
            </a:pPr>
            <a:r>
              <a:rPr lang="et-EE" sz="2400" dirty="0" err="1"/>
              <a:t>Performance</a:t>
            </a:r>
            <a:r>
              <a:rPr lang="et-EE" sz="2400" dirty="0"/>
              <a:t> </a:t>
            </a:r>
            <a:r>
              <a:rPr lang="et-EE" sz="2400" dirty="0" err="1"/>
              <a:t>pay</a:t>
            </a:r>
            <a:endParaRPr lang="et-EE" sz="2400" dirty="0"/>
          </a:p>
          <a:p>
            <a:pPr marL="457200" lvl="1" indent="0">
              <a:buNone/>
            </a:pPr>
            <a:r>
              <a:rPr lang="et-EE" sz="2400" dirty="0"/>
              <a:t>…in </a:t>
            </a:r>
            <a:r>
              <a:rPr lang="et-EE" sz="2400" dirty="0" err="1"/>
              <a:t>less</a:t>
            </a:r>
            <a:r>
              <a:rPr lang="et-EE" sz="2400" dirty="0"/>
              <a:t> </a:t>
            </a:r>
            <a:r>
              <a:rPr lang="et-EE" sz="2400" dirty="0" err="1"/>
              <a:t>than</a:t>
            </a:r>
            <a:r>
              <a:rPr lang="et-EE" sz="2400" dirty="0"/>
              <a:t> a </a:t>
            </a:r>
            <a:r>
              <a:rPr lang="et-EE" sz="2400" dirty="0" err="1"/>
              <a:t>year</a:t>
            </a:r>
            <a:endParaRPr lang="et-EE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BC5BC1-8A11-52DA-2DB3-89B42AD6AEB0}"/>
              </a:ext>
            </a:extLst>
          </p:cNvPr>
          <p:cNvSpPr/>
          <p:nvPr/>
        </p:nvSpPr>
        <p:spPr>
          <a:xfrm>
            <a:off x="6313714" y="2695971"/>
            <a:ext cx="4586514" cy="2699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000" dirty="0" err="1"/>
              <a:t>Common</a:t>
            </a:r>
            <a:r>
              <a:rPr lang="et-EE" sz="4000" dirty="0"/>
              <a:t> </a:t>
            </a:r>
            <a:r>
              <a:rPr lang="et-EE" sz="4000" dirty="0" err="1"/>
              <a:t>goal</a:t>
            </a:r>
            <a:r>
              <a:rPr lang="et-EE" sz="4000" dirty="0"/>
              <a:t>, </a:t>
            </a:r>
            <a:r>
              <a:rPr lang="et-EE" sz="4000" dirty="0" err="1"/>
              <a:t>equal</a:t>
            </a:r>
            <a:r>
              <a:rPr lang="et-EE" sz="4000" dirty="0"/>
              <a:t> </a:t>
            </a:r>
            <a:r>
              <a:rPr lang="et-EE" sz="4000" dirty="0" err="1"/>
              <a:t>partners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201282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FF36CA-F4E8-D3A4-C6E6-545778A3C8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0359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77670170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B8D2EDB-DC43-4AA2-A722-160B315246F6}"/>
    </a:ext>
  </a:extLst>
</a:theme>
</file>

<file path=ppt/theme/theme2.xml><?xml version="1.0" encoding="utf-8"?>
<a:theme xmlns:a="http://schemas.openxmlformats.org/drawingml/2006/main" name="Sub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5368373-0236-43F6-AE76-F26F784D13BA}"/>
    </a:ext>
  </a:extLst>
</a:theme>
</file>

<file path=ppt/theme/theme3.xml><?xml version="1.0" encoding="utf-8"?>
<a:theme xmlns:a="http://schemas.openxmlformats.org/drawingml/2006/main" name="Quotes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CA036D17-FBC3-4E08-99F3-F7B41D74F522}"/>
    </a:ext>
  </a:extLst>
</a:theme>
</file>

<file path=ppt/theme/theme4.xml><?xml version="1.0" encoding="utf-8"?>
<a:theme xmlns:a="http://schemas.openxmlformats.org/drawingml/2006/main" name="Content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450C8D2B-65EE-43FA-A93B-34CC383F9D40}"/>
    </a:ext>
  </a:extLst>
</a:theme>
</file>

<file path=ppt/theme/theme5.xml><?xml version="1.0" encoding="utf-8"?>
<a:theme xmlns:a="http://schemas.openxmlformats.org/drawingml/2006/main" name="Thank You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7A6F241F-D603-4143-8C7C-DCB175E0F06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5B3FCEBFC6244B81634EC0E64D8A80" ma:contentTypeVersion="18" ma:contentTypeDescription="Loo uus dokument" ma:contentTypeScope="" ma:versionID="5d8a07dc864c4c23feca8830f23255c2">
  <xsd:schema xmlns:xsd="http://www.w3.org/2001/XMLSchema" xmlns:xs="http://www.w3.org/2001/XMLSchema" xmlns:p="http://schemas.microsoft.com/office/2006/metadata/properties" xmlns:ns1="http://schemas.microsoft.com/sharepoint/v3" xmlns:ns2="d24211fe-2fdd-435b-b1e2-09bc66f8113b" xmlns:ns3="92c4f0f7-6723-422c-bd2b-2682e8f5fd57" targetNamespace="http://schemas.microsoft.com/office/2006/metadata/properties" ma:root="true" ma:fieldsID="420514f3156f7e48bcbe63b77060d907" ns1:_="" ns2:_="" ns3:_="">
    <xsd:import namespace="http://schemas.microsoft.com/sharepoint/v3"/>
    <xsd:import namespace="d24211fe-2fdd-435b-b1e2-09bc66f8113b"/>
    <xsd:import namespace="92c4f0f7-6723-422c-bd2b-2682e8f5f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Ühtse nõuetele vastavuse poliitika atribuudid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Ühtse nõuetele vastavuse poliitika kasutajaliidesetoim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211fe-2fdd-435b-b1e2-09bc66f811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Pildisildid" ma:readOnly="false" ma:fieldId="{5cf76f15-5ced-4ddc-b409-7134ff3c332f}" ma:taxonomyMulti="true" ma:sspId="d0dfdd9a-08aa-49ba-8b8c-1f0b5c74e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4f0f7-6723-422c-bd2b-2682e8f5f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5ecd354-f1a7-48b7-b2aa-3b1218702959}" ma:internalName="TaxCatchAll" ma:showField="CatchAllData" ma:web="92c4f0f7-6723-422c-bd2b-2682e8f5f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24211fe-2fdd-435b-b1e2-09bc66f8113b">
      <Terms xmlns="http://schemas.microsoft.com/office/infopath/2007/PartnerControls"/>
    </lcf76f155ced4ddcb4097134ff3c332f>
    <TaxCatchAll xmlns="92c4f0f7-6723-422c-bd2b-2682e8f5fd57" xsi:nil="true"/>
  </documentManagement>
</p:properties>
</file>

<file path=customXml/itemProps1.xml><?xml version="1.0" encoding="utf-8"?>
<ds:datastoreItem xmlns:ds="http://schemas.openxmlformats.org/officeDocument/2006/customXml" ds:itemID="{EC5BE99A-06E9-4EDE-93E2-D7673A0B7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4211fe-2fdd-435b-b1e2-09bc66f8113b"/>
    <ds:schemaRef ds:uri="92c4f0f7-6723-422c-bd2b-2682e8f5f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32AD24-C464-4EE6-8803-573C3F5FFD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F863F-CC52-4B90-BF11-4D9C0EA66E7B}">
  <ds:schemaRefs>
    <ds:schemaRef ds:uri="http://purl.org/dc/elements/1.1/"/>
    <ds:schemaRef ds:uri="http://schemas.openxmlformats.org/package/2006/metadata/core-properties"/>
    <ds:schemaRef ds:uri="df3b20ca-ea2d-4c31-9a9e-b14aaf59661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2aff6c1b-d644-4c6a-95d4-7efea7fe8bbc"/>
    <ds:schemaRef ds:uri="http://www.w3.org/XML/1998/namespace"/>
    <ds:schemaRef ds:uri="http://purl.org/dc/dcmitype/"/>
    <ds:schemaRef ds:uri="http://schemas.microsoft.com/sharepoint/v3"/>
    <ds:schemaRef ds:uri="d24211fe-2fdd-435b-b1e2-09bc66f8113b"/>
    <ds:schemaRef ds:uri="92c4f0f7-6723-422c-bd2b-2682e8f5fd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TERVISEKASSA_PPT_template</Template>
  <TotalTime>7292</TotalTime>
  <Words>460</Words>
  <Application>Microsoft Macintosh PowerPoint</Application>
  <PresentationFormat>Widescreen</PresentationFormat>
  <Paragraphs>83</Paragraphs>
  <Slides>19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Work Sans</vt:lpstr>
      <vt:lpstr>Title Master</vt:lpstr>
      <vt:lpstr>Subtitle Master</vt:lpstr>
      <vt:lpstr>Quotes Master</vt:lpstr>
      <vt:lpstr>Content Master</vt:lpstr>
      <vt:lpstr>Thank You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Jaarika Järviste</dc:creator>
  <cp:lastModifiedBy>Maris</cp:lastModifiedBy>
  <cp:revision>63</cp:revision>
  <dcterms:created xsi:type="dcterms:W3CDTF">2021-12-01T08:41:47Z</dcterms:created>
  <dcterms:modified xsi:type="dcterms:W3CDTF">2022-10-14T10:19:30Z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0x010100D15B3FCEBFC6244B81634EC0E64D8A80</vt:lpwstr>
  </property>
</Properties>
</file>