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4"/>
  </p:sldMasterIdLst>
  <p:notesMasterIdLst>
    <p:notesMasterId r:id="rId24"/>
  </p:notesMasterIdLst>
  <p:handoutMasterIdLst>
    <p:handoutMasterId r:id="rId25"/>
  </p:handoutMasterIdLst>
  <p:sldIdLst>
    <p:sldId id="283" r:id="rId5"/>
    <p:sldId id="372" r:id="rId6"/>
    <p:sldId id="411" r:id="rId7"/>
    <p:sldId id="412" r:id="rId8"/>
    <p:sldId id="418" r:id="rId9"/>
    <p:sldId id="419" r:id="rId10"/>
    <p:sldId id="420" r:id="rId11"/>
    <p:sldId id="422" r:id="rId12"/>
    <p:sldId id="421" r:id="rId13"/>
    <p:sldId id="417" r:id="rId14"/>
    <p:sldId id="426" r:id="rId15"/>
    <p:sldId id="423" r:id="rId16"/>
    <p:sldId id="424" r:id="rId17"/>
    <p:sldId id="425" r:id="rId18"/>
    <p:sldId id="427" r:id="rId19"/>
    <p:sldId id="428" r:id="rId20"/>
    <p:sldId id="429" r:id="rId21"/>
    <p:sldId id="430" r:id="rId22"/>
    <p:sldId id="431" r:id="rId23"/>
  </p:sldIdLst>
  <p:sldSz cx="12192000" cy="6858000"/>
  <p:notesSz cx="6858000" cy="9144000"/>
  <p:embeddedFontLst>
    <p:embeddedFont>
      <p:font typeface="Aino" panose="02000603040504020204" pitchFamily="50" charset="-70"/>
      <p:regular r:id="rId26"/>
      <p:bold r:id="rId27"/>
    </p:embeddedFont>
    <p:embeddedFont>
      <p:font typeface="Aino Headline" panose="020B0303040504020204" pitchFamily="34" charset="0"/>
      <p:regular r:id="rId28"/>
    </p:embeddedFont>
    <p:embeddedFont>
      <p:font typeface="Calibri" panose="020F0502020204030204" pitchFamily="34" charset="0"/>
      <p:regular r:id="rId29"/>
      <p:bold r:id="rId30"/>
      <p:italic r:id="rId31"/>
      <p:boldItalic r:id="rId32"/>
    </p:embeddedFont>
    <p:embeddedFont>
      <p:font typeface="Raleway" panose="020B0503030101060003" pitchFamily="34" charset="-70"/>
      <p:regular r:id="rId33"/>
      <p:bold r:id="rId34"/>
      <p:italic r:id="rId35"/>
      <p:boldItalic r:id="rId36"/>
    </p:embeddedFont>
    <p:embeddedFont>
      <p:font typeface="Roboto Condensed" panose="02000000000000000000" pitchFamily="2"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DFEA"/>
    <a:srgbClr val="2E7AA1"/>
    <a:srgbClr val="2B7AA1"/>
    <a:srgbClr val="3C0078"/>
    <a:srgbClr val="FF4800"/>
    <a:srgbClr val="F0F1F2"/>
    <a:srgbClr val="FCEDC5"/>
    <a:srgbClr val="C4BEC5"/>
    <a:srgbClr val="FFCA9F"/>
    <a:srgbClr val="2E6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44" autoAdjust="0"/>
    <p:restoredTop sz="71930" autoAdjust="0"/>
  </p:normalViewPr>
  <p:slideViewPr>
    <p:cSldViewPr snapToGrid="0" showGuides="1">
      <p:cViewPr varScale="1">
        <p:scale>
          <a:sx n="48" d="100"/>
          <a:sy n="48" d="100"/>
        </p:scale>
        <p:origin x="1668" y="32"/>
      </p:cViewPr>
      <p:guideLst>
        <p:guide orient="horz" pos="2160"/>
        <p:guide pos="3840"/>
      </p:guideLst>
    </p:cSldViewPr>
  </p:slideViewPr>
  <p:outlineViewPr>
    <p:cViewPr>
      <p:scale>
        <a:sx n="33" d="100"/>
        <a:sy n="33" d="100"/>
      </p:scale>
      <p:origin x="0" y="-834"/>
    </p:cViewPr>
  </p:outlineViewPr>
  <p:notesTextViewPr>
    <p:cViewPr>
      <p:scale>
        <a:sx n="3" d="2"/>
        <a:sy n="3" d="2"/>
      </p:scale>
      <p:origin x="0" y="0"/>
    </p:cViewPr>
  </p:notesTextViewPr>
  <p:notesViewPr>
    <p:cSldViewPr snapToGrid="0" showGuides="1">
      <p:cViewPr varScale="1">
        <p:scale>
          <a:sx n="88" d="100"/>
          <a:sy n="88" d="100"/>
        </p:scale>
        <p:origin x="29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90A495-8294-4213-80EA-2FB2B3EE0D3F}" type="datetimeFigureOut">
              <a:rPr lang="en-GB" smtClean="0"/>
              <a:t>10/06/2022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042D84-F9EC-4261-BCC9-A49D898D55C1}" type="slidenum">
              <a:rPr lang="en-GB" smtClean="0"/>
              <a:t>‹#›</a:t>
            </a:fld>
            <a:endParaRPr lang="en-GB"/>
          </a:p>
        </p:txBody>
      </p:sp>
    </p:spTree>
    <p:extLst>
      <p:ext uri="{BB962C8B-B14F-4D97-AF65-F5344CB8AC3E}">
        <p14:creationId xmlns:p14="http://schemas.microsoft.com/office/powerpoint/2010/main" val="4268764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Kuupäeva kohatäid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481E1F-EEB9-48FF-AF09-43728B55E599}" type="datetimeFigureOut">
              <a:rPr lang="en-GB" smtClean="0"/>
              <a:t>10/06/2022</a:t>
            </a:fld>
            <a:endParaRPr lang="en-GB"/>
          </a:p>
        </p:txBody>
      </p:sp>
      <p:sp>
        <p:nvSpPr>
          <p:cNvPr id="4" name="Slaidi pildi kohatä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Märkmete kohatäid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t-EE"/>
              <a:t>Klõpsake juhteksemplari tekstilaadide redigeerimiseks</a:t>
            </a:r>
          </a:p>
          <a:p>
            <a:pPr lvl="1"/>
            <a:r>
              <a:rPr lang="et-EE"/>
              <a:t>Teine tase</a:t>
            </a:r>
          </a:p>
          <a:p>
            <a:pPr lvl="2"/>
            <a:r>
              <a:rPr lang="et-EE"/>
              <a:t>Kolmas tase</a:t>
            </a:r>
          </a:p>
          <a:p>
            <a:pPr lvl="3"/>
            <a:r>
              <a:rPr lang="et-EE"/>
              <a:t>Neljas tase</a:t>
            </a:r>
          </a:p>
          <a:p>
            <a:pPr lvl="4"/>
            <a:r>
              <a:rPr lang="et-EE"/>
              <a:t>Viies tase</a:t>
            </a:r>
            <a:endParaRPr lang="en-GB"/>
          </a:p>
        </p:txBody>
      </p:sp>
      <p:sp>
        <p:nvSpPr>
          <p:cNvPr id="6" name="Jaluse kohatäid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idinumbri kohatä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40C55-40C1-4B5A-AC9D-F0B92CE760FB}" type="slidenum">
              <a:rPr lang="en-GB" smtClean="0"/>
              <a:t>‹#›</a:t>
            </a:fld>
            <a:endParaRPr lang="en-GB"/>
          </a:p>
        </p:txBody>
      </p:sp>
    </p:spTree>
    <p:extLst>
      <p:ext uri="{BB962C8B-B14F-4D97-AF65-F5344CB8AC3E}">
        <p14:creationId xmlns:p14="http://schemas.microsoft.com/office/powerpoint/2010/main" val="3398886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n-GB" dirty="0"/>
          </a:p>
        </p:txBody>
      </p:sp>
      <p:sp>
        <p:nvSpPr>
          <p:cNvPr id="4" name="Slaidinumbri kohatäide 3"/>
          <p:cNvSpPr>
            <a:spLocks noGrp="1"/>
          </p:cNvSpPr>
          <p:nvPr>
            <p:ph type="sldNum" sz="quarter" idx="5"/>
          </p:nvPr>
        </p:nvSpPr>
        <p:spPr/>
        <p:txBody>
          <a:bodyPr/>
          <a:lstStyle/>
          <a:p>
            <a:fld id="{60740C55-40C1-4B5A-AC9D-F0B92CE760FB}" type="slidenum">
              <a:rPr lang="en-GB" smtClean="0"/>
              <a:t>1</a:t>
            </a:fld>
            <a:endParaRPr lang="en-GB"/>
          </a:p>
        </p:txBody>
      </p:sp>
    </p:spTree>
    <p:extLst>
      <p:ext uri="{BB962C8B-B14F-4D97-AF65-F5344CB8AC3E}">
        <p14:creationId xmlns:p14="http://schemas.microsoft.com/office/powerpoint/2010/main" val="39123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0740C55-40C1-4B5A-AC9D-F0B92CE760FB}" type="slidenum">
              <a:rPr lang="en-GB" smtClean="0"/>
              <a:t>11</a:t>
            </a:fld>
            <a:endParaRPr lang="en-GB"/>
          </a:p>
        </p:txBody>
      </p:sp>
    </p:spTree>
    <p:extLst>
      <p:ext uri="{BB962C8B-B14F-4D97-AF65-F5344CB8AC3E}">
        <p14:creationId xmlns:p14="http://schemas.microsoft.com/office/powerpoint/2010/main" val="1118006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0740C55-40C1-4B5A-AC9D-F0B92CE760FB}" type="slidenum">
              <a:rPr lang="en-GB" smtClean="0"/>
              <a:t>12</a:t>
            </a:fld>
            <a:endParaRPr lang="en-GB"/>
          </a:p>
        </p:txBody>
      </p:sp>
    </p:spTree>
    <p:extLst>
      <p:ext uri="{BB962C8B-B14F-4D97-AF65-F5344CB8AC3E}">
        <p14:creationId xmlns:p14="http://schemas.microsoft.com/office/powerpoint/2010/main" val="1880225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0740C55-40C1-4B5A-AC9D-F0B92CE760FB}" type="slidenum">
              <a:rPr lang="en-GB" smtClean="0"/>
              <a:t>13</a:t>
            </a:fld>
            <a:endParaRPr lang="en-GB"/>
          </a:p>
        </p:txBody>
      </p:sp>
    </p:spTree>
    <p:extLst>
      <p:ext uri="{BB962C8B-B14F-4D97-AF65-F5344CB8AC3E}">
        <p14:creationId xmlns:p14="http://schemas.microsoft.com/office/powerpoint/2010/main" val="1072109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0740C55-40C1-4B5A-AC9D-F0B92CE760FB}" type="slidenum">
              <a:rPr lang="en-GB" smtClean="0"/>
              <a:t>14</a:t>
            </a:fld>
            <a:endParaRPr lang="en-GB"/>
          </a:p>
        </p:txBody>
      </p:sp>
    </p:spTree>
    <p:extLst>
      <p:ext uri="{BB962C8B-B14F-4D97-AF65-F5344CB8AC3E}">
        <p14:creationId xmlns:p14="http://schemas.microsoft.com/office/powerpoint/2010/main" val="1710974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0740C55-40C1-4B5A-AC9D-F0B92CE760FB}" type="slidenum">
              <a:rPr lang="en-GB" smtClean="0"/>
              <a:t>15</a:t>
            </a:fld>
            <a:endParaRPr lang="en-GB"/>
          </a:p>
        </p:txBody>
      </p:sp>
    </p:spTree>
    <p:extLst>
      <p:ext uri="{BB962C8B-B14F-4D97-AF65-F5344CB8AC3E}">
        <p14:creationId xmlns:p14="http://schemas.microsoft.com/office/powerpoint/2010/main" val="1198199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Sotsiaalministeerium vastutava töötlejana: info@sm.ee </a:t>
            </a:r>
          </a:p>
          <a:p>
            <a:r>
              <a:rPr lang="et-EE" dirty="0"/>
              <a:t>TEHIK andmete volitatud töötlejana: </a:t>
            </a:r>
            <a:r>
              <a:rPr lang="et-EE" b="0" i="0" dirty="0">
                <a:solidFill>
                  <a:srgbClr val="FFFFFF"/>
                </a:solidFill>
                <a:effectLst/>
                <a:latin typeface="Raleway" panose="020B0503030101060003" pitchFamily="34" charset="-70"/>
              </a:rPr>
              <a:t>info@tehik.ee</a:t>
            </a:r>
            <a:endParaRPr lang="et-EE" b="0" dirty="0"/>
          </a:p>
        </p:txBody>
      </p:sp>
      <p:sp>
        <p:nvSpPr>
          <p:cNvPr id="4" name="Slaidinumbri kohatäide 3"/>
          <p:cNvSpPr>
            <a:spLocks noGrp="1"/>
          </p:cNvSpPr>
          <p:nvPr>
            <p:ph type="sldNum" sz="quarter" idx="5"/>
          </p:nvPr>
        </p:nvSpPr>
        <p:spPr/>
        <p:txBody>
          <a:bodyPr/>
          <a:lstStyle/>
          <a:p>
            <a:fld id="{60740C55-40C1-4B5A-AC9D-F0B92CE760FB}" type="slidenum">
              <a:rPr lang="en-GB" smtClean="0"/>
              <a:t>16</a:t>
            </a:fld>
            <a:endParaRPr lang="en-GB"/>
          </a:p>
        </p:txBody>
      </p:sp>
    </p:spTree>
    <p:extLst>
      <p:ext uri="{BB962C8B-B14F-4D97-AF65-F5344CB8AC3E}">
        <p14:creationId xmlns:p14="http://schemas.microsoft.com/office/powerpoint/2010/main" val="2020875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b="0" dirty="0"/>
          </a:p>
        </p:txBody>
      </p:sp>
      <p:sp>
        <p:nvSpPr>
          <p:cNvPr id="4" name="Slaidinumbri kohatäide 3"/>
          <p:cNvSpPr>
            <a:spLocks noGrp="1"/>
          </p:cNvSpPr>
          <p:nvPr>
            <p:ph type="sldNum" sz="quarter" idx="5"/>
          </p:nvPr>
        </p:nvSpPr>
        <p:spPr/>
        <p:txBody>
          <a:bodyPr/>
          <a:lstStyle/>
          <a:p>
            <a:fld id="{60740C55-40C1-4B5A-AC9D-F0B92CE760FB}" type="slidenum">
              <a:rPr lang="en-GB" smtClean="0"/>
              <a:t>17</a:t>
            </a:fld>
            <a:endParaRPr lang="en-GB"/>
          </a:p>
        </p:txBody>
      </p:sp>
    </p:spTree>
    <p:extLst>
      <p:ext uri="{BB962C8B-B14F-4D97-AF65-F5344CB8AC3E}">
        <p14:creationId xmlns:p14="http://schemas.microsoft.com/office/powerpoint/2010/main" val="1355846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0" dirty="0" err="1"/>
              <a:t>upTIS</a:t>
            </a:r>
            <a:r>
              <a:rPr lang="et-EE" b="0" dirty="0"/>
              <a:t> visioonidokument: https://www.tehik.ee/uue-polvkonna-tervise-infosusteem-uptis  </a:t>
            </a:r>
          </a:p>
        </p:txBody>
      </p:sp>
      <p:sp>
        <p:nvSpPr>
          <p:cNvPr id="4" name="Slaidinumbri kohatäide 3"/>
          <p:cNvSpPr>
            <a:spLocks noGrp="1"/>
          </p:cNvSpPr>
          <p:nvPr>
            <p:ph type="sldNum" sz="quarter" idx="5"/>
          </p:nvPr>
        </p:nvSpPr>
        <p:spPr/>
        <p:txBody>
          <a:bodyPr/>
          <a:lstStyle/>
          <a:p>
            <a:fld id="{60740C55-40C1-4B5A-AC9D-F0B92CE760FB}" type="slidenum">
              <a:rPr lang="en-GB" smtClean="0"/>
              <a:t>18</a:t>
            </a:fld>
            <a:endParaRPr lang="en-GB"/>
          </a:p>
        </p:txBody>
      </p:sp>
    </p:spTree>
    <p:extLst>
      <p:ext uri="{BB962C8B-B14F-4D97-AF65-F5344CB8AC3E}">
        <p14:creationId xmlns:p14="http://schemas.microsoft.com/office/powerpoint/2010/main" val="453316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b="0" dirty="0" err="1"/>
              <a:t>upTIS</a:t>
            </a:r>
            <a:r>
              <a:rPr lang="et-EE" b="0" dirty="0"/>
              <a:t> visioonidokument: https://www.tehik.ee/uue-polvkonna-tervise-infosusteem-uptis  </a:t>
            </a:r>
          </a:p>
        </p:txBody>
      </p:sp>
      <p:sp>
        <p:nvSpPr>
          <p:cNvPr id="4" name="Slaidinumbri kohatäide 3"/>
          <p:cNvSpPr>
            <a:spLocks noGrp="1"/>
          </p:cNvSpPr>
          <p:nvPr>
            <p:ph type="sldNum" sz="quarter" idx="5"/>
          </p:nvPr>
        </p:nvSpPr>
        <p:spPr/>
        <p:txBody>
          <a:bodyPr/>
          <a:lstStyle/>
          <a:p>
            <a:fld id="{60740C55-40C1-4B5A-AC9D-F0B92CE760FB}" type="slidenum">
              <a:rPr lang="en-GB" smtClean="0"/>
              <a:t>19</a:t>
            </a:fld>
            <a:endParaRPr lang="en-GB"/>
          </a:p>
        </p:txBody>
      </p:sp>
    </p:spTree>
    <p:extLst>
      <p:ext uri="{BB962C8B-B14F-4D97-AF65-F5344CB8AC3E}">
        <p14:creationId xmlns:p14="http://schemas.microsoft.com/office/powerpoint/2010/main" val="3062489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0740C55-40C1-4B5A-AC9D-F0B92CE760FB}" type="slidenum">
              <a:rPr lang="en-GB" smtClean="0"/>
              <a:t>3</a:t>
            </a:fld>
            <a:endParaRPr lang="en-GB"/>
          </a:p>
        </p:txBody>
      </p:sp>
    </p:spTree>
    <p:extLst>
      <p:ext uri="{BB962C8B-B14F-4D97-AF65-F5344CB8AC3E}">
        <p14:creationId xmlns:p14="http://schemas.microsoft.com/office/powerpoint/2010/main" val="2117066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0740C55-40C1-4B5A-AC9D-F0B92CE760FB}" type="slidenum">
              <a:rPr lang="en-GB" smtClean="0"/>
              <a:t>4</a:t>
            </a:fld>
            <a:endParaRPr lang="en-GB"/>
          </a:p>
        </p:txBody>
      </p:sp>
    </p:spTree>
    <p:extLst>
      <p:ext uri="{BB962C8B-B14F-4D97-AF65-F5344CB8AC3E}">
        <p14:creationId xmlns:p14="http://schemas.microsoft.com/office/powerpoint/2010/main" val="364015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0740C55-40C1-4B5A-AC9D-F0B92CE760FB}" type="slidenum">
              <a:rPr lang="en-GB" smtClean="0"/>
              <a:t>5</a:t>
            </a:fld>
            <a:endParaRPr lang="en-GB"/>
          </a:p>
        </p:txBody>
      </p:sp>
    </p:spTree>
    <p:extLst>
      <p:ext uri="{BB962C8B-B14F-4D97-AF65-F5344CB8AC3E}">
        <p14:creationId xmlns:p14="http://schemas.microsoft.com/office/powerpoint/2010/main" val="294377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0740C55-40C1-4B5A-AC9D-F0B92CE760FB}" type="slidenum">
              <a:rPr lang="en-GB" smtClean="0"/>
              <a:t>6</a:t>
            </a:fld>
            <a:endParaRPr lang="en-GB"/>
          </a:p>
        </p:txBody>
      </p:sp>
    </p:spTree>
    <p:extLst>
      <p:ext uri="{BB962C8B-B14F-4D97-AF65-F5344CB8AC3E}">
        <p14:creationId xmlns:p14="http://schemas.microsoft.com/office/powerpoint/2010/main" val="2311017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0740C55-40C1-4B5A-AC9D-F0B92CE760FB}" type="slidenum">
              <a:rPr lang="en-GB" smtClean="0"/>
              <a:t>7</a:t>
            </a:fld>
            <a:endParaRPr lang="en-GB"/>
          </a:p>
        </p:txBody>
      </p:sp>
    </p:spTree>
    <p:extLst>
      <p:ext uri="{BB962C8B-B14F-4D97-AF65-F5344CB8AC3E}">
        <p14:creationId xmlns:p14="http://schemas.microsoft.com/office/powerpoint/2010/main" val="350271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0740C55-40C1-4B5A-AC9D-F0B92CE760FB}" type="slidenum">
              <a:rPr lang="en-GB" smtClean="0"/>
              <a:t>8</a:t>
            </a:fld>
            <a:endParaRPr lang="en-GB"/>
          </a:p>
        </p:txBody>
      </p:sp>
    </p:spTree>
    <p:extLst>
      <p:ext uri="{BB962C8B-B14F-4D97-AF65-F5344CB8AC3E}">
        <p14:creationId xmlns:p14="http://schemas.microsoft.com/office/powerpoint/2010/main" val="3080618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0740C55-40C1-4B5A-AC9D-F0B92CE760FB}" type="slidenum">
              <a:rPr lang="en-GB" smtClean="0"/>
              <a:t>9</a:t>
            </a:fld>
            <a:endParaRPr lang="en-GB"/>
          </a:p>
        </p:txBody>
      </p:sp>
    </p:spTree>
    <p:extLst>
      <p:ext uri="{BB962C8B-B14F-4D97-AF65-F5344CB8AC3E}">
        <p14:creationId xmlns:p14="http://schemas.microsoft.com/office/powerpoint/2010/main" val="2006150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0740C55-40C1-4B5A-AC9D-F0B92CE760FB}" type="slidenum">
              <a:rPr lang="en-GB" smtClean="0"/>
              <a:t>10</a:t>
            </a:fld>
            <a:endParaRPr lang="en-GB"/>
          </a:p>
        </p:txBody>
      </p:sp>
    </p:spTree>
    <p:extLst>
      <p:ext uri="{BB962C8B-B14F-4D97-AF65-F5344CB8AC3E}">
        <p14:creationId xmlns:p14="http://schemas.microsoft.com/office/powerpoint/2010/main" val="3581041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7559676" cy="1617674"/>
          </a:xfrm>
        </p:spPr>
        <p:txBody>
          <a:bodyPr/>
          <a:lstStyle>
            <a:lvl1pPr>
              <a:lnSpc>
                <a:spcPct val="90000"/>
              </a:lnSpc>
              <a:defRPr sz="6000">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3429001"/>
            <a:ext cx="5472113" cy="2808287"/>
          </a:xfrm>
        </p:spPr>
        <p:txBody>
          <a:bodyPr bIns="0"/>
          <a:lstStyle>
            <a:lvl1pPr marL="0" indent="0">
              <a:spcBef>
                <a:spcPts val="200"/>
              </a:spcBef>
              <a:buNone/>
              <a:defRPr sz="2200">
                <a:solidFill>
                  <a:schemeClr val="bg1"/>
                </a:solidFill>
              </a:defRPr>
            </a:lvl1pPr>
          </a:lstStyle>
          <a:p>
            <a:pPr lvl="0"/>
            <a:r>
              <a:rPr lang="en-GB" dirty="0"/>
              <a:t>Click to edit</a:t>
            </a:r>
          </a:p>
        </p:txBody>
      </p:sp>
      <p:sp>
        <p:nvSpPr>
          <p:cNvPr id="8" name="Text Placeholder 7"/>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1125735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_Gray_2 Co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667136508"/>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_White_Ful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351540624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_Whit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391103515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_White_2 Col_Ful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634939015"/>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_White_2 Co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314940310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_Blue_Full_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12192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2DD21069-81C2-4532-ABDF-0DBD9B72F607}"/>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335671749"/>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_Blue_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0" y="0"/>
            <a:ext cx="12192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6" name="Text Placeholder 7">
            <a:extLst>
              <a:ext uri="{FF2B5EF4-FFF2-40B4-BE49-F238E27FC236}">
                <a16:creationId xmlns:a16="http://schemas.microsoft.com/office/drawing/2014/main" id="{7D96BED0-FA01-4014-A0BF-3582DED2742D}"/>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55737686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_Header_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dirty="0"/>
              <a:t>Click to</a:t>
            </a:r>
            <a:r>
              <a:rPr lang="et-EE" dirty="0"/>
              <a:t> </a:t>
            </a:r>
            <a:r>
              <a:rPr lang="et-EE" dirty="0" err="1"/>
              <a:t>edit</a:t>
            </a:r>
            <a:endParaRPr lang="en-GB" dirty="0"/>
          </a:p>
        </p:txBody>
      </p:sp>
      <p:sp>
        <p:nvSpPr>
          <p:cNvPr id="8" name="Text Placeholder 7"/>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34090813"/>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_Header_Image">
    <p:spTree>
      <p:nvGrpSpPr>
        <p:cNvPr id="1" name=""/>
        <p:cNvGrpSpPr/>
        <p:nvPr/>
      </p:nvGrpSpPr>
      <p:grpSpPr>
        <a:xfrm>
          <a:off x="0" y="0"/>
          <a:ext cx="0" cy="0"/>
          <a:chOff x="0" y="0"/>
          <a:chExt cx="0" cy="0"/>
        </a:xfrm>
      </p:grpSpPr>
      <p:sp>
        <p:nvSpPr>
          <p:cNvPr id="4" name="Picture Placeholder 3"/>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hasCustomPrompt="1"/>
          </p:nvPr>
        </p:nvSpPr>
        <p:spPr>
          <a:xfrm>
            <a:off x="623887" y="658800"/>
            <a:ext cx="10944226" cy="5578487"/>
          </a:xfrm>
        </p:spPr>
        <p:txBody>
          <a:bodyPr anchor="ctr" anchorCtr="0"/>
          <a:lstStyle>
            <a:lvl1pPr algn="ctr">
              <a:defRPr sz="6000">
                <a:solidFill>
                  <a:schemeClr val="bg1"/>
                </a:solidFill>
              </a:defRPr>
            </a:lvl1pPr>
          </a:lstStyle>
          <a:p>
            <a:r>
              <a:rPr lang="en-US" dirty="0"/>
              <a:t>Click to</a:t>
            </a:r>
            <a:r>
              <a:rPr lang="et-EE" dirty="0"/>
              <a:t> </a:t>
            </a:r>
            <a:r>
              <a:rPr lang="et-EE" dirty="0" err="1"/>
              <a:t>edit</a:t>
            </a:r>
            <a:endParaRPr lang="en-GB" dirty="0"/>
          </a:p>
        </p:txBody>
      </p:sp>
      <p:sp>
        <p:nvSpPr>
          <p:cNvPr id="8" name="Text Placeholder 7"/>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38963066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_Header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117100370"/>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bg1"/>
                </a:solidFill>
              </a:defRPr>
            </a:lvl1pPr>
          </a:lstStyle>
          <a:p>
            <a:pPr lvl="0"/>
            <a:r>
              <a:rPr lang="en-GB" dirty="0"/>
              <a:t>Click to edit</a:t>
            </a:r>
          </a:p>
        </p:txBody>
      </p:sp>
    </p:spTree>
    <p:extLst>
      <p:ext uri="{BB962C8B-B14F-4D97-AF65-F5344CB8AC3E}">
        <p14:creationId xmlns:p14="http://schemas.microsoft.com/office/powerpoint/2010/main" val="2107061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_Header_Centre_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658800"/>
            <a:ext cx="10944226" cy="5578487"/>
          </a:xfrm>
        </p:spPr>
        <p:txBody>
          <a:bodyPr anchor="ctr" anchorCtr="0"/>
          <a:lstStyle>
            <a:lvl1pPr algn="ctr">
              <a:defRPr sz="6000">
                <a:solidFill>
                  <a:schemeClr val="bg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2729670460"/>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_Header_Beig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accent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22239624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_Header_Centre_Bei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7" y="658800"/>
            <a:ext cx="10944226" cy="5578487"/>
          </a:xfrm>
        </p:spPr>
        <p:txBody>
          <a:bodyPr anchor="ctr" anchorCtr="0"/>
          <a:lstStyle>
            <a:lvl1pPr algn="ctr">
              <a:defRPr sz="6000">
                <a:solidFill>
                  <a:schemeClr val="accent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21945230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bg1"/>
                </a:solidFill>
              </a:defRPr>
            </a:lvl1pPr>
          </a:lstStyle>
          <a:p>
            <a:pPr lvl="0"/>
            <a:r>
              <a:rPr lang="en-GB" dirty="0"/>
              <a:t>Click to edit</a:t>
            </a:r>
          </a:p>
        </p:txBody>
      </p:sp>
    </p:spTree>
    <p:extLst>
      <p:ext uri="{BB962C8B-B14F-4D97-AF65-F5344CB8AC3E}">
        <p14:creationId xmlns:p14="http://schemas.microsoft.com/office/powerpoint/2010/main" val="1434143091"/>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_Whit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accent1"/>
                </a:solidFill>
              </a:defRPr>
            </a:lvl1pPr>
          </a:lstStyle>
          <a:p>
            <a:pPr lvl="0"/>
            <a:r>
              <a:rPr lang="en-GB" dirty="0"/>
              <a:t>Click to edit</a:t>
            </a:r>
          </a:p>
        </p:txBody>
      </p:sp>
    </p:spTree>
    <p:extLst>
      <p:ext uri="{BB962C8B-B14F-4D97-AF65-F5344CB8AC3E}">
        <p14:creationId xmlns:p14="http://schemas.microsoft.com/office/powerpoint/2010/main" val="812178930"/>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_Gray">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accent1"/>
                </a:solidFill>
              </a:defRPr>
            </a:lvl1pPr>
          </a:lstStyle>
          <a:p>
            <a:pPr lvl="0"/>
            <a:r>
              <a:rPr lang="en-GB" dirty="0"/>
              <a:t>Click to edit</a:t>
            </a:r>
          </a:p>
        </p:txBody>
      </p:sp>
    </p:spTree>
    <p:extLst>
      <p:ext uri="{BB962C8B-B14F-4D97-AF65-F5344CB8AC3E}">
        <p14:creationId xmlns:p14="http://schemas.microsoft.com/office/powerpoint/2010/main" val="2529661853"/>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_Beig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10944226" cy="4789498"/>
          </a:xfrm>
        </p:spPr>
        <p:txBody>
          <a:bodyPr/>
          <a:lstStyle>
            <a:lvl1pPr>
              <a:defRPr sz="5000">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5448299"/>
            <a:ext cx="7559676" cy="788989"/>
          </a:xfrm>
        </p:spPr>
        <p:txBody>
          <a:bodyPr bIns="0"/>
          <a:lstStyle>
            <a:lvl1pPr marL="0" indent="0">
              <a:spcBef>
                <a:spcPts val="200"/>
              </a:spcBef>
              <a:buNone/>
              <a:defRPr sz="2200">
                <a:solidFill>
                  <a:schemeClr val="accent1"/>
                </a:solidFill>
              </a:defRPr>
            </a:lvl1pPr>
          </a:lstStyle>
          <a:p>
            <a:pPr lvl="0"/>
            <a:r>
              <a:rPr lang="en-GB" dirty="0"/>
              <a:t>Click to edit</a:t>
            </a:r>
          </a:p>
        </p:txBody>
      </p:sp>
    </p:spTree>
    <p:extLst>
      <p:ext uri="{BB962C8B-B14F-4D97-AF65-F5344CB8AC3E}">
        <p14:creationId xmlns:p14="http://schemas.microsoft.com/office/powerpoint/2010/main" val="2578683175"/>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Blue_Full_Half-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3457154991"/>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Blue_Half-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424654488"/>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_Gray_Full_Half-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19946196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_Blue_Ful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316426110"/>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_Gray_Half-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447126940"/>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_White_Full_Half-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7" y="658801"/>
            <a:ext cx="5111750"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5111750"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8" y="3994150"/>
            <a:ext cx="5111750"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248126455"/>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_White_Half-Image">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609600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23888" y="658801"/>
            <a:ext cx="5111750"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8" y="2276475"/>
            <a:ext cx="5111750"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4183034521"/>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_Blue_Full_Half-Image-left">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699" y="658801"/>
            <a:ext cx="5181599" cy="974638"/>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743699" y="1633439"/>
            <a:ext cx="5181599" cy="1795561"/>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743701" y="3994150"/>
            <a:ext cx="5178424" cy="2243138"/>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266701"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223409988"/>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_Blue_Half-Image-left">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700" y="658801"/>
            <a:ext cx="5184774"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743700" y="2276475"/>
            <a:ext cx="5184774"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263526"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115430266"/>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_Gray_Full_Half-Image-left">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699" y="658801"/>
            <a:ext cx="5181599"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743699" y="1633439"/>
            <a:ext cx="5181599"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743701" y="3994150"/>
            <a:ext cx="5178424"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266701"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4051171322"/>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_Gray_Half-Image-left">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700" y="658801"/>
            <a:ext cx="5184774"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743700" y="2276475"/>
            <a:ext cx="5184774"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263526"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2068065431"/>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_White_Full_Half-Image-left">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D3B062EB-0F5C-4F9D-9569-2531A3D63769}"/>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699" y="658801"/>
            <a:ext cx="5181599"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743699" y="1633439"/>
            <a:ext cx="5181599"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743701" y="3994150"/>
            <a:ext cx="5178424"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8" name="Text Placeholder 7">
            <a:extLst>
              <a:ext uri="{FF2B5EF4-FFF2-40B4-BE49-F238E27FC236}">
                <a16:creationId xmlns:a16="http://schemas.microsoft.com/office/drawing/2014/main" id="{C222BE6A-BF46-417C-8758-C28B140D579B}"/>
              </a:ext>
            </a:extLst>
          </p:cNvPr>
          <p:cNvSpPr>
            <a:spLocks noGrp="1"/>
          </p:cNvSpPr>
          <p:nvPr>
            <p:ph type="body" sz="quarter" idx="14" hasCustomPrompt="1"/>
          </p:nvPr>
        </p:nvSpPr>
        <p:spPr>
          <a:xfrm>
            <a:off x="266701"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143948693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_White_Half-Image-left">
    <p:spTree>
      <p:nvGrpSpPr>
        <p:cNvPr id="1" name=""/>
        <p:cNvGrpSpPr/>
        <p:nvPr/>
      </p:nvGrpSpPr>
      <p:grpSpPr>
        <a:xfrm>
          <a:off x="0" y="0"/>
          <a:ext cx="0" cy="0"/>
          <a:chOff x="0" y="0"/>
          <a:chExt cx="0" cy="0"/>
        </a:xfrm>
      </p:grpSpPr>
      <p:sp>
        <p:nvSpPr>
          <p:cNvPr id="4" name="Pildi kohatäide 3">
            <a:extLst>
              <a:ext uri="{FF2B5EF4-FFF2-40B4-BE49-F238E27FC236}">
                <a16:creationId xmlns:a16="http://schemas.microsoft.com/office/drawing/2014/main" id="{A1F15EB4-2BA8-4FAB-9FDD-CE1746C11BF7}"/>
              </a:ext>
            </a:extLst>
          </p:cNvPr>
          <p:cNvSpPr>
            <a:spLocks noGrp="1"/>
          </p:cNvSpPr>
          <p:nvPr>
            <p:ph type="pic" sz="quarter" idx="13" hasCustomPrompt="1"/>
          </p:nvPr>
        </p:nvSpPr>
        <p:spPr>
          <a:xfrm>
            <a:off x="0" y="0"/>
            <a:ext cx="6096000" cy="6858000"/>
          </a:xfrm>
          <a:solidFill>
            <a:srgbClr val="2B7AA1"/>
          </a:solidFill>
        </p:spPr>
        <p:txBody>
          <a:bodyPr anchor="ctr" anchorCtr="0"/>
          <a:lstStyle>
            <a:lvl1pPr marL="0" indent="0" algn="ctr">
              <a:buNone/>
              <a:defRPr>
                <a:solidFill>
                  <a:schemeClr val="bg1"/>
                </a:solidFill>
              </a:defRPr>
            </a:lvl1pPr>
          </a:lstStyle>
          <a:p>
            <a:r>
              <a:rPr lang="en-GB" dirty="0"/>
              <a:t>Click icon to add pictures</a:t>
            </a:r>
          </a:p>
        </p:txBody>
      </p:sp>
      <p:sp>
        <p:nvSpPr>
          <p:cNvPr id="2" name="Title 1"/>
          <p:cNvSpPr>
            <a:spLocks noGrp="1"/>
          </p:cNvSpPr>
          <p:nvPr>
            <p:ph type="title"/>
          </p:nvPr>
        </p:nvSpPr>
        <p:spPr>
          <a:xfrm>
            <a:off x="6743700" y="658801"/>
            <a:ext cx="5184774"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743700" y="2276475"/>
            <a:ext cx="5184774"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7" name="Text Placeholder 7">
            <a:extLst>
              <a:ext uri="{FF2B5EF4-FFF2-40B4-BE49-F238E27FC236}">
                <a16:creationId xmlns:a16="http://schemas.microsoft.com/office/drawing/2014/main" id="{646CE165-5786-4FD8-B859-19F1A06E8899}"/>
              </a:ext>
            </a:extLst>
          </p:cNvPr>
          <p:cNvSpPr>
            <a:spLocks noGrp="1"/>
          </p:cNvSpPr>
          <p:nvPr>
            <p:ph type="body" sz="quarter" idx="14" hasCustomPrompt="1"/>
          </p:nvPr>
        </p:nvSpPr>
        <p:spPr>
          <a:xfrm>
            <a:off x="263526" y="3429000"/>
            <a:ext cx="360362" cy="2808288"/>
          </a:xfrm>
        </p:spPr>
        <p:txBody>
          <a:bodyPr vert="vert270" bIns="0" anchor="t" anchorCtr="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Tree>
    <p:extLst>
      <p:ext uri="{BB962C8B-B14F-4D97-AF65-F5344CB8AC3E}">
        <p14:creationId xmlns:p14="http://schemas.microsoft.com/office/powerpoint/2010/main" val="368794502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_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377036"/>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66861342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_Blu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408741"/>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_Graph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2837557188"/>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_Graph_Gray">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4116528306"/>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_Graph_Whit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8183563" y="657225"/>
            <a:ext cx="3384550" cy="800100"/>
          </a:xfrm>
        </p:spPr>
        <p:txBody>
          <a:bodyPr wrap="square" bIns="0" anchor="t" anchorCtr="0"/>
          <a:lstStyle>
            <a:lvl1pPr marL="0" indent="0" algn="r">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1111273133"/>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1741010209"/>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_Gray">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3245120549"/>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_Whit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Tree>
    <p:extLst>
      <p:ext uri="{BB962C8B-B14F-4D97-AF65-F5344CB8AC3E}">
        <p14:creationId xmlns:p14="http://schemas.microsoft.com/office/powerpoint/2010/main" val="2089725190"/>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_GraphRight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0"/>
            <a:ext cx="5472113" cy="2770199"/>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5437188"/>
            <a:ext cx="5472112" cy="800100"/>
          </a:xfrm>
        </p:spPr>
        <p:txBody>
          <a:bodyPr wrap="square" bIns="0" anchor="b" anchorCtr="0"/>
          <a:lstStyle>
            <a:lvl1pPr marL="0" indent="0" algn="l">
              <a:buClr>
                <a:schemeClr val="bg1"/>
              </a:buClr>
              <a:buNone/>
              <a:defRPr sz="1200">
                <a:solidFill>
                  <a:schemeClr val="bg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724301843"/>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_GraphRight_Gray">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0"/>
            <a:ext cx="5472113" cy="2770199"/>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5437188"/>
            <a:ext cx="5472112" cy="800100"/>
          </a:xfrm>
        </p:spPr>
        <p:txBody>
          <a:bodyPr wrap="square" bIns="0" anchor="b" anchorCtr="0"/>
          <a:lstStyle>
            <a:lvl1pPr marL="0" indent="0" algn="l">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886280496"/>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_GraphRight_Whit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0"/>
            <a:ext cx="5472113" cy="2770199"/>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5437188"/>
            <a:ext cx="5472112" cy="800100"/>
          </a:xfrm>
        </p:spPr>
        <p:txBody>
          <a:bodyPr wrap="square" bIns="0" anchor="b" anchorCtr="0"/>
          <a:lstStyle>
            <a:lvl1pPr marL="0" indent="0" algn="l">
              <a:buClr>
                <a:schemeClr val="bg1"/>
              </a:buClr>
              <a:buNone/>
              <a:defRPr sz="1200">
                <a:solidFill>
                  <a:schemeClr val="accent1"/>
                </a:solidFill>
              </a:defRPr>
            </a:lvl1pPr>
            <a:lvl2pPr marL="270000" indent="0">
              <a:buClr>
                <a:schemeClr val="bg1"/>
              </a:buClr>
              <a:buNone/>
              <a:defRPr sz="1200">
                <a:solidFill>
                  <a:schemeClr val="bg1"/>
                </a:solidFill>
              </a:defRPr>
            </a:lvl2pPr>
            <a:lvl3pPr marL="540000" indent="0">
              <a:buClr>
                <a:schemeClr val="bg1"/>
              </a:buClr>
              <a:buNone/>
              <a:defRPr sz="1200">
                <a:solidFill>
                  <a:schemeClr val="bg1"/>
                </a:solidFill>
              </a:defRPr>
            </a:lvl3pPr>
            <a:lvl4pPr marL="900000" indent="0">
              <a:buClr>
                <a:schemeClr val="bg1"/>
              </a:buClr>
              <a:buNone/>
              <a:defRPr sz="1200">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Source</a:t>
            </a:r>
            <a:endParaRPr lang="en-GB" dirty="0"/>
          </a:p>
        </p:txBody>
      </p:sp>
    </p:spTree>
    <p:extLst>
      <p:ext uri="{BB962C8B-B14F-4D97-AF65-F5344CB8AC3E}">
        <p14:creationId xmlns:p14="http://schemas.microsoft.com/office/powerpoint/2010/main" val="161287852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Blue_2 Col_Ful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bg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964524228"/>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End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bg1"/>
                </a:solidFill>
              </a:defRPr>
            </a:lvl1pPr>
          </a:lstStyle>
          <a:p>
            <a:pPr lvl="0"/>
            <a:r>
              <a:rPr lang="en-GB" dirty="0"/>
              <a:t>Click to edit</a:t>
            </a:r>
          </a:p>
        </p:txBody>
      </p:sp>
    </p:spTree>
    <p:extLst>
      <p:ext uri="{BB962C8B-B14F-4D97-AF65-F5344CB8AC3E}">
        <p14:creationId xmlns:p14="http://schemas.microsoft.com/office/powerpoint/2010/main" val="2484022857"/>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nd_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8F73E35-744B-44B8-8AF8-6185A19DB445}"/>
              </a:ext>
            </a:extLst>
          </p:cNvPr>
          <p:cNvSpPr>
            <a:spLocks noGrp="1"/>
          </p:cNvSpPr>
          <p:nvPr>
            <p:ph type="pic" sz="quarter" idx="12" hasCustomPrompt="1"/>
          </p:nvPr>
        </p:nvSpPr>
        <p:spPr>
          <a:xfrm>
            <a:off x="0" y="0"/>
            <a:ext cx="12192000" cy="6858000"/>
          </a:xfrm>
          <a:solidFill>
            <a:srgbClr val="2B7AA1"/>
          </a:solidFill>
        </p:spPr>
        <p:txBody>
          <a:bodyPr anchor="ctr"/>
          <a:lstStyle>
            <a:lvl1pPr marL="0" indent="0" algn="ctr">
              <a:buNone/>
              <a:defRPr>
                <a:solidFill>
                  <a:schemeClr val="bg1"/>
                </a:solidFill>
              </a:defRPr>
            </a:lvl1pPr>
          </a:lstStyle>
          <a:p>
            <a:r>
              <a:rPr lang="en-GB" dirty="0"/>
              <a:t>Click icon to add pictures</a:t>
            </a:r>
          </a:p>
        </p:txBody>
      </p:sp>
      <p:sp>
        <p:nvSpPr>
          <p:cNvPr id="5" name="Text Placeholder 7">
            <a:extLst>
              <a:ext uri="{FF2B5EF4-FFF2-40B4-BE49-F238E27FC236}">
                <a16:creationId xmlns:a16="http://schemas.microsoft.com/office/drawing/2014/main" id="{BE762C6A-BA1D-4B63-B365-B1A46B1DB81D}"/>
              </a:ext>
            </a:extLst>
          </p:cNvPr>
          <p:cNvSpPr>
            <a:spLocks noGrp="1"/>
          </p:cNvSpPr>
          <p:nvPr>
            <p:ph type="body" sz="quarter" idx="13" hasCustomPrompt="1"/>
          </p:nvPr>
        </p:nvSpPr>
        <p:spPr>
          <a:xfrm>
            <a:off x="11568113" y="3429000"/>
            <a:ext cx="360362" cy="2808288"/>
          </a:xfrm>
        </p:spPr>
        <p:txBody>
          <a:bodyPr vert="vert270" bIns="0"/>
          <a:lstStyle>
            <a:lvl1pPr marL="0" indent="0">
              <a:buNone/>
              <a:defRPr sz="800">
                <a:solidFill>
                  <a:schemeClr val="bg1"/>
                </a:solidFill>
              </a:defRPr>
            </a:lvl1pPr>
            <a:lvl2pPr marL="180975" indent="0">
              <a:buNone/>
              <a:defRPr sz="800">
                <a:solidFill>
                  <a:schemeClr val="bg1"/>
                </a:solidFill>
              </a:defRPr>
            </a:lvl2pPr>
            <a:lvl3pPr marL="361950" indent="0">
              <a:buNone/>
              <a:defRPr sz="800">
                <a:solidFill>
                  <a:schemeClr val="bg1"/>
                </a:solidFill>
              </a:defRPr>
            </a:lvl3pPr>
            <a:lvl4pPr marL="542925" indent="0">
              <a:buNone/>
              <a:defRPr sz="800">
                <a:solidFill>
                  <a:schemeClr val="bg1"/>
                </a:solidFill>
              </a:defRPr>
            </a:lvl4pPr>
            <a:lvl5pPr marL="714375" indent="0">
              <a:buNone/>
              <a:defRPr sz="800">
                <a:solidFill>
                  <a:schemeClr val="bg1"/>
                </a:solidFill>
              </a:defRPr>
            </a:lvl5pPr>
          </a:lstStyle>
          <a:p>
            <a:pPr lvl="0"/>
            <a:r>
              <a:rPr lang="en-US" dirty="0"/>
              <a:t>© Copyright</a:t>
            </a:r>
            <a:endParaRPr lang="en-GB" dirty="0"/>
          </a:p>
        </p:txBody>
      </p:sp>
      <p:sp>
        <p:nvSpPr>
          <p:cNvPr id="2" name="Title 1"/>
          <p:cNvSpPr>
            <a:spLocks noGrp="1"/>
          </p:cNvSpPr>
          <p:nvPr>
            <p:ph type="title"/>
          </p:nvPr>
        </p:nvSpPr>
        <p:spPr>
          <a:xfrm>
            <a:off x="623887" y="658801"/>
            <a:ext cx="7559676" cy="1617674"/>
          </a:xfrm>
        </p:spPr>
        <p:txBody>
          <a:bodyPr/>
          <a:lstStyle>
            <a:lvl1pPr>
              <a:defRPr sz="6000">
                <a:solidFill>
                  <a:schemeClr val="bg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bg1"/>
                </a:solidFill>
              </a:defRPr>
            </a:lvl1pPr>
          </a:lstStyle>
          <a:p>
            <a:pPr lvl="0"/>
            <a:r>
              <a:rPr lang="en-GB" dirty="0"/>
              <a:t>Click to edit</a:t>
            </a:r>
          </a:p>
        </p:txBody>
      </p:sp>
    </p:spTree>
    <p:extLst>
      <p:ext uri="{BB962C8B-B14F-4D97-AF65-F5344CB8AC3E}">
        <p14:creationId xmlns:p14="http://schemas.microsoft.com/office/powerpoint/2010/main" val="3336825048"/>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nd_Whit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sz="6000">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3429001"/>
            <a:ext cx="7559676" cy="2808288"/>
          </a:xfrm>
        </p:spPr>
        <p:txBody>
          <a:bodyPr bIns="0"/>
          <a:lstStyle>
            <a:lvl1pPr marL="0" indent="0">
              <a:spcBef>
                <a:spcPts val="200"/>
              </a:spcBef>
              <a:buNone/>
              <a:defRPr sz="2200">
                <a:solidFill>
                  <a:schemeClr val="accent1"/>
                </a:solidFill>
              </a:defRPr>
            </a:lvl1pPr>
          </a:lstStyle>
          <a:p>
            <a:pPr lvl="0"/>
            <a:r>
              <a:rPr lang="en-GB" dirty="0"/>
              <a:t>Click to edit</a:t>
            </a:r>
          </a:p>
        </p:txBody>
      </p:sp>
      <p:pic>
        <p:nvPicPr>
          <p:cNvPr id="4" name="Pilt 3">
            <a:extLst>
              <a:ext uri="{FF2B5EF4-FFF2-40B4-BE49-F238E27FC236}">
                <a16:creationId xmlns:a16="http://schemas.microsoft.com/office/drawing/2014/main" id="{F7557E13-7323-43CB-8697-929E891FB7C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079101" y="5410200"/>
            <a:ext cx="1489011" cy="827089"/>
          </a:xfrm>
          <a:prstGeom prst="rect">
            <a:avLst/>
          </a:prstGeom>
        </p:spPr>
      </p:pic>
    </p:spTree>
    <p:extLst>
      <p:ext uri="{BB962C8B-B14F-4D97-AF65-F5344CB8AC3E}">
        <p14:creationId xmlns:p14="http://schemas.microsoft.com/office/powerpoint/2010/main" val="1555508053"/>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anual_Titl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26E22F4-7000-4904-A79C-A24ACA08C0E4}"/>
              </a:ext>
            </a:extLst>
          </p:cNvPr>
          <p:cNvSpPr txBox="1"/>
          <p:nvPr userDrawn="1"/>
        </p:nvSpPr>
        <p:spPr>
          <a:xfrm>
            <a:off x="623889" y="658801"/>
            <a:ext cx="4243386" cy="884249"/>
          </a:xfrm>
          <a:prstGeom prst="rect">
            <a:avLst/>
          </a:prstGeom>
          <a:noFill/>
        </p:spPr>
        <p:txBody>
          <a:bodyPr wrap="square" lIns="0" tIns="0" rIns="0" bIns="0" rtlCol="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6000" dirty="0">
                <a:solidFill>
                  <a:schemeClr val="accent1"/>
                </a:solidFill>
                <a:latin typeface="+mj-lt"/>
              </a:rPr>
              <a:t>hello!</a:t>
            </a:r>
          </a:p>
        </p:txBody>
      </p:sp>
      <p:sp>
        <p:nvSpPr>
          <p:cNvPr id="11" name="Text Placeholder 8">
            <a:extLst>
              <a:ext uri="{FF2B5EF4-FFF2-40B4-BE49-F238E27FC236}">
                <a16:creationId xmlns:a16="http://schemas.microsoft.com/office/drawing/2014/main" id="{ED321AF2-2354-45D7-A71C-6ABF961BCFE0}"/>
              </a:ext>
            </a:extLst>
          </p:cNvPr>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12" name="Teksti kohatäide 3">
            <a:extLst>
              <a:ext uri="{FF2B5EF4-FFF2-40B4-BE49-F238E27FC236}">
                <a16:creationId xmlns:a16="http://schemas.microsoft.com/office/drawing/2014/main" id="{EDDBAD18-C3DD-4E53-BC6C-0BC0923EC9D7}"/>
              </a:ext>
            </a:extLst>
          </p:cNvPr>
          <p:cNvSpPr>
            <a:spLocks noGrp="1"/>
          </p:cNvSpPr>
          <p:nvPr>
            <p:ph type="body" sz="quarter" idx="13" hasCustomPrompt="1"/>
          </p:nvPr>
        </p:nvSpPr>
        <p:spPr>
          <a:xfrm>
            <a:off x="6096001" y="3429000"/>
            <a:ext cx="4964112"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13" name="TextBox 12">
            <a:extLst>
              <a:ext uri="{FF2B5EF4-FFF2-40B4-BE49-F238E27FC236}">
                <a16:creationId xmlns:a16="http://schemas.microsoft.com/office/drawing/2014/main" id="{A36B1F16-A6F5-4DCC-A452-D5018E125DDF}"/>
              </a:ext>
            </a:extLst>
          </p:cNvPr>
          <p:cNvSpPr txBox="1"/>
          <p:nvPr userDrawn="1"/>
        </p:nvSpPr>
        <p:spPr>
          <a:xfrm>
            <a:off x="6096000" y="0"/>
            <a:ext cx="5832475" cy="657225"/>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rPr>
              <a:t>THIS IS AN INSTRUCTION SLIDE – DELETE BEFORE FINALISING YOUR PRESENTATION</a:t>
            </a:r>
          </a:p>
        </p:txBody>
      </p:sp>
      <p:sp>
        <p:nvSpPr>
          <p:cNvPr id="7" name="Text Placeholder 5">
            <a:extLst>
              <a:ext uri="{FF2B5EF4-FFF2-40B4-BE49-F238E27FC236}">
                <a16:creationId xmlns:a16="http://schemas.microsoft.com/office/drawing/2014/main" id="{555D3345-6186-49B0-B6E3-18C1158ABF93}"/>
              </a:ext>
            </a:extLst>
          </p:cNvPr>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Tree>
    <p:extLst>
      <p:ext uri="{BB962C8B-B14F-4D97-AF65-F5344CB8AC3E}">
        <p14:creationId xmlns:p14="http://schemas.microsoft.com/office/powerpoint/2010/main" val="3132456566"/>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anua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xtBox 3">
            <a:extLst>
              <a:ext uri="{FF2B5EF4-FFF2-40B4-BE49-F238E27FC236}">
                <a16:creationId xmlns:a16="http://schemas.microsoft.com/office/drawing/2014/main" id="{CDFBF891-B282-479A-A9F6-C8EB47E32762}"/>
              </a:ext>
            </a:extLst>
          </p:cNvPr>
          <p:cNvSpPr txBox="1"/>
          <p:nvPr userDrawn="1"/>
        </p:nvSpPr>
        <p:spPr>
          <a:xfrm>
            <a:off x="6096000" y="0"/>
            <a:ext cx="5832475" cy="657225"/>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rPr>
              <a:t>THIS IS AN INSTRUCTION SLIDE – DELETE BEFORE FINALISING YOUR PRESENTATION</a:t>
            </a:r>
          </a:p>
        </p:txBody>
      </p:sp>
    </p:spTree>
    <p:extLst>
      <p:ext uri="{BB962C8B-B14F-4D97-AF65-F5344CB8AC3E}">
        <p14:creationId xmlns:p14="http://schemas.microsoft.com/office/powerpoint/2010/main" val="3858296639"/>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anual_Blue">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bg1"/>
              </a:buClr>
              <a:defRPr>
                <a:solidFill>
                  <a:schemeClr val="accent1"/>
                </a:solidFill>
              </a:defRPr>
            </a:lvl1pPr>
            <a:lvl2pPr>
              <a:buClr>
                <a:schemeClr val="bg1"/>
              </a:buClr>
              <a:defRPr>
                <a:solidFill>
                  <a:schemeClr val="accent1"/>
                </a:solidFill>
              </a:defRPr>
            </a:lvl2pPr>
            <a:lvl3pPr>
              <a:buClr>
                <a:schemeClr val="bg1"/>
              </a:buClr>
              <a:defRPr>
                <a:solidFill>
                  <a:schemeClr val="accent1"/>
                </a:solidFill>
              </a:defRPr>
            </a:lvl3pPr>
            <a:lvl4pPr>
              <a:buClr>
                <a:schemeClr val="bg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xtBox 3">
            <a:extLst>
              <a:ext uri="{FF2B5EF4-FFF2-40B4-BE49-F238E27FC236}">
                <a16:creationId xmlns:a16="http://schemas.microsoft.com/office/drawing/2014/main" id="{CDFBF891-B282-479A-A9F6-C8EB47E32762}"/>
              </a:ext>
            </a:extLst>
          </p:cNvPr>
          <p:cNvSpPr txBox="1"/>
          <p:nvPr userDrawn="1"/>
        </p:nvSpPr>
        <p:spPr>
          <a:xfrm>
            <a:off x="6096000" y="0"/>
            <a:ext cx="5832475" cy="657225"/>
          </a:xfrm>
          <a:prstGeom prst="rect">
            <a:avLst/>
          </a:prstGeom>
          <a:noFill/>
        </p:spPr>
        <p:txBody>
          <a:bodyPr wrap="square" lIns="0" tIns="0" rIns="0" bIns="0" rtlCol="0" anchor="ctr"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dirty="0">
                <a:solidFill>
                  <a:schemeClr val="accent1"/>
                </a:solidFill>
              </a:rPr>
              <a:t>THIS IS AN INSTRUCTION SLIDE – DELETE BEFORE FINALISING YOUR PRESENTATION</a:t>
            </a:r>
          </a:p>
        </p:txBody>
      </p:sp>
    </p:spTree>
    <p:extLst>
      <p:ext uri="{BB962C8B-B14F-4D97-AF65-F5344CB8AC3E}">
        <p14:creationId xmlns:p14="http://schemas.microsoft.com/office/powerpoint/2010/main" val="370414685"/>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Päevakord 5">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274639"/>
            <a:ext cx="11365412" cy="1143000"/>
          </a:xfrm>
        </p:spPr>
        <p:txBody>
          <a:bodyPr>
            <a:noAutofit/>
          </a:bodyPr>
          <a:lstStyle>
            <a:lvl1pPr>
              <a:defRPr baseline="0">
                <a:solidFill>
                  <a:srgbClr val="0064B9"/>
                </a:solidFill>
              </a:defRPr>
            </a:lvl1pPr>
          </a:lstStyle>
          <a:p>
            <a:r>
              <a:rPr lang="et-EE" dirty="0"/>
              <a:t>Lühikese loeteluga võib kasutada ikoone</a:t>
            </a:r>
          </a:p>
        </p:txBody>
      </p:sp>
      <p:sp>
        <p:nvSpPr>
          <p:cNvPr id="5" name="Slide Number Placeholder 4"/>
          <p:cNvSpPr>
            <a:spLocks noGrp="1"/>
          </p:cNvSpPr>
          <p:nvPr>
            <p:ph type="sldNum" sz="quarter" idx="12"/>
          </p:nvPr>
        </p:nvSpPr>
        <p:spPr>
          <a:xfrm>
            <a:off x="11369751" y="6353608"/>
            <a:ext cx="605262" cy="365125"/>
          </a:xfrm>
        </p:spPr>
        <p:txBody>
          <a:bodyPr/>
          <a:lstStyle/>
          <a:p>
            <a:fld id="{225A551D-654A-4A19-8D78-C05E5488DAD8}" type="slidenum">
              <a:rPr lang="et-EE" smtClean="0"/>
              <a:pPr/>
              <a:t>‹#›</a:t>
            </a:fld>
            <a:endParaRPr lang="et-EE"/>
          </a:p>
        </p:txBody>
      </p:sp>
      <p:sp>
        <p:nvSpPr>
          <p:cNvPr id="35" name="Content Placeholder 2"/>
          <p:cNvSpPr>
            <a:spLocks noGrp="1"/>
          </p:cNvSpPr>
          <p:nvPr>
            <p:ph idx="1"/>
          </p:nvPr>
        </p:nvSpPr>
        <p:spPr>
          <a:xfrm>
            <a:off x="2050383" y="2749988"/>
            <a:ext cx="9924629" cy="873181"/>
          </a:xfrm>
        </p:spPr>
        <p:txBody>
          <a:bodyPr/>
          <a:lstStyle>
            <a:lvl1pPr>
              <a:defRPr sz="4314"/>
            </a:lvl1pPr>
            <a:lvl2pPr>
              <a:defRPr sz="3712"/>
            </a:lvl2pPr>
            <a:lvl3pPr>
              <a:defRPr sz="3211"/>
            </a:lvl3pPr>
            <a:lvl4pPr>
              <a:defRPr sz="2709"/>
            </a:lvl4pPr>
            <a:lvl5pPr>
              <a:defRPr sz="2709"/>
            </a:lvl5pPr>
            <a:lvl6pPr>
              <a:defRPr sz="2709"/>
            </a:lvl6pPr>
            <a:lvl7pPr>
              <a:defRPr sz="2709"/>
            </a:lvl7pPr>
            <a:lvl8pPr>
              <a:defRPr sz="2709"/>
            </a:lvl8pPr>
            <a:lvl9pPr>
              <a:defRPr sz="2709"/>
            </a:lvl9pPr>
          </a:lstStyle>
          <a:p>
            <a:pPr lvl="0"/>
            <a:r>
              <a:rPr lang="et-EE"/>
              <a:t>Klõpsake juhteksemplari tekstilaadide redigeerimiseks</a:t>
            </a:r>
          </a:p>
          <a:p>
            <a:pPr lvl="1"/>
            <a:r>
              <a:rPr lang="et-EE"/>
              <a:t>Teine tase</a:t>
            </a:r>
          </a:p>
        </p:txBody>
      </p:sp>
      <p:sp>
        <p:nvSpPr>
          <p:cNvPr id="36" name="Content Placeholder 2"/>
          <p:cNvSpPr>
            <a:spLocks noGrp="1"/>
          </p:cNvSpPr>
          <p:nvPr>
            <p:ph idx="13"/>
          </p:nvPr>
        </p:nvSpPr>
        <p:spPr>
          <a:xfrm>
            <a:off x="2048351" y="3697194"/>
            <a:ext cx="9924629" cy="873181"/>
          </a:xfrm>
        </p:spPr>
        <p:txBody>
          <a:bodyPr/>
          <a:lstStyle>
            <a:lvl1pPr>
              <a:defRPr sz="4314"/>
            </a:lvl1pPr>
            <a:lvl2pPr>
              <a:defRPr sz="3712"/>
            </a:lvl2pPr>
            <a:lvl3pPr>
              <a:defRPr sz="3211"/>
            </a:lvl3pPr>
            <a:lvl4pPr>
              <a:defRPr sz="2709"/>
            </a:lvl4pPr>
            <a:lvl5pPr>
              <a:defRPr sz="2709"/>
            </a:lvl5pPr>
            <a:lvl6pPr>
              <a:defRPr sz="2709"/>
            </a:lvl6pPr>
            <a:lvl7pPr>
              <a:defRPr sz="2709"/>
            </a:lvl7pPr>
            <a:lvl8pPr>
              <a:defRPr sz="2709"/>
            </a:lvl8pPr>
            <a:lvl9pPr>
              <a:defRPr sz="2709"/>
            </a:lvl9pPr>
          </a:lstStyle>
          <a:p>
            <a:pPr lvl="0"/>
            <a:r>
              <a:rPr lang="et-EE"/>
              <a:t>Klõpsake juhteksemplari tekstilaadide redigeerimiseks</a:t>
            </a:r>
          </a:p>
          <a:p>
            <a:pPr lvl="1"/>
            <a:r>
              <a:rPr lang="et-EE"/>
              <a:t>Teine tase</a:t>
            </a:r>
          </a:p>
        </p:txBody>
      </p:sp>
      <p:sp>
        <p:nvSpPr>
          <p:cNvPr id="37" name="Content Placeholder 2"/>
          <p:cNvSpPr>
            <a:spLocks noGrp="1"/>
          </p:cNvSpPr>
          <p:nvPr>
            <p:ph idx="14"/>
          </p:nvPr>
        </p:nvSpPr>
        <p:spPr>
          <a:xfrm>
            <a:off x="2048351" y="4602073"/>
            <a:ext cx="9924629" cy="873181"/>
          </a:xfrm>
        </p:spPr>
        <p:txBody>
          <a:bodyPr/>
          <a:lstStyle>
            <a:lvl1pPr>
              <a:defRPr sz="4314"/>
            </a:lvl1pPr>
            <a:lvl2pPr>
              <a:defRPr sz="3712"/>
            </a:lvl2pPr>
            <a:lvl3pPr>
              <a:defRPr sz="3211"/>
            </a:lvl3pPr>
            <a:lvl4pPr>
              <a:defRPr sz="2709"/>
            </a:lvl4pPr>
            <a:lvl5pPr>
              <a:defRPr sz="2709"/>
            </a:lvl5pPr>
            <a:lvl6pPr>
              <a:defRPr sz="2709"/>
            </a:lvl6pPr>
            <a:lvl7pPr>
              <a:defRPr sz="2709"/>
            </a:lvl7pPr>
            <a:lvl8pPr>
              <a:defRPr sz="2709"/>
            </a:lvl8pPr>
            <a:lvl9pPr>
              <a:defRPr sz="2709"/>
            </a:lvl9pPr>
          </a:lstStyle>
          <a:p>
            <a:pPr lvl="0"/>
            <a:r>
              <a:rPr lang="et-EE"/>
              <a:t>Klõpsake juhteksemplari tekstilaadide redigeerimiseks</a:t>
            </a:r>
          </a:p>
          <a:p>
            <a:pPr lvl="1"/>
            <a:r>
              <a:rPr lang="et-EE"/>
              <a:t>Teine tase</a:t>
            </a:r>
          </a:p>
        </p:txBody>
      </p:sp>
      <p:sp>
        <p:nvSpPr>
          <p:cNvPr id="38" name="Content Placeholder 2"/>
          <p:cNvSpPr>
            <a:spLocks noGrp="1"/>
          </p:cNvSpPr>
          <p:nvPr>
            <p:ph idx="15"/>
          </p:nvPr>
        </p:nvSpPr>
        <p:spPr>
          <a:xfrm>
            <a:off x="2048352" y="1825462"/>
            <a:ext cx="9924629" cy="873181"/>
          </a:xfrm>
        </p:spPr>
        <p:txBody>
          <a:bodyPr/>
          <a:lstStyle>
            <a:lvl1pPr>
              <a:defRPr sz="4314"/>
            </a:lvl1pPr>
            <a:lvl2pPr>
              <a:defRPr sz="3712"/>
            </a:lvl2pPr>
            <a:lvl3pPr>
              <a:defRPr sz="3211"/>
            </a:lvl3pPr>
            <a:lvl4pPr>
              <a:defRPr sz="2709"/>
            </a:lvl4pPr>
            <a:lvl5pPr>
              <a:defRPr sz="2709"/>
            </a:lvl5pPr>
            <a:lvl6pPr>
              <a:defRPr sz="2709"/>
            </a:lvl6pPr>
            <a:lvl7pPr>
              <a:defRPr sz="2709"/>
            </a:lvl7pPr>
            <a:lvl8pPr>
              <a:defRPr sz="2709"/>
            </a:lvl8pPr>
            <a:lvl9pPr>
              <a:defRPr sz="2709"/>
            </a:lvl9pPr>
          </a:lstStyle>
          <a:p>
            <a:pPr lvl="0"/>
            <a:r>
              <a:rPr lang="et-EE"/>
              <a:t>Klõpsake juhteksemplari tekstilaadide redigeerimiseks</a:t>
            </a:r>
          </a:p>
          <a:p>
            <a:pPr lvl="1"/>
            <a:r>
              <a:rPr lang="et-EE"/>
              <a:t>Teine tase</a:t>
            </a:r>
          </a:p>
        </p:txBody>
      </p:sp>
      <p:sp>
        <p:nvSpPr>
          <p:cNvPr id="39" name="Content Placeholder 2"/>
          <p:cNvSpPr>
            <a:spLocks noGrp="1"/>
          </p:cNvSpPr>
          <p:nvPr>
            <p:ph idx="16"/>
          </p:nvPr>
        </p:nvSpPr>
        <p:spPr>
          <a:xfrm>
            <a:off x="2048350" y="5519123"/>
            <a:ext cx="9924629" cy="873181"/>
          </a:xfrm>
        </p:spPr>
        <p:txBody>
          <a:bodyPr/>
          <a:lstStyle>
            <a:lvl1pPr>
              <a:defRPr sz="4314"/>
            </a:lvl1pPr>
            <a:lvl2pPr>
              <a:defRPr sz="3712"/>
            </a:lvl2pPr>
            <a:lvl3pPr>
              <a:defRPr sz="3211"/>
            </a:lvl3pPr>
            <a:lvl4pPr>
              <a:defRPr sz="2709"/>
            </a:lvl4pPr>
            <a:lvl5pPr>
              <a:defRPr sz="2709"/>
            </a:lvl5pPr>
            <a:lvl6pPr>
              <a:defRPr sz="2709"/>
            </a:lvl6pPr>
            <a:lvl7pPr>
              <a:defRPr sz="2709"/>
            </a:lvl7pPr>
            <a:lvl8pPr>
              <a:defRPr sz="2709"/>
            </a:lvl8pPr>
            <a:lvl9pPr>
              <a:defRPr sz="2709"/>
            </a:lvl9pPr>
          </a:lstStyle>
          <a:p>
            <a:pPr lvl="0"/>
            <a:r>
              <a:rPr lang="et-EE"/>
              <a:t>Klõpsake juhteksemplari tekstilaadide redigeerimiseks</a:t>
            </a:r>
          </a:p>
          <a:p>
            <a:pPr lvl="1"/>
            <a:r>
              <a:rPr lang="et-EE"/>
              <a:t>Teine tase</a:t>
            </a:r>
          </a:p>
        </p:txBody>
      </p:sp>
    </p:spTree>
    <p:extLst>
      <p:ext uri="{BB962C8B-B14F-4D97-AF65-F5344CB8AC3E}">
        <p14:creationId xmlns:p14="http://schemas.microsoft.com/office/powerpoint/2010/main" val="95006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_Blue_2 Co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7559676" cy="1617674"/>
          </a:xfrm>
        </p:spPr>
        <p:txBody>
          <a:bodyPr/>
          <a:lstStyle>
            <a:lvl1pPr>
              <a:defRPr>
                <a:solidFill>
                  <a:schemeClr val="bg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2" cy="2808288"/>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20588680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_Gray_Ful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39"/>
            <a:ext cx="9446704" cy="1795561"/>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994150"/>
            <a:ext cx="9446705" cy="2243138"/>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03615699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_Gray">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95473" cy="1617674"/>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9" name="Text Placeholder 8"/>
          <p:cNvSpPr>
            <a:spLocks noGrp="1"/>
          </p:cNvSpPr>
          <p:nvPr>
            <p:ph type="body" sz="quarter" idx="12" hasCustomPrompt="1"/>
          </p:nvPr>
        </p:nvSpPr>
        <p:spPr>
          <a:xfrm>
            <a:off x="623887" y="2276475"/>
            <a:ext cx="9495473" cy="3960813"/>
          </a:xfrm>
        </p:spPr>
        <p:txBody>
          <a:bodyPr wrap="square" bIns="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55495510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Gray_2 Col_Full">
    <p:spTree>
      <p:nvGrpSpPr>
        <p:cNvPr id="1" name=""/>
        <p:cNvGrpSpPr/>
        <p:nvPr/>
      </p:nvGrpSpPr>
      <p:grpSpPr>
        <a:xfrm>
          <a:off x="0" y="0"/>
          <a:ext cx="0" cy="0"/>
          <a:chOff x="0" y="0"/>
          <a:chExt cx="0" cy="0"/>
        </a:xfrm>
      </p:grpSpPr>
      <p:sp>
        <p:nvSpPr>
          <p:cNvPr id="2" name="Title 1"/>
          <p:cNvSpPr>
            <a:spLocks noGrp="1"/>
          </p:cNvSpPr>
          <p:nvPr>
            <p:ph type="title"/>
          </p:nvPr>
        </p:nvSpPr>
        <p:spPr>
          <a:xfrm>
            <a:off x="623887" y="658801"/>
            <a:ext cx="9446704" cy="974638"/>
          </a:xfrm>
        </p:spPr>
        <p:txBody>
          <a:bodyPr/>
          <a:lstStyle>
            <a:lvl1pPr>
              <a:defRPr>
                <a:solidFill>
                  <a:schemeClr val="accent1"/>
                </a:solidFill>
              </a:defRPr>
            </a:lvl1pPr>
          </a:lstStyle>
          <a:p>
            <a:r>
              <a:rPr lang="en-US" dirty="0"/>
              <a:t>Click to</a:t>
            </a:r>
            <a:r>
              <a:rPr lang="et-EE" dirty="0"/>
              <a:t> </a:t>
            </a:r>
            <a:r>
              <a:rPr lang="et-EE" dirty="0" err="1"/>
              <a:t>edit</a:t>
            </a:r>
            <a:endParaRPr lang="en-GB" dirty="0"/>
          </a:p>
        </p:txBody>
      </p:sp>
      <p:sp>
        <p:nvSpPr>
          <p:cNvPr id="6" name="Text Placeholder 5"/>
          <p:cNvSpPr>
            <a:spLocks noGrp="1"/>
          </p:cNvSpPr>
          <p:nvPr>
            <p:ph type="body" sz="quarter" idx="11" hasCustomPrompt="1"/>
          </p:nvPr>
        </p:nvSpPr>
        <p:spPr>
          <a:xfrm>
            <a:off x="623887" y="1633440"/>
            <a:ext cx="9446704" cy="643036"/>
          </a:xfrm>
        </p:spPr>
        <p:txBody>
          <a:bodyPr bIns="0" anchor="t" anchorCtr="0"/>
          <a:lstStyle>
            <a:lvl1pPr marL="0" indent="0">
              <a:spcBef>
                <a:spcPts val="200"/>
              </a:spcBef>
              <a:buNone/>
              <a:defRPr sz="2200">
                <a:solidFill>
                  <a:schemeClr val="accent1"/>
                </a:solidFill>
              </a:defRPr>
            </a:lvl1pPr>
          </a:lstStyle>
          <a:p>
            <a:pPr lvl="0"/>
            <a:r>
              <a:rPr lang="en-GB" dirty="0"/>
              <a:t>Click to edit</a:t>
            </a:r>
          </a:p>
        </p:txBody>
      </p:sp>
      <p:sp>
        <p:nvSpPr>
          <p:cNvPr id="9" name="Text Placeholder 8"/>
          <p:cNvSpPr>
            <a:spLocks noGrp="1"/>
          </p:cNvSpPr>
          <p:nvPr>
            <p:ph type="body" sz="quarter" idx="12" hasCustomPrompt="1"/>
          </p:nvPr>
        </p:nvSpPr>
        <p:spPr>
          <a:xfrm>
            <a:off x="623887" y="3429000"/>
            <a:ext cx="4964112" cy="2808288"/>
          </a:xfrm>
        </p:spPr>
        <p:txBody>
          <a:bodyPr wrap="square" bIns="0"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bg1"/>
              </a:buClr>
              <a:defRPr>
                <a:solidFill>
                  <a:schemeClr val="bg1"/>
                </a:solidFill>
              </a:defRPr>
            </a:lvl5pPr>
            <a:lvl9pPr>
              <a:buClr>
                <a:schemeClr val="bg1"/>
              </a:buClr>
              <a:defRPr>
                <a:solidFill>
                  <a:schemeClr val="bg1"/>
                </a:solidFill>
              </a:defRPr>
            </a:lvl9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
        <p:nvSpPr>
          <p:cNvPr id="4" name="Teksti kohatäide 3">
            <a:extLst>
              <a:ext uri="{FF2B5EF4-FFF2-40B4-BE49-F238E27FC236}">
                <a16:creationId xmlns:a16="http://schemas.microsoft.com/office/drawing/2014/main" id="{394016EB-E113-4661-883A-31E1AAE31B56}"/>
              </a:ext>
            </a:extLst>
          </p:cNvPr>
          <p:cNvSpPr>
            <a:spLocks noGrp="1"/>
          </p:cNvSpPr>
          <p:nvPr>
            <p:ph type="body" sz="quarter" idx="13" hasCustomPrompt="1"/>
          </p:nvPr>
        </p:nvSpPr>
        <p:spPr>
          <a:xfrm>
            <a:off x="6096001" y="3429000"/>
            <a:ext cx="4964111" cy="2808288"/>
          </a:xfrm>
        </p:spPr>
        <p:txBody>
          <a:bodyPr anchor="t" anchorCtr="0"/>
          <a:lstStyle>
            <a:lvl1pPr>
              <a:buClr>
                <a:schemeClr val="accent1"/>
              </a:buClr>
              <a:defRPr>
                <a:solidFill>
                  <a:schemeClr val="accent1"/>
                </a:solidFill>
              </a:defRPr>
            </a:lvl1pPr>
            <a:lvl2pPr>
              <a:buClr>
                <a:schemeClr val="accent1"/>
              </a:buClr>
              <a:defRPr>
                <a:solidFill>
                  <a:schemeClr val="accent1"/>
                </a:solidFill>
              </a:defRPr>
            </a:lvl2pPr>
            <a:lvl3pPr>
              <a:buClr>
                <a:schemeClr val="accent1"/>
              </a:buClr>
              <a:defRPr>
                <a:solidFill>
                  <a:schemeClr val="accent1"/>
                </a:solidFill>
              </a:defRPr>
            </a:lvl3pPr>
            <a:lvl4pPr>
              <a:buClr>
                <a:schemeClr val="accent1"/>
              </a:buClr>
              <a:defRPr>
                <a:solidFill>
                  <a:schemeClr val="accent1"/>
                </a:solidFill>
              </a:defRPr>
            </a:lvl4pPr>
            <a:lvl5pPr>
              <a:buClr>
                <a:schemeClr val="tx1"/>
              </a:buClr>
              <a:defRPr>
                <a:solidFill>
                  <a:schemeClr val="tx1"/>
                </a:solidFill>
              </a:defRPr>
            </a:lvl5p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1442717426"/>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7" y="657225"/>
            <a:ext cx="7559675" cy="1619250"/>
          </a:xfrm>
          <a:prstGeom prst="rect">
            <a:avLst/>
          </a:prstGeom>
        </p:spPr>
        <p:txBody>
          <a:bodyPr vert="horz" lIns="0" tIns="0" rIns="0" bIns="0" rtlCol="0" anchor="t">
            <a:noAutofit/>
          </a:bodyPr>
          <a:lstStyle/>
          <a:p>
            <a:r>
              <a:rPr lang="en-US" dirty="0"/>
              <a:t>Click to edit</a:t>
            </a:r>
            <a:endParaRPr lang="en-GB" dirty="0"/>
          </a:p>
        </p:txBody>
      </p:sp>
      <p:sp>
        <p:nvSpPr>
          <p:cNvPr id="3" name="Text Placeholder 2"/>
          <p:cNvSpPr>
            <a:spLocks noGrp="1"/>
          </p:cNvSpPr>
          <p:nvPr>
            <p:ph type="body" idx="1"/>
          </p:nvPr>
        </p:nvSpPr>
        <p:spPr>
          <a:xfrm>
            <a:off x="623888" y="3428999"/>
            <a:ext cx="7559674" cy="2808289"/>
          </a:xfrm>
          <a:prstGeom prst="rect">
            <a:avLst/>
          </a:prstGeom>
        </p:spPr>
        <p:txBody>
          <a:bodyPr vert="horz" lIns="0" tIns="0" rIns="0" bIns="0" rtlCol="0" anchor="b">
            <a:noAutofit/>
          </a:bodyPr>
          <a:lstStyle/>
          <a:p>
            <a:pPr lvl="0"/>
            <a:r>
              <a:rPr lang="en-US" dirty="0"/>
              <a:t>First level</a:t>
            </a:r>
          </a:p>
          <a:p>
            <a:pPr lvl="1"/>
            <a:r>
              <a:rPr lang="en-US" dirty="0"/>
              <a:t>Second Level</a:t>
            </a:r>
          </a:p>
          <a:p>
            <a:pPr lvl="2"/>
            <a:r>
              <a:rPr lang="en-US" dirty="0"/>
              <a:t>Third level</a:t>
            </a:r>
          </a:p>
          <a:p>
            <a:pPr lvl="3"/>
            <a:r>
              <a:rPr lang="en-US" dirty="0" err="1"/>
              <a:t>Fourh</a:t>
            </a:r>
            <a:r>
              <a:rPr lang="en-US" dirty="0"/>
              <a:t> level</a:t>
            </a:r>
            <a:endParaRPr lang="en-GB" dirty="0"/>
          </a:p>
        </p:txBody>
      </p:sp>
    </p:spTree>
    <p:extLst>
      <p:ext uri="{BB962C8B-B14F-4D97-AF65-F5344CB8AC3E}">
        <p14:creationId xmlns:p14="http://schemas.microsoft.com/office/powerpoint/2010/main" val="2668563260"/>
      </p:ext>
    </p:extLst>
  </p:cSld>
  <p:clrMap bg1="lt1" tx1="dk1" bg2="lt2" tx2="dk2" accent1="accent1" accent2="accent2" accent3="accent3" accent4="accent4" accent5="accent5" accent6="accent6" hlink="hlink" folHlink="folHlink"/>
  <p:sldLayoutIdLst>
    <p:sldLayoutId id="2147483666" r:id="rId1"/>
    <p:sldLayoutId id="2147483662" r:id="rId2"/>
    <p:sldLayoutId id="2147483668" r:id="rId3"/>
    <p:sldLayoutId id="2147483686" r:id="rId4"/>
    <p:sldLayoutId id="2147483693" r:id="rId5"/>
    <p:sldLayoutId id="2147483694" r:id="rId6"/>
    <p:sldLayoutId id="2147483689" r:id="rId7"/>
    <p:sldLayoutId id="2147483690" r:id="rId8"/>
    <p:sldLayoutId id="2147483695" r:id="rId9"/>
    <p:sldLayoutId id="2147483696" r:id="rId10"/>
    <p:sldLayoutId id="2147483691" r:id="rId11"/>
    <p:sldLayoutId id="2147483692" r:id="rId12"/>
    <p:sldLayoutId id="2147483697" r:id="rId13"/>
    <p:sldLayoutId id="2147483698" r:id="rId14"/>
    <p:sldLayoutId id="2147483688" r:id="rId15"/>
    <p:sldLayoutId id="2147483687" r:id="rId16"/>
    <p:sldLayoutId id="2147483683" r:id="rId17"/>
    <p:sldLayoutId id="2147483725" r:id="rId18"/>
    <p:sldLayoutId id="2147483699" r:id="rId19"/>
    <p:sldLayoutId id="2147483700" r:id="rId20"/>
    <p:sldLayoutId id="2147483703" r:id="rId21"/>
    <p:sldLayoutId id="2147483704" r:id="rId22"/>
    <p:sldLayoutId id="2147483705" r:id="rId23"/>
    <p:sldLayoutId id="2147483709" r:id="rId24"/>
    <p:sldLayoutId id="2147483710" r:id="rId25"/>
    <p:sldLayoutId id="2147483706" r:id="rId26"/>
    <p:sldLayoutId id="2147483711" r:id="rId27"/>
    <p:sldLayoutId id="2147483712" r:id="rId28"/>
    <p:sldLayoutId id="2147483713" r:id="rId29"/>
    <p:sldLayoutId id="2147483714" r:id="rId30"/>
    <p:sldLayoutId id="2147483715" r:id="rId31"/>
    <p:sldLayoutId id="2147483716" r:id="rId32"/>
    <p:sldLayoutId id="2147483719" r:id="rId33"/>
    <p:sldLayoutId id="2147483720" r:id="rId34"/>
    <p:sldLayoutId id="2147483721" r:id="rId35"/>
    <p:sldLayoutId id="2147483722" r:id="rId36"/>
    <p:sldLayoutId id="2147483717" r:id="rId37"/>
    <p:sldLayoutId id="2147483718" r:id="rId38"/>
    <p:sldLayoutId id="2147483726" r:id="rId39"/>
    <p:sldLayoutId id="2147483727" r:id="rId40"/>
    <p:sldLayoutId id="2147483729" r:id="rId41"/>
    <p:sldLayoutId id="2147483730" r:id="rId42"/>
    <p:sldLayoutId id="2147483731" r:id="rId43"/>
    <p:sldLayoutId id="2147483735" r:id="rId44"/>
    <p:sldLayoutId id="2147483736" r:id="rId45"/>
    <p:sldLayoutId id="2147483737" r:id="rId46"/>
    <p:sldLayoutId id="2147483732" r:id="rId47"/>
    <p:sldLayoutId id="2147483733" r:id="rId48"/>
    <p:sldLayoutId id="2147483734" r:id="rId49"/>
    <p:sldLayoutId id="2147483723" r:id="rId50"/>
    <p:sldLayoutId id="2147483724" r:id="rId51"/>
    <p:sldLayoutId id="2147483680" r:id="rId52"/>
    <p:sldLayoutId id="2147483738" r:id="rId53"/>
    <p:sldLayoutId id="2147483739" r:id="rId54"/>
    <p:sldLayoutId id="2147483740" r:id="rId55"/>
    <p:sldLayoutId id="2147483741" r:id="rId56"/>
  </p:sldLayoutIdLst>
  <p:transition spd="slow">
    <p:push dir="u"/>
  </p:transition>
  <p:txStyles>
    <p:titleStyle>
      <a:lvl1pPr algn="l" defTabSz="914400" rtl="0" eaLnBrk="1" latinLnBrk="0" hangingPunct="1">
        <a:lnSpc>
          <a:spcPct val="90000"/>
        </a:lnSpc>
        <a:spcBef>
          <a:spcPct val="0"/>
        </a:spcBef>
        <a:buNone/>
        <a:defRPr sz="5000" kern="1200">
          <a:solidFill>
            <a:schemeClr val="accent1"/>
          </a:solidFill>
          <a:latin typeface="+mj-lt"/>
          <a:ea typeface="+mj-ea"/>
          <a:cs typeface="+mj-cs"/>
        </a:defRPr>
      </a:lvl1pPr>
    </p:titleStyle>
    <p:bodyStyle>
      <a:lvl1pPr marL="2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1pPr>
      <a:lvl2pPr marL="540000" indent="-270000" algn="l" defTabSz="9144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2pPr>
      <a:lvl3pPr marL="810000" indent="-270000" algn="l" defTabSz="270000" rtl="0" eaLnBrk="1" latinLnBrk="0" hangingPunct="1">
        <a:lnSpc>
          <a:spcPct val="100000"/>
        </a:lnSpc>
        <a:spcBef>
          <a:spcPts val="400"/>
        </a:spcBef>
        <a:spcAft>
          <a:spcPts val="200"/>
        </a:spcAft>
        <a:buClr>
          <a:schemeClr val="accent1"/>
        </a:buClr>
        <a:buFont typeface="Aino" panose="02000603040504020204" pitchFamily="50" charset="0"/>
        <a:buChar char="+"/>
        <a:defRPr sz="1800" kern="1200">
          <a:solidFill>
            <a:schemeClr val="accent1"/>
          </a:solidFill>
          <a:latin typeface="+mn-lt"/>
          <a:ea typeface="+mn-ea"/>
          <a:cs typeface="+mn-cs"/>
        </a:defRPr>
      </a:lvl3pPr>
      <a:lvl4pPr marL="117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4pPr>
      <a:lvl5pPr marL="1080000" indent="-270000" algn="l" defTabSz="2700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5pPr>
      <a:lvl6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6pPr>
      <a:lvl7pPr marL="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7pPr>
      <a:lvl8pPr marL="540000" indent="-270000" algn="l" defTabSz="914400" rtl="0" eaLnBrk="1" latinLnBrk="0" hangingPunct="1">
        <a:lnSpc>
          <a:spcPct val="100000"/>
        </a:lnSpc>
        <a:spcBef>
          <a:spcPts val="200"/>
        </a:spcBef>
        <a:spcAft>
          <a:spcPts val="200"/>
        </a:spcAft>
        <a:buClr>
          <a:schemeClr val="tx2"/>
        </a:buClr>
        <a:buFont typeface="Aino" panose="02000603040504020204" pitchFamily="50" charset="0"/>
        <a:buChar char="+"/>
        <a:defRPr sz="1800" kern="1200">
          <a:solidFill>
            <a:schemeClr val="tx2"/>
          </a:solidFill>
          <a:latin typeface="+mn-lt"/>
          <a:ea typeface="+mn-ea"/>
          <a:cs typeface="+mn-cs"/>
        </a:defRPr>
      </a:lvl8pPr>
      <a:lvl9pPr marL="810000" indent="-270000" algn="l" defTabSz="914400" rtl="0" eaLnBrk="1" latinLnBrk="0" hangingPunct="1">
        <a:lnSpc>
          <a:spcPct val="100000"/>
        </a:lnSpc>
        <a:spcBef>
          <a:spcPts val="400"/>
        </a:spcBef>
        <a:spcAft>
          <a:spcPts val="0"/>
        </a:spcAft>
        <a:buClr>
          <a:schemeClr val="accent1"/>
        </a:buClr>
        <a:buFont typeface="Aino" panose="02000603040504020204" pitchFamily="50" charset="0"/>
        <a:buChar char="+"/>
        <a:defRPr sz="18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166" userDrawn="1">
          <p15:clr>
            <a:srgbClr val="F26B43"/>
          </p15:clr>
        </p15:guide>
        <p15:guide id="4" pos="7514" userDrawn="1">
          <p15:clr>
            <a:srgbClr val="F26B43"/>
          </p15:clr>
        </p15:guide>
        <p15:guide id="5" orient="horz" pos="3929" userDrawn="1">
          <p15:clr>
            <a:srgbClr val="F26B43"/>
          </p15:clr>
        </p15:guide>
        <p15:guide id="6" pos="393" userDrawn="1">
          <p15:clr>
            <a:srgbClr val="F26B43"/>
          </p15:clr>
        </p15:guide>
        <p15:guide id="7" pos="4248" userDrawn="1">
          <p15:clr>
            <a:srgbClr val="F26B43"/>
          </p15:clr>
        </p15:guide>
        <p15:guide id="8" pos="3432" userDrawn="1">
          <p15:clr>
            <a:srgbClr val="F26B43"/>
          </p15:clr>
        </p15:guide>
        <p15:guide id="9" pos="5155" userDrawn="1">
          <p15:clr>
            <a:srgbClr val="F26B43"/>
          </p15:clr>
        </p15:guide>
        <p15:guide id="10" pos="2525" userDrawn="1">
          <p15:clr>
            <a:srgbClr val="F26B43"/>
          </p15:clr>
        </p15:guide>
        <p15:guide id="11" orient="horz" pos="1026" userDrawn="1">
          <p15:clr>
            <a:srgbClr val="F26B43"/>
          </p15:clr>
        </p15:guide>
        <p15:guide id="12" orient="horz" pos="1434" userDrawn="1">
          <p15:clr>
            <a:srgbClr val="F26B43"/>
          </p15:clr>
        </p15:guide>
        <p15:guide id="13" orient="horz" pos="414" userDrawn="1">
          <p15:clr>
            <a:srgbClr val="F26B43"/>
          </p15:clr>
        </p15:guide>
        <p15:guide id="14" pos="728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ilja.elunurm@sm.e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6.xml"/><Relationship Id="rId4" Type="http://schemas.openxmlformats.org/officeDocument/2006/relationships/hyperlink" Target="https://tehdas.eu/results/tehdas-identifies-funding-options-for-secondary-use-of-health-dat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ldi kohatäide 8">
            <a:extLst>
              <a:ext uri="{FF2B5EF4-FFF2-40B4-BE49-F238E27FC236}">
                <a16:creationId xmlns:a16="http://schemas.microsoft.com/office/drawing/2014/main" id="{AC45441E-FA93-41AD-9886-62740E461B21}"/>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3">
            <a:alphaModFix amt="5000"/>
            <a:extLst>
              <a:ext uri="{28A0092B-C50C-407E-A947-70E740481C1C}">
                <a14:useLocalDpi xmlns:a14="http://schemas.microsoft.com/office/drawing/2010/main" val="0"/>
              </a:ext>
            </a:extLst>
          </a:blip>
          <a:srcRect l="2162" t="3271" r="2162"/>
          <a:stretch/>
        </p:blipFill>
        <p:spPr>
          <a:xfrm>
            <a:off x="0" y="0"/>
            <a:ext cx="12632163" cy="6858000"/>
          </a:xfrm>
          <a:solidFill>
            <a:schemeClr val="bg1"/>
          </a:solidFill>
        </p:spPr>
      </p:pic>
      <p:sp>
        <p:nvSpPr>
          <p:cNvPr id="4" name="Pealkiri 3">
            <a:extLst>
              <a:ext uri="{FF2B5EF4-FFF2-40B4-BE49-F238E27FC236}">
                <a16:creationId xmlns:a16="http://schemas.microsoft.com/office/drawing/2014/main" id="{5CEA18D7-726E-4373-8E4B-51DD12801080}"/>
              </a:ext>
            </a:extLst>
          </p:cNvPr>
          <p:cNvSpPr>
            <a:spLocks noGrp="1"/>
          </p:cNvSpPr>
          <p:nvPr>
            <p:ph type="title"/>
          </p:nvPr>
        </p:nvSpPr>
        <p:spPr>
          <a:xfrm>
            <a:off x="623887" y="658801"/>
            <a:ext cx="10845024" cy="1617674"/>
          </a:xfrm>
        </p:spPr>
        <p:txBody>
          <a:bodyPr/>
          <a:lstStyle/>
          <a:p>
            <a:r>
              <a:rPr lang="et-EE" sz="4800" b="1" dirty="0">
                <a:solidFill>
                  <a:schemeClr val="accent1"/>
                </a:solidFill>
              </a:rPr>
              <a:t>Terviseinfosüsteemi terviseandmete kasutus teaduseks ja innovatsiooniks – tänane ja homne maailm</a:t>
            </a:r>
            <a:endParaRPr lang="en-US" sz="4800" b="1" dirty="0">
              <a:solidFill>
                <a:schemeClr val="accent1"/>
              </a:solidFill>
            </a:endParaRPr>
          </a:p>
        </p:txBody>
      </p:sp>
      <p:sp>
        <p:nvSpPr>
          <p:cNvPr id="5" name="Teksti kohatäide 4">
            <a:extLst>
              <a:ext uri="{FF2B5EF4-FFF2-40B4-BE49-F238E27FC236}">
                <a16:creationId xmlns:a16="http://schemas.microsoft.com/office/drawing/2014/main" id="{41188034-A6E7-449B-8546-BB5B87CD8B69}"/>
              </a:ext>
            </a:extLst>
          </p:cNvPr>
          <p:cNvSpPr>
            <a:spLocks noGrp="1"/>
          </p:cNvSpPr>
          <p:nvPr>
            <p:ph type="body" sz="quarter" idx="11"/>
          </p:nvPr>
        </p:nvSpPr>
        <p:spPr/>
        <p:txBody>
          <a:bodyPr/>
          <a:lstStyle/>
          <a:p>
            <a:r>
              <a:rPr lang="et-EE" dirty="0">
                <a:solidFill>
                  <a:schemeClr val="accent1"/>
                </a:solidFill>
              </a:rPr>
              <a:t>Silja Elunurm</a:t>
            </a:r>
          </a:p>
          <a:p>
            <a:r>
              <a:rPr lang="et-EE" dirty="0">
                <a:solidFill>
                  <a:schemeClr val="accent1"/>
                </a:solidFill>
              </a:rPr>
              <a:t>Vandeadvokaat </a:t>
            </a:r>
          </a:p>
          <a:p>
            <a:r>
              <a:rPr lang="et-EE" dirty="0" err="1">
                <a:solidFill>
                  <a:schemeClr val="accent1"/>
                </a:solidFill>
              </a:rPr>
              <a:t>upTIS</a:t>
            </a:r>
            <a:r>
              <a:rPr lang="et-EE" dirty="0">
                <a:solidFill>
                  <a:schemeClr val="accent1"/>
                </a:solidFill>
              </a:rPr>
              <a:t> teisese andmekasutuse valdkonna juht </a:t>
            </a:r>
          </a:p>
          <a:p>
            <a:r>
              <a:rPr lang="et-EE" dirty="0">
                <a:solidFill>
                  <a:schemeClr val="accent1"/>
                </a:solidFill>
                <a:hlinkClick r:id="rId4"/>
              </a:rPr>
              <a:t>silja.elunurm@sm.ee</a:t>
            </a:r>
            <a:r>
              <a:rPr lang="et-EE" dirty="0">
                <a:solidFill>
                  <a:schemeClr val="accent1"/>
                </a:solidFill>
              </a:rPr>
              <a:t> </a:t>
            </a:r>
            <a:endParaRPr lang="en-US" dirty="0">
              <a:solidFill>
                <a:schemeClr val="accent1"/>
              </a:solidFill>
            </a:endParaRPr>
          </a:p>
        </p:txBody>
      </p:sp>
    </p:spTree>
    <p:extLst>
      <p:ext uri="{BB962C8B-B14F-4D97-AF65-F5344CB8AC3E}">
        <p14:creationId xmlns:p14="http://schemas.microsoft.com/office/powerpoint/2010/main" val="1114159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chemeClr val="accent1"/>
                </a:solidFill>
              </a:rPr>
              <a:t>Osapoole tegevused protsessis </a:t>
            </a: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20" name="TextBox 19">
            <a:extLst>
              <a:ext uri="{FF2B5EF4-FFF2-40B4-BE49-F238E27FC236}">
                <a16:creationId xmlns:a16="http://schemas.microsoft.com/office/drawing/2014/main" id="{F8CE0B27-B514-48E5-BAC8-C17373F32814}"/>
              </a:ext>
            </a:extLst>
          </p:cNvPr>
          <p:cNvSpPr txBox="1"/>
          <p:nvPr/>
        </p:nvSpPr>
        <p:spPr>
          <a:xfrm>
            <a:off x="626973" y="1232973"/>
            <a:ext cx="10756634" cy="6443687"/>
          </a:xfrm>
          <a:prstGeom prst="rect">
            <a:avLst/>
          </a:prstGeom>
          <a:noFill/>
        </p:spPr>
        <p:txBody>
          <a:bodyPr wrap="square" rtlCol="0">
            <a:spAutoFit/>
          </a:bodyPr>
          <a:lstStyle/>
          <a:p>
            <a:r>
              <a:rPr lang="et-EE" sz="2400" dirty="0">
                <a:solidFill>
                  <a:schemeClr val="tx2"/>
                </a:solidFill>
                <a:effectLst/>
                <a:ea typeface="Calibri" panose="020F0502020204030204" pitchFamily="34" charset="0"/>
              </a:rPr>
              <a:t>Taotleja &gt; </a:t>
            </a:r>
            <a:r>
              <a:rPr lang="et-EE" sz="2400" dirty="0">
                <a:solidFill>
                  <a:schemeClr val="tx2"/>
                </a:solidFill>
                <a:effectLst/>
                <a:ea typeface="Calibri" panose="020F0502020204030204" pitchFamily="34" charset="0"/>
                <a:cs typeface="Times New Roman" panose="02020603050405020304" pitchFamily="18" charset="0"/>
              </a:rPr>
              <a:t>Uuringuga alustamisel peab taotlejal olema selge:</a:t>
            </a:r>
          </a:p>
          <a:p>
            <a:endParaRPr lang="et-EE" sz="2400" dirty="0">
              <a:solidFill>
                <a:schemeClr val="tx2"/>
              </a:solidFill>
              <a:effectLst/>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et-EE" sz="1800" b="1" dirty="0">
                <a:effectLst/>
                <a:latin typeface="Times New Roman" panose="02020603050405020304" pitchFamily="18" charset="0"/>
                <a:ea typeface="Calibri" panose="020F0502020204030204" pitchFamily="34" charset="0"/>
                <a:cs typeface="Times New Roman" panose="02020603050405020304" pitchFamily="18" charset="0"/>
              </a:rPr>
              <a:t>Kavandatava uurimustöö eesmärk ja põhjendus. </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Lisaks uuritavad, uurimismetoodika, uuringu läbiviimise aeg, uuringu teostajate andmed jms.</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arenR"/>
            </a:pPr>
            <a:r>
              <a:rPr lang="et-EE" sz="1800" b="1" dirty="0">
                <a:effectLst/>
                <a:latin typeface="Times New Roman" panose="02020603050405020304" pitchFamily="18" charset="0"/>
                <a:ea typeface="Calibri" panose="020F0502020204030204" pitchFamily="34" charset="0"/>
                <a:cs typeface="Times New Roman" panose="02020603050405020304" pitchFamily="18" charset="0"/>
              </a:rPr>
              <a:t>Millisel õiguslikul alusel hakatakse isikuandmeid koguma ning töötlema? </a:t>
            </a:r>
            <a:endParaRPr lang="et-EE" b="1"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Õiguslikuks aluseks saab eelkõige olla, kas </a:t>
            </a:r>
            <a:r>
              <a:rPr lang="et-EE" sz="1800" u="sng" dirty="0">
                <a:effectLst/>
                <a:latin typeface="Times New Roman" panose="02020603050405020304" pitchFamily="18" charset="0"/>
                <a:ea typeface="Calibri" panose="020F0502020204030204" pitchFamily="34" charset="0"/>
                <a:cs typeface="Times New Roman" panose="02020603050405020304" pitchFamily="18" charset="0"/>
              </a:rPr>
              <a:t>andmesubjekti nõusolek</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t-EE" sz="1800" u="sng" dirty="0">
                <a:effectLst/>
                <a:latin typeface="Times New Roman" panose="02020603050405020304" pitchFamily="18" charset="0"/>
                <a:ea typeface="Calibri" panose="020F0502020204030204" pitchFamily="34" charset="0"/>
                <a:cs typeface="Times New Roman" panose="02020603050405020304" pitchFamily="18" charset="0"/>
              </a:rPr>
              <a:t>avalikes huvides oleva ülesande täitmine (seadus)</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või eraõigusliku teadusuurija puhul lisaks veel </a:t>
            </a:r>
            <a:r>
              <a:rPr lang="et-EE" sz="1800" u="sng" dirty="0">
                <a:effectLst/>
                <a:latin typeface="Times New Roman" panose="02020603050405020304" pitchFamily="18" charset="0"/>
                <a:ea typeface="Calibri" panose="020F0502020204030204" pitchFamily="34" charset="0"/>
                <a:cs typeface="Times New Roman" panose="02020603050405020304" pitchFamily="18" charset="0"/>
              </a:rPr>
              <a:t>õigustatud huvi</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 (s.o kaalumisotsus/õiguslik analüüs, kuidas andmetöötleja huvid kaaluvad üles andmesubjekti huvid, st põhiõigused ja vabadused). Kaalumisotsus: 1) Milles seisneb taotleja tegevuse eesmärk ja õigustatud huvi? 2) Kas kõnealune isikuandmete töötlemine on eesmärkide saavutamiseks vajalik? 3) Millised on töötlemise võimalikud tagajärjed inimese privaatsusele ja vabadusele? Kui inimese huvid või põhiõigused ja vabadused on kaalukamad, siis ei ole lubatud õigustatud huvi kasutada õigusliku alusena, eriti kehtib see olukorras, kus töödeldakse alaealiste andmeid. </a:t>
            </a:r>
            <a:r>
              <a:rPr lang="et-EE"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Seega peab selge olema andmekoosseis, andmeallikad ja andmete </a:t>
            </a:r>
            <a:r>
              <a:rPr lang="et-EE" sz="1800" dirty="0" err="1">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isikustatuse</a:t>
            </a:r>
            <a:r>
              <a:rPr lang="et-EE" sz="1800" dirty="0">
                <a:solidFill>
                  <a:srgbClr val="2F5496"/>
                </a:solidFill>
                <a:effectLst/>
                <a:latin typeface="Times New Roman" panose="02020603050405020304" pitchFamily="18" charset="0"/>
                <a:ea typeface="Calibri" panose="020F0502020204030204" pitchFamily="34" charset="0"/>
                <a:cs typeface="Times New Roman" panose="02020603050405020304" pitchFamily="18" charset="0"/>
              </a:rPr>
              <a:t> tase. </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pPr>
            <a:r>
              <a:rPr lang="et-EE" sz="1800" b="1" dirty="0">
                <a:effectLst/>
                <a:latin typeface="Times New Roman" panose="02020603050405020304" pitchFamily="18" charset="0"/>
                <a:ea typeface="Calibri" panose="020F0502020204030204" pitchFamily="34" charset="0"/>
                <a:cs typeface="Times New Roman" panose="02020603050405020304" pitchFamily="18" charset="0"/>
              </a:rPr>
              <a:t>3) Uurimustöö eetiliste aspektide kirjeldus </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(uuritavate autonoomia respekteerimine, mittekahjustamise printsiip, uurimustööst saadav kasu, õigluse printsiip jms).</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800"/>
              </a:spcAft>
            </a:pPr>
            <a:r>
              <a:rPr lang="et-EE" sz="1800" b="1" dirty="0">
                <a:effectLst/>
                <a:latin typeface="Times New Roman" panose="02020603050405020304" pitchFamily="18" charset="0"/>
                <a:ea typeface="Calibri" panose="020F0502020204030204" pitchFamily="34" charset="0"/>
                <a:cs typeface="Times New Roman" panose="02020603050405020304" pitchFamily="18" charset="0"/>
              </a:rPr>
              <a:t>4) Isikuandmete kaitse tagamine. </a:t>
            </a:r>
            <a:r>
              <a:rPr lang="et-EE" sz="1800" dirty="0">
                <a:effectLst/>
                <a:latin typeface="Times New Roman" panose="02020603050405020304" pitchFamily="18" charset="0"/>
                <a:ea typeface="Calibri" panose="020F0502020204030204" pitchFamily="34" charset="0"/>
                <a:cs typeface="Times New Roman" panose="02020603050405020304" pitchFamily="18" charset="0"/>
              </a:rPr>
              <a:t>Isikuandmete kogumine (Kas andmed kogutakse isikustatud või isikustamata kujul? Miks on vaja isikustatud andmeid?), hoiustamine (elektroonne või paberil, hoiustamise tingimused, juurdepääsud?), edastamine, säilitamise tähtaeg, andmete publitseerimine (kas ja millisel kujul?).  </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t-EE"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t-EE" sz="2400" dirty="0">
              <a:solidFill>
                <a:schemeClr val="tx2"/>
              </a:solidFill>
            </a:endParaRPr>
          </a:p>
        </p:txBody>
      </p:sp>
    </p:spTree>
    <p:extLst>
      <p:ext uri="{BB962C8B-B14F-4D97-AF65-F5344CB8AC3E}">
        <p14:creationId xmlns:p14="http://schemas.microsoft.com/office/powerpoint/2010/main" val="2944775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chemeClr val="accent1"/>
                </a:solidFill>
              </a:rPr>
              <a:t>Etapid protsessis </a:t>
            </a: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20" name="TextBox 19">
            <a:extLst>
              <a:ext uri="{FF2B5EF4-FFF2-40B4-BE49-F238E27FC236}">
                <a16:creationId xmlns:a16="http://schemas.microsoft.com/office/drawing/2014/main" id="{F8CE0B27-B514-48E5-BAC8-C17373F32814}"/>
              </a:ext>
            </a:extLst>
          </p:cNvPr>
          <p:cNvSpPr txBox="1"/>
          <p:nvPr/>
        </p:nvSpPr>
        <p:spPr>
          <a:xfrm>
            <a:off x="216987" y="1046923"/>
            <a:ext cx="11508790" cy="5632311"/>
          </a:xfrm>
          <a:prstGeom prst="rect">
            <a:avLst/>
          </a:prstGeom>
          <a:noFill/>
        </p:spPr>
        <p:txBody>
          <a:bodyPr wrap="square" rtlCol="0">
            <a:spAutoFit/>
          </a:bodyPr>
          <a:lstStyle/>
          <a:p>
            <a:endParaRPr lang="et-EE" sz="2400" dirty="0">
              <a:solidFill>
                <a:schemeClr val="tx2"/>
              </a:solidFill>
              <a:ea typeface="Calibri" panose="020F0502020204030204" pitchFamily="34" charset="0"/>
              <a:cs typeface="Times New Roman" panose="02020603050405020304" pitchFamily="18" charset="0"/>
            </a:endParaRPr>
          </a:p>
          <a:p>
            <a:pPr marL="457200" indent="-457200">
              <a:buAutoNum type="arabicPeriod"/>
            </a:pPr>
            <a:r>
              <a:rPr lang="et-EE" sz="2400" dirty="0">
                <a:solidFill>
                  <a:schemeClr val="tx2"/>
                </a:solidFill>
                <a:ea typeface="Calibri" panose="020F0502020204030204" pitchFamily="34" charset="0"/>
                <a:cs typeface="Times New Roman" panose="02020603050405020304" pitchFamily="18" charset="0"/>
              </a:rPr>
              <a:t>Ettevalmistus: </a:t>
            </a:r>
            <a:r>
              <a:rPr lang="et-EE" sz="2400" dirty="0">
                <a:ea typeface="Calibri" panose="020F0502020204030204" pitchFamily="34" charset="0"/>
                <a:cs typeface="Times New Roman" panose="02020603050405020304" pitchFamily="18" charset="0"/>
              </a:rPr>
              <a:t>mis on andmevajadus, enda </a:t>
            </a:r>
            <a:r>
              <a:rPr lang="et-EE" sz="2400" dirty="0" err="1">
                <a:ea typeface="Calibri" panose="020F0502020204030204" pitchFamily="34" charset="0"/>
                <a:cs typeface="Times New Roman" panose="02020603050405020304" pitchFamily="18" charset="0"/>
              </a:rPr>
              <a:t>DPOga</a:t>
            </a:r>
            <a:r>
              <a:rPr lang="et-EE" sz="2400" dirty="0">
                <a:ea typeface="Calibri" panose="020F0502020204030204" pitchFamily="34" charset="0"/>
                <a:cs typeface="Times New Roman" panose="02020603050405020304" pitchFamily="18" charset="0"/>
              </a:rPr>
              <a:t> nõuete ja protsessi täpsustamine</a:t>
            </a:r>
          </a:p>
          <a:p>
            <a:pPr marL="457200" indent="-457200">
              <a:buAutoNum type="arabicPeriod"/>
            </a:pPr>
            <a:r>
              <a:rPr lang="et-EE" sz="2400" dirty="0">
                <a:solidFill>
                  <a:schemeClr val="tx2"/>
                </a:solidFill>
                <a:ea typeface="Calibri" panose="020F0502020204030204" pitchFamily="34" charset="0"/>
                <a:cs typeface="Times New Roman" panose="02020603050405020304" pitchFamily="18" charset="0"/>
              </a:rPr>
              <a:t>Esmane infovahetus </a:t>
            </a:r>
            <a:r>
              <a:rPr lang="et-EE" sz="2400" dirty="0">
                <a:ea typeface="Calibri" panose="020F0502020204030204" pitchFamily="34" charset="0"/>
                <a:cs typeface="Times New Roman" panose="02020603050405020304" pitchFamily="18" charset="0"/>
              </a:rPr>
              <a:t>andmete taotleja/TEHIK/SOM </a:t>
            </a:r>
          </a:p>
          <a:p>
            <a:pPr marL="457200" indent="-457200">
              <a:buAutoNum type="arabicPeriod"/>
            </a:pPr>
            <a:r>
              <a:rPr lang="et-EE" sz="2400" dirty="0" err="1">
                <a:solidFill>
                  <a:schemeClr val="tx2"/>
                </a:solidFill>
                <a:effectLst/>
                <a:ea typeface="Calibri" panose="020F0502020204030204" pitchFamily="34" charset="0"/>
                <a:cs typeface="Times New Roman" panose="02020603050405020304" pitchFamily="18" charset="0"/>
              </a:rPr>
              <a:t>TEHIK-uga</a:t>
            </a:r>
            <a:r>
              <a:rPr lang="et-EE" sz="2400" dirty="0">
                <a:solidFill>
                  <a:schemeClr val="tx2"/>
                </a:solidFill>
                <a:effectLst/>
                <a:ea typeface="Calibri" panose="020F0502020204030204" pitchFamily="34" charset="0"/>
                <a:cs typeface="Times New Roman" panose="02020603050405020304" pitchFamily="18" charset="0"/>
              </a:rPr>
              <a:t> andmekoosseisu eelanalüüs </a:t>
            </a:r>
            <a:r>
              <a:rPr lang="et-EE" sz="2400" dirty="0">
                <a:effectLst/>
                <a:ea typeface="Calibri" panose="020F0502020204030204" pitchFamily="34" charset="0"/>
                <a:cs typeface="Times New Roman" panose="02020603050405020304" pitchFamily="18" charset="0"/>
              </a:rPr>
              <a:t>(kas selliseid andmeid mida soovitakse üldse on, kas nende nt komplekteerimine on võimalik)</a:t>
            </a:r>
          </a:p>
          <a:p>
            <a:pPr marL="457200" indent="-457200">
              <a:buAutoNum type="arabicPeriod"/>
            </a:pPr>
            <a:r>
              <a:rPr lang="et-EE" sz="2400" dirty="0">
                <a:solidFill>
                  <a:schemeClr val="tx2"/>
                </a:solidFill>
                <a:ea typeface="Calibri" panose="020F0502020204030204" pitchFamily="34" charset="0"/>
                <a:cs typeface="Times New Roman" panose="02020603050405020304" pitchFamily="18" charset="0"/>
              </a:rPr>
              <a:t>Valdkondliku eetikakomitee luba (ülikooli eetikakomitee)</a:t>
            </a:r>
          </a:p>
          <a:p>
            <a:pPr marL="457200" indent="-457200">
              <a:buAutoNum type="arabicPeriod"/>
            </a:pPr>
            <a:r>
              <a:rPr lang="et-EE" sz="2400" dirty="0" err="1">
                <a:solidFill>
                  <a:schemeClr val="tx2"/>
                </a:solidFill>
                <a:ea typeface="Calibri" panose="020F0502020204030204" pitchFamily="34" charset="0"/>
                <a:cs typeface="Times New Roman" panose="02020603050405020304" pitchFamily="18" charset="0"/>
              </a:rPr>
              <a:t>EBIN-ist</a:t>
            </a:r>
            <a:r>
              <a:rPr lang="et-EE" sz="2400" dirty="0">
                <a:solidFill>
                  <a:schemeClr val="tx2"/>
                </a:solidFill>
                <a:ea typeface="Calibri" panose="020F0502020204030204" pitchFamily="34" charset="0"/>
                <a:cs typeface="Times New Roman" panose="02020603050405020304" pitchFamily="18" charset="0"/>
              </a:rPr>
              <a:t> eetikakomitee luba</a:t>
            </a:r>
          </a:p>
          <a:p>
            <a:pPr marL="457200" indent="-457200">
              <a:buAutoNum type="arabicPeriod"/>
            </a:pPr>
            <a:r>
              <a:rPr lang="et-EE" sz="2400" dirty="0" err="1">
                <a:solidFill>
                  <a:schemeClr val="tx2"/>
                </a:solidFill>
                <a:effectLst/>
                <a:ea typeface="Calibri" panose="020F0502020204030204" pitchFamily="34" charset="0"/>
                <a:cs typeface="Times New Roman" panose="02020603050405020304" pitchFamily="18" charset="0"/>
              </a:rPr>
              <a:t>SOM-is</a:t>
            </a:r>
            <a:r>
              <a:rPr lang="et-EE" sz="2400" dirty="0" err="1">
                <a:solidFill>
                  <a:schemeClr val="tx2"/>
                </a:solidFill>
                <a:ea typeface="Calibri" panose="020F0502020204030204" pitchFamily="34" charset="0"/>
                <a:cs typeface="Times New Roman" panose="02020603050405020304" pitchFamily="18" charset="0"/>
              </a:rPr>
              <a:t>t</a:t>
            </a:r>
            <a:r>
              <a:rPr lang="et-EE" sz="2400" dirty="0">
                <a:solidFill>
                  <a:schemeClr val="tx2"/>
                </a:solidFill>
                <a:ea typeface="Calibri" panose="020F0502020204030204" pitchFamily="34" charset="0"/>
                <a:cs typeface="Times New Roman" panose="02020603050405020304" pitchFamily="18" charset="0"/>
              </a:rPr>
              <a:t> vastutava töötleja otsus </a:t>
            </a:r>
          </a:p>
          <a:p>
            <a:pPr marL="457200" indent="-457200">
              <a:buAutoNum type="arabicPeriod"/>
            </a:pPr>
            <a:r>
              <a:rPr lang="et-EE" sz="2400" dirty="0">
                <a:ea typeface="Calibri" panose="020F0502020204030204" pitchFamily="34" charset="0"/>
                <a:cs typeface="Times New Roman" panose="02020603050405020304" pitchFamily="18" charset="0"/>
              </a:rPr>
              <a:t>Kui lisaks ka muu andmekogu – nt EHK Retseptikeskus või TAI registrid, siis vaja</a:t>
            </a:r>
            <a:r>
              <a:rPr lang="et-EE" sz="2400" dirty="0">
                <a:solidFill>
                  <a:schemeClr val="tx2"/>
                </a:solidFill>
                <a:ea typeface="Calibri" panose="020F0502020204030204" pitchFamily="34" charset="0"/>
                <a:cs typeface="Times New Roman" panose="02020603050405020304" pitchFamily="18" charset="0"/>
              </a:rPr>
              <a:t> nende vastutavate töötlejate otsused </a:t>
            </a:r>
            <a:r>
              <a:rPr lang="et-EE" sz="2400" dirty="0">
                <a:ea typeface="Calibri" panose="020F0502020204030204" pitchFamily="34" charset="0"/>
                <a:cs typeface="Times New Roman" panose="02020603050405020304" pitchFamily="18" charset="0"/>
              </a:rPr>
              <a:t>+ siis eeltingimus, et oleks mõne muu eetikakomitee luba, sest EBIN otsustab ainult TIS/GV osas.</a:t>
            </a:r>
          </a:p>
          <a:p>
            <a:pPr marL="457200" indent="-457200">
              <a:buAutoNum type="arabicPeriod"/>
            </a:pPr>
            <a:r>
              <a:rPr lang="et-EE" sz="2400" dirty="0">
                <a:solidFill>
                  <a:schemeClr val="tx2"/>
                </a:solidFill>
                <a:ea typeface="Calibri" panose="020F0502020204030204" pitchFamily="34" charset="0"/>
                <a:cs typeface="Times New Roman" panose="02020603050405020304" pitchFamily="18" charset="0"/>
              </a:rPr>
              <a:t>Avaldus </a:t>
            </a:r>
            <a:r>
              <a:rPr lang="et-EE" sz="2400" dirty="0" err="1">
                <a:solidFill>
                  <a:schemeClr val="tx2"/>
                </a:solidFill>
                <a:ea typeface="Calibri" panose="020F0502020204030204" pitchFamily="34" charset="0"/>
                <a:cs typeface="Times New Roman" panose="02020603050405020304" pitchFamily="18" charset="0"/>
              </a:rPr>
              <a:t>TEHIK-ule</a:t>
            </a:r>
            <a:r>
              <a:rPr lang="et-EE" sz="2400" dirty="0">
                <a:solidFill>
                  <a:schemeClr val="tx2"/>
                </a:solidFill>
                <a:ea typeface="Calibri" panose="020F0502020204030204" pitchFamily="34" charset="0"/>
                <a:cs typeface="Times New Roman" panose="02020603050405020304" pitchFamily="18" charset="0"/>
              </a:rPr>
              <a:t> andmeväljastuseks </a:t>
            </a:r>
          </a:p>
          <a:p>
            <a:pPr marL="457200" indent="-457200">
              <a:buAutoNum type="arabicPeriod"/>
            </a:pPr>
            <a:r>
              <a:rPr lang="et-EE" sz="2400" dirty="0" err="1">
                <a:solidFill>
                  <a:schemeClr val="tx2"/>
                </a:solidFill>
                <a:effectLst/>
                <a:ea typeface="Calibri" panose="020F0502020204030204" pitchFamily="34" charset="0"/>
                <a:cs typeface="Times New Roman" panose="02020603050405020304" pitchFamily="18" charset="0"/>
              </a:rPr>
              <a:t>TEHIKu</a:t>
            </a:r>
            <a:r>
              <a:rPr lang="et-EE" sz="2400" dirty="0">
                <a:solidFill>
                  <a:schemeClr val="tx2"/>
                </a:solidFill>
                <a:effectLst/>
                <a:ea typeface="Calibri" panose="020F0502020204030204" pitchFamily="34" charset="0"/>
                <a:cs typeface="Times New Roman" panose="02020603050405020304" pitchFamily="18" charset="0"/>
              </a:rPr>
              <a:t> poolne menetlus </a:t>
            </a:r>
            <a:r>
              <a:rPr lang="et-EE" sz="2400" dirty="0">
                <a:effectLst/>
                <a:ea typeface="Calibri" panose="020F0502020204030204" pitchFamily="34" charset="0"/>
                <a:cs typeface="Times New Roman" panose="02020603050405020304" pitchFamily="18" charset="0"/>
              </a:rPr>
              <a:t>(andmete kokkupanek ja väljastus)</a:t>
            </a:r>
          </a:p>
          <a:p>
            <a:pPr marL="457200" indent="-457200">
              <a:buAutoNum type="arabicPeriod"/>
            </a:pPr>
            <a:r>
              <a:rPr lang="et-EE" sz="2400" dirty="0">
                <a:solidFill>
                  <a:schemeClr val="tx2"/>
                </a:solidFill>
                <a:effectLst/>
                <a:ea typeface="Calibri" panose="020F0502020204030204" pitchFamily="34" charset="0"/>
                <a:cs typeface="Times New Roman" panose="02020603050405020304" pitchFamily="18" charset="0"/>
              </a:rPr>
              <a:t> väljastamise järgselt muutub taotleja andmete </a:t>
            </a:r>
            <a:r>
              <a:rPr lang="et-EE" sz="2400" b="1" dirty="0">
                <a:solidFill>
                  <a:schemeClr val="tx2"/>
                </a:solidFill>
                <a:effectLst/>
                <a:ea typeface="Calibri" panose="020F0502020204030204" pitchFamily="34" charset="0"/>
                <a:cs typeface="Times New Roman" panose="02020603050405020304" pitchFamily="18" charset="0"/>
              </a:rPr>
              <a:t>vastutav</a:t>
            </a:r>
            <a:r>
              <a:rPr lang="et-EE" sz="2400" b="1" dirty="0">
                <a:solidFill>
                  <a:schemeClr val="tx2"/>
                </a:solidFill>
                <a:ea typeface="Calibri" panose="020F0502020204030204" pitchFamily="34" charset="0"/>
                <a:cs typeface="Times New Roman" panose="02020603050405020304" pitchFamily="18" charset="0"/>
              </a:rPr>
              <a:t>aks töötlejaks</a:t>
            </a:r>
            <a:endParaRPr lang="et-EE" sz="2400" b="1" dirty="0">
              <a:solidFill>
                <a:schemeClr val="tx2"/>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69777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chemeClr val="accent1"/>
                </a:solidFill>
              </a:rPr>
              <a:t>Osapoole tegevused protsessis </a:t>
            </a: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20" name="TextBox 19">
            <a:extLst>
              <a:ext uri="{FF2B5EF4-FFF2-40B4-BE49-F238E27FC236}">
                <a16:creationId xmlns:a16="http://schemas.microsoft.com/office/drawing/2014/main" id="{F8CE0B27-B514-48E5-BAC8-C17373F32814}"/>
              </a:ext>
            </a:extLst>
          </p:cNvPr>
          <p:cNvSpPr txBox="1"/>
          <p:nvPr/>
        </p:nvSpPr>
        <p:spPr>
          <a:xfrm>
            <a:off x="216987" y="1232973"/>
            <a:ext cx="11414416" cy="6667082"/>
          </a:xfrm>
          <a:prstGeom prst="rect">
            <a:avLst/>
          </a:prstGeom>
          <a:noFill/>
        </p:spPr>
        <p:txBody>
          <a:bodyPr wrap="square" rtlCol="0">
            <a:spAutoFit/>
          </a:bodyPr>
          <a:lstStyle/>
          <a:p>
            <a:r>
              <a:rPr lang="et-EE" sz="2400" dirty="0">
                <a:solidFill>
                  <a:schemeClr val="tx2"/>
                </a:solidFill>
                <a:effectLst/>
                <a:ea typeface="Calibri" panose="020F0502020204030204" pitchFamily="34" charset="0"/>
              </a:rPr>
              <a:t>ENNE UURINGUT &gt; </a:t>
            </a:r>
            <a:r>
              <a:rPr lang="et-EE" sz="2400" dirty="0">
                <a:solidFill>
                  <a:schemeClr val="tx2"/>
                </a:solidFill>
                <a:effectLst/>
                <a:ea typeface="Calibri" panose="020F0502020204030204" pitchFamily="34" charset="0"/>
                <a:cs typeface="Times New Roman" panose="02020603050405020304" pitchFamily="18" charset="0"/>
              </a:rPr>
              <a:t>Uuringuga alustamisel peab taotlejal olema selge:</a:t>
            </a:r>
          </a:p>
          <a:p>
            <a:pPr marL="342900" lvl="0" indent="-342900" algn="just">
              <a:lnSpc>
                <a:spcPct val="107000"/>
              </a:lnSpc>
              <a:buFont typeface="+mj-lt"/>
              <a:buAutoNum type="arabicParenR"/>
            </a:pPr>
            <a:r>
              <a:rPr lang="et-EE" sz="1800" b="1" dirty="0">
                <a:effectLst/>
                <a:ea typeface="Calibri" panose="020F0502020204030204" pitchFamily="34" charset="0"/>
                <a:cs typeface="Times New Roman" panose="02020603050405020304" pitchFamily="18" charset="0"/>
              </a:rPr>
              <a:t>Kavandatava uurimustöö eesmärk ja põhjendus. </a:t>
            </a:r>
            <a:r>
              <a:rPr lang="et-EE" sz="1800" dirty="0">
                <a:effectLst/>
                <a:ea typeface="Calibri" panose="020F0502020204030204" pitchFamily="34" charset="0"/>
                <a:cs typeface="Times New Roman" panose="02020603050405020304" pitchFamily="18" charset="0"/>
              </a:rPr>
              <a:t>Lisaks uuritavad, uurimismetoodika, uuringu läbiviimise aeg, uuringu teostajate andmed jms.</a:t>
            </a:r>
          </a:p>
          <a:p>
            <a:pPr marL="342900" lvl="0" indent="-342900" algn="just">
              <a:lnSpc>
                <a:spcPct val="107000"/>
              </a:lnSpc>
              <a:buFont typeface="+mj-lt"/>
              <a:buAutoNum type="arabicParenR"/>
            </a:pPr>
            <a:r>
              <a:rPr lang="et-EE" sz="1800" b="1" dirty="0">
                <a:effectLst/>
                <a:ea typeface="Calibri" panose="020F0502020204030204" pitchFamily="34" charset="0"/>
                <a:cs typeface="Times New Roman" panose="02020603050405020304" pitchFamily="18" charset="0"/>
              </a:rPr>
              <a:t>Millisel õiguslikul alusel hakatakse isikuandmeid koguma ning töötlema? </a:t>
            </a:r>
            <a:endParaRPr lang="et-EE" b="1" dirty="0">
              <a:ea typeface="Calibri" panose="020F0502020204030204" pitchFamily="34" charset="0"/>
              <a:cs typeface="Times New Roman" panose="02020603050405020304" pitchFamily="18" charset="0"/>
            </a:endParaRPr>
          </a:p>
          <a:p>
            <a:pPr lvl="0" algn="just">
              <a:lnSpc>
                <a:spcPct val="107000"/>
              </a:lnSpc>
            </a:pPr>
            <a:r>
              <a:rPr lang="et-EE" sz="1800" dirty="0">
                <a:effectLst/>
                <a:ea typeface="Calibri" panose="020F0502020204030204" pitchFamily="34" charset="0"/>
                <a:cs typeface="Times New Roman" panose="02020603050405020304" pitchFamily="18" charset="0"/>
              </a:rPr>
              <a:t>Õiguslikuks aluseks saab eelkõige olla, kas </a:t>
            </a:r>
            <a:r>
              <a:rPr lang="et-EE" sz="1800" u="sng" dirty="0">
                <a:effectLst/>
                <a:ea typeface="Calibri" panose="020F0502020204030204" pitchFamily="34" charset="0"/>
                <a:cs typeface="Times New Roman" panose="02020603050405020304" pitchFamily="18" charset="0"/>
              </a:rPr>
              <a:t>andmesubjekti nõusolek</a:t>
            </a:r>
            <a:r>
              <a:rPr lang="et-EE" sz="1800" dirty="0">
                <a:effectLst/>
                <a:ea typeface="Calibri" panose="020F0502020204030204" pitchFamily="34" charset="0"/>
                <a:cs typeface="Times New Roman" panose="02020603050405020304" pitchFamily="18" charset="0"/>
              </a:rPr>
              <a:t>, </a:t>
            </a:r>
            <a:r>
              <a:rPr lang="et-EE" sz="1800" u="sng" dirty="0">
                <a:effectLst/>
                <a:ea typeface="Calibri" panose="020F0502020204030204" pitchFamily="34" charset="0"/>
                <a:cs typeface="Times New Roman" panose="02020603050405020304" pitchFamily="18" charset="0"/>
              </a:rPr>
              <a:t>avalikes huvides oleva ülesande täitmine (seadus)</a:t>
            </a:r>
            <a:r>
              <a:rPr lang="et-EE" sz="1800" dirty="0">
                <a:effectLst/>
                <a:ea typeface="Calibri" panose="020F0502020204030204" pitchFamily="34" charset="0"/>
                <a:cs typeface="Times New Roman" panose="02020603050405020304" pitchFamily="18" charset="0"/>
              </a:rPr>
              <a:t> või eraõigusliku teadusuurija puhul lisaks veel </a:t>
            </a:r>
            <a:r>
              <a:rPr lang="et-EE" sz="1800" u="sng" dirty="0">
                <a:effectLst/>
                <a:ea typeface="Calibri" panose="020F0502020204030204" pitchFamily="34" charset="0"/>
                <a:cs typeface="Times New Roman" panose="02020603050405020304" pitchFamily="18" charset="0"/>
              </a:rPr>
              <a:t>õigustatud huvi</a:t>
            </a:r>
            <a:r>
              <a:rPr lang="et-EE" sz="1800" dirty="0">
                <a:effectLst/>
                <a:ea typeface="Calibri" panose="020F0502020204030204" pitchFamily="34" charset="0"/>
                <a:cs typeface="Times New Roman" panose="02020603050405020304" pitchFamily="18" charset="0"/>
              </a:rPr>
              <a:t> (s.o kaalumisotsus/, kuidas andmetöötleja huvid kaaluvad üles andmesubjekti huvid, st põhiõigused ja vabadused). Kaalumisotsus: 1) Milles seisneb taotleja tegevuse eesmärk ja õigustatud huvi? 2) Kas kõnealune isikuandmete töötlemine on eesmärkide saavutamiseks vajalik? 3) Millised on töötlemise võimalikud tagajärjed inimese privaatsusele ja vabadusele? Kui inimese huvid või põhiõigused ja vabadused on kaalukamad, siis ei ole lubatud õigustatud huvi kasutada õigusliku alusena, eriti kehtib see olukorras, kus töödeldakse alaealiste andmeid. </a:t>
            </a:r>
            <a:r>
              <a:rPr lang="et-EE" sz="1800" dirty="0">
                <a:solidFill>
                  <a:srgbClr val="2F5496"/>
                </a:solidFill>
                <a:effectLst/>
                <a:ea typeface="Calibri" panose="020F0502020204030204" pitchFamily="34" charset="0"/>
                <a:cs typeface="Times New Roman" panose="02020603050405020304" pitchFamily="18" charset="0"/>
              </a:rPr>
              <a:t>Seega peab selge olema andmekoosseis, andmeallikad ja andmete </a:t>
            </a:r>
            <a:r>
              <a:rPr lang="et-EE" sz="1800" dirty="0" err="1">
                <a:solidFill>
                  <a:srgbClr val="2F5496"/>
                </a:solidFill>
                <a:effectLst/>
                <a:ea typeface="Calibri" panose="020F0502020204030204" pitchFamily="34" charset="0"/>
                <a:cs typeface="Times New Roman" panose="02020603050405020304" pitchFamily="18" charset="0"/>
              </a:rPr>
              <a:t>isikustatuse</a:t>
            </a:r>
            <a:r>
              <a:rPr lang="et-EE" sz="1800" dirty="0">
                <a:solidFill>
                  <a:srgbClr val="2F5496"/>
                </a:solidFill>
                <a:effectLst/>
                <a:ea typeface="Calibri" panose="020F0502020204030204" pitchFamily="34" charset="0"/>
                <a:cs typeface="Times New Roman" panose="02020603050405020304" pitchFamily="18" charset="0"/>
              </a:rPr>
              <a:t> tase. </a:t>
            </a:r>
            <a:endParaRPr lang="et-EE" sz="1800" dirty="0">
              <a:effectLst/>
              <a:ea typeface="Calibri" panose="020F0502020204030204" pitchFamily="34" charset="0"/>
              <a:cs typeface="Times New Roman" panose="02020603050405020304" pitchFamily="18" charset="0"/>
            </a:endParaRPr>
          </a:p>
          <a:p>
            <a:pPr lvl="0" algn="just">
              <a:lnSpc>
                <a:spcPct val="107000"/>
              </a:lnSpc>
            </a:pPr>
            <a:r>
              <a:rPr lang="et-EE" sz="1800" b="1" dirty="0">
                <a:effectLst/>
                <a:ea typeface="Calibri" panose="020F0502020204030204" pitchFamily="34" charset="0"/>
                <a:cs typeface="Times New Roman" panose="02020603050405020304" pitchFamily="18" charset="0"/>
              </a:rPr>
              <a:t>3) Uurimustöö eetiliste aspektide kirjeldus </a:t>
            </a:r>
            <a:r>
              <a:rPr lang="et-EE" sz="1800" dirty="0">
                <a:effectLst/>
                <a:ea typeface="Calibri" panose="020F0502020204030204" pitchFamily="34" charset="0"/>
                <a:cs typeface="Times New Roman" panose="02020603050405020304" pitchFamily="18" charset="0"/>
              </a:rPr>
              <a:t>(uuritavate autonoomia respekteerimine, mittekahjustamise printsiip, uurimustööst saadav kasu, õigluse printsiip jms).</a:t>
            </a:r>
          </a:p>
          <a:p>
            <a:pPr lvl="0" algn="just">
              <a:lnSpc>
                <a:spcPct val="107000"/>
              </a:lnSpc>
              <a:spcAft>
                <a:spcPts val="800"/>
              </a:spcAft>
            </a:pPr>
            <a:r>
              <a:rPr lang="et-EE" sz="1800" b="1" dirty="0">
                <a:effectLst/>
                <a:ea typeface="Calibri" panose="020F0502020204030204" pitchFamily="34" charset="0"/>
                <a:cs typeface="Times New Roman" panose="02020603050405020304" pitchFamily="18" charset="0"/>
              </a:rPr>
              <a:t>4) Isikuandmete kaitse tagamine. </a:t>
            </a:r>
            <a:r>
              <a:rPr lang="et-EE" sz="1800" dirty="0">
                <a:effectLst/>
                <a:ea typeface="Calibri" panose="020F0502020204030204" pitchFamily="34" charset="0"/>
                <a:cs typeface="Times New Roman" panose="02020603050405020304" pitchFamily="18" charset="0"/>
              </a:rPr>
              <a:t>Isikuandmete kogumine (Kas andmed kogutakse isikustatud või isikustamata kujul? Miks on vaja isikustatud andmeid?), hoiustamine (elektroonne või paberil, hoiustamise tingimused, juurdepääsud?), edastamine, säilitamise tähtaeg, andmete publitseerimine (kas ja millisel kujul?).  </a:t>
            </a:r>
          </a:p>
          <a:p>
            <a:pPr algn="just">
              <a:lnSpc>
                <a:spcPct val="107000"/>
              </a:lnSpc>
              <a:spcAft>
                <a:spcPts val="800"/>
              </a:spcAft>
            </a:pPr>
            <a:r>
              <a:rPr lang="et-EE"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t-E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t-EE" sz="2400" dirty="0">
              <a:solidFill>
                <a:schemeClr val="tx2"/>
              </a:solidFill>
            </a:endParaRPr>
          </a:p>
        </p:txBody>
      </p:sp>
    </p:spTree>
    <p:extLst>
      <p:ext uri="{BB962C8B-B14F-4D97-AF65-F5344CB8AC3E}">
        <p14:creationId xmlns:p14="http://schemas.microsoft.com/office/powerpoint/2010/main" val="839364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chemeClr val="accent1"/>
                </a:solidFill>
              </a:rPr>
              <a:t>Osapoole tegevused protsessis </a:t>
            </a: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20" name="TextBox 19">
            <a:extLst>
              <a:ext uri="{FF2B5EF4-FFF2-40B4-BE49-F238E27FC236}">
                <a16:creationId xmlns:a16="http://schemas.microsoft.com/office/drawing/2014/main" id="{F8CE0B27-B514-48E5-BAC8-C17373F32814}"/>
              </a:ext>
            </a:extLst>
          </p:cNvPr>
          <p:cNvSpPr txBox="1"/>
          <p:nvPr/>
        </p:nvSpPr>
        <p:spPr>
          <a:xfrm>
            <a:off x="626973" y="1232973"/>
            <a:ext cx="10756634" cy="5957593"/>
          </a:xfrm>
          <a:prstGeom prst="rect">
            <a:avLst/>
          </a:prstGeom>
          <a:noFill/>
        </p:spPr>
        <p:txBody>
          <a:bodyPr wrap="square" rtlCol="0">
            <a:spAutoFit/>
          </a:bodyPr>
          <a:lstStyle/>
          <a:p>
            <a:r>
              <a:rPr lang="et-EE" sz="2400" dirty="0">
                <a:solidFill>
                  <a:schemeClr val="tx2"/>
                </a:solidFill>
                <a:effectLst/>
                <a:ea typeface="Calibri" panose="020F0502020204030204" pitchFamily="34" charset="0"/>
              </a:rPr>
              <a:t>UURINGU AJAL (UURIJA ON ISE VASTUTAV TÖÖTLEJA kui andmed talle väljastatud  – st kõik ÜM nõuded kohalduvad!):</a:t>
            </a:r>
          </a:p>
          <a:p>
            <a:pPr algn="just">
              <a:lnSpc>
                <a:spcPct val="107000"/>
              </a:lnSpc>
              <a:spcAft>
                <a:spcPts val="800"/>
              </a:spcAft>
            </a:pPr>
            <a:endParaRPr lang="et-EE" sz="2400" dirty="0">
              <a:effectLst/>
              <a:ea typeface="Calibri" panose="020F0502020204030204" pitchFamily="34" charset="0"/>
              <a:cs typeface="Times New Roman" panose="02020603050405020304" pitchFamily="18" charset="0"/>
            </a:endParaRPr>
          </a:p>
          <a:p>
            <a:pPr algn="just">
              <a:lnSpc>
                <a:spcPct val="107000"/>
              </a:lnSpc>
              <a:spcAft>
                <a:spcPts val="800"/>
              </a:spcAft>
            </a:pPr>
            <a:r>
              <a:rPr lang="et-EE" sz="2400" dirty="0">
                <a:effectLst/>
                <a:ea typeface="Calibri" panose="020F0502020204030204" pitchFamily="34" charset="0"/>
                <a:cs typeface="Times New Roman" panose="02020603050405020304" pitchFamily="18" charset="0"/>
              </a:rPr>
              <a:t>Uurija on kohustatud teavitama </a:t>
            </a:r>
            <a:r>
              <a:rPr lang="et-EE" sz="2400" u="sng" dirty="0">
                <a:effectLst/>
                <a:ea typeface="Calibri" panose="020F0502020204030204" pitchFamily="34" charset="0"/>
                <a:cs typeface="Times New Roman" panose="02020603050405020304" pitchFamily="18" charset="0"/>
              </a:rPr>
              <a:t>pädevat asutust</a:t>
            </a:r>
            <a:r>
              <a:rPr lang="et-EE" sz="2400" dirty="0">
                <a:effectLst/>
                <a:ea typeface="Calibri" panose="020F0502020204030204" pitchFamily="34" charset="0"/>
                <a:cs typeface="Times New Roman" panose="02020603050405020304" pitchFamily="18" charset="0"/>
              </a:rPr>
              <a:t> uuringu tegemise käigus ilmnenud asjaoludest, mis ohustab uuringus osalevate uuritavate isikute elu ja tervist või riivab nende õigusi ja vabadusi (Sotsiaalministri 24.09.2019 määrus nr 60 § 13). (peab teavitama nii SOM/AKI)</a:t>
            </a:r>
          </a:p>
          <a:p>
            <a:pPr algn="just">
              <a:lnSpc>
                <a:spcPct val="107000"/>
              </a:lnSpc>
              <a:spcAft>
                <a:spcPts val="800"/>
              </a:spcAft>
            </a:pPr>
            <a:r>
              <a:rPr lang="et-EE" sz="2400" dirty="0">
                <a:effectLst/>
                <a:ea typeface="Calibri" panose="020F0502020204030204" pitchFamily="34" charset="0"/>
                <a:cs typeface="Times New Roman" panose="02020603050405020304" pitchFamily="18" charset="0"/>
              </a:rPr>
              <a:t>Isikuandmetega seotud rikkumine – turvanõuete rikkumine, mis põhjustab edastatavate, salvestatud või muul viisil töödeldavate isikuandmete juhusliku või ebaseadusliku hävitamise, kaotsimineku, muutmise või loata avalikustamise või neile juurdepääsu (GDPR art 4 p 12).</a:t>
            </a:r>
          </a:p>
          <a:p>
            <a:pPr algn="just">
              <a:lnSpc>
                <a:spcPct val="107000"/>
              </a:lnSpc>
              <a:spcAft>
                <a:spcPts val="800"/>
              </a:spcAft>
            </a:pPr>
            <a:r>
              <a:rPr lang="et-EE" sz="2400" dirty="0">
                <a:effectLst/>
                <a:ea typeface="Calibri" panose="020F0502020204030204" pitchFamily="34" charset="0"/>
                <a:cs typeface="Times New Roman" panose="02020603050405020304" pitchFamily="18" charset="0"/>
              </a:rPr>
              <a:t>GDPR art 33 - Järelevalveasutuse teavitamine isikuandmetega seotud rikkumisest.</a:t>
            </a:r>
          </a:p>
          <a:p>
            <a:endParaRPr lang="et-EE" sz="2400" dirty="0">
              <a:solidFill>
                <a:schemeClr val="tx2"/>
              </a:solidFill>
            </a:endParaRPr>
          </a:p>
        </p:txBody>
      </p:sp>
    </p:spTree>
    <p:extLst>
      <p:ext uri="{BB962C8B-B14F-4D97-AF65-F5344CB8AC3E}">
        <p14:creationId xmlns:p14="http://schemas.microsoft.com/office/powerpoint/2010/main" val="2451201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chemeClr val="accent1"/>
                </a:solidFill>
              </a:rPr>
              <a:t>Osapoole tegevused protsessis </a:t>
            </a: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20" name="TextBox 19">
            <a:extLst>
              <a:ext uri="{FF2B5EF4-FFF2-40B4-BE49-F238E27FC236}">
                <a16:creationId xmlns:a16="http://schemas.microsoft.com/office/drawing/2014/main" id="{F8CE0B27-B514-48E5-BAC8-C17373F32814}"/>
              </a:ext>
            </a:extLst>
          </p:cNvPr>
          <p:cNvSpPr txBox="1"/>
          <p:nvPr/>
        </p:nvSpPr>
        <p:spPr>
          <a:xfrm>
            <a:off x="626973" y="1232973"/>
            <a:ext cx="10756634" cy="5778248"/>
          </a:xfrm>
          <a:prstGeom prst="rect">
            <a:avLst/>
          </a:prstGeom>
          <a:noFill/>
        </p:spPr>
        <p:txBody>
          <a:bodyPr wrap="square" rtlCol="0">
            <a:spAutoFit/>
          </a:bodyPr>
          <a:lstStyle/>
          <a:p>
            <a:r>
              <a:rPr lang="et-EE" sz="2400" dirty="0">
                <a:solidFill>
                  <a:schemeClr val="tx2"/>
                </a:solidFill>
                <a:effectLst/>
                <a:ea typeface="Calibri" panose="020F0502020204030204" pitchFamily="34" charset="0"/>
              </a:rPr>
              <a:t>UURINGU JÄRGSELT:</a:t>
            </a:r>
          </a:p>
          <a:p>
            <a:pPr algn="just">
              <a:lnSpc>
                <a:spcPct val="107000"/>
              </a:lnSpc>
              <a:spcAft>
                <a:spcPts val="800"/>
              </a:spcAft>
            </a:pPr>
            <a:endParaRPr lang="et-EE" sz="2400" dirty="0">
              <a:effectLst/>
              <a:ea typeface="Calibri" panose="020F0502020204030204" pitchFamily="34" charset="0"/>
              <a:cs typeface="Times New Roman" panose="02020603050405020304" pitchFamily="18" charset="0"/>
            </a:endParaRPr>
          </a:p>
          <a:p>
            <a:pPr marL="342900" lvl="0" indent="-342900" algn="just">
              <a:lnSpc>
                <a:spcPct val="107000"/>
              </a:lnSpc>
              <a:buFont typeface="Times New Roman" panose="02020603050405020304" pitchFamily="18" charset="0"/>
              <a:buChar char="-"/>
            </a:pPr>
            <a:r>
              <a:rPr lang="et-EE" sz="2400" dirty="0">
                <a:effectLst/>
                <a:ea typeface="Calibri" panose="020F0502020204030204" pitchFamily="34" charset="0"/>
                <a:cs typeface="Times New Roman" panose="02020603050405020304" pitchFamily="18" charset="0"/>
              </a:rPr>
              <a:t>TÜ eetikakomiteele: Uurimistöö lõppemise või (enneaegse) lõpetamise korral tuleb komiteele saata kokkuvõte tehtud tööst (mõistliku aja jooksul, kuid mitte hiljem kui kuus kuud pärast uuringu lõppemist).</a:t>
            </a:r>
          </a:p>
          <a:p>
            <a:pPr marL="342900" lvl="0" indent="-342900" algn="just">
              <a:lnSpc>
                <a:spcPct val="107000"/>
              </a:lnSpc>
              <a:buFont typeface="Times New Roman" panose="02020603050405020304" pitchFamily="18" charset="0"/>
              <a:buChar char="-"/>
            </a:pPr>
            <a:endParaRPr lang="et-EE" sz="24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Times New Roman" panose="02020603050405020304" pitchFamily="18" charset="0"/>
              <a:buChar char="-"/>
            </a:pPr>
            <a:r>
              <a:rPr lang="et-EE" sz="2400" dirty="0" err="1">
                <a:effectLst/>
                <a:ea typeface="Calibri" panose="020F0502020204030204" pitchFamily="34" charset="0"/>
                <a:cs typeface="Times New Roman" panose="02020603050405020304" pitchFamily="18" charset="0"/>
              </a:rPr>
              <a:t>EBIN-ile</a:t>
            </a:r>
            <a:r>
              <a:rPr lang="et-EE" sz="2400" dirty="0">
                <a:effectLst/>
                <a:ea typeface="Calibri" panose="020F0502020204030204" pitchFamily="34" charset="0"/>
                <a:cs typeface="Times New Roman" panose="02020603050405020304" pitchFamily="18" charset="0"/>
              </a:rPr>
              <a:t>: Uuringu lõppemise järel on EBIN nõukogul </a:t>
            </a:r>
            <a:r>
              <a:rPr lang="et-EE" sz="2400" u="sng" dirty="0">
                <a:effectLst/>
                <a:ea typeface="Calibri" panose="020F0502020204030204" pitchFamily="34" charset="0"/>
                <a:cs typeface="Times New Roman" panose="02020603050405020304" pitchFamily="18" charset="0"/>
              </a:rPr>
              <a:t>õigus nõuda</a:t>
            </a:r>
            <a:r>
              <a:rPr lang="et-EE" sz="2400" dirty="0">
                <a:effectLst/>
                <a:ea typeface="Calibri" panose="020F0502020204030204" pitchFamily="34" charset="0"/>
                <a:cs typeface="Times New Roman" panose="02020603050405020304" pitchFamily="18" charset="0"/>
              </a:rPr>
              <a:t> vastutavalt uurijalt lõppraportit kuue kuu jooksul uuringu lõppemisest. Lõppraportis esitatakse kokkuvõte uuringu käigus rakendatud isikuandmete hoidmise, säilitamise, turvalisuse ja kustutamise kohta ning info uuringu tegemise käigus toimunud ohujuhtumite ja rakendatud abinõude kohta (Sotsiaalministri 24.09.2019 määrus nr 60 § 14).</a:t>
            </a:r>
          </a:p>
          <a:p>
            <a:endParaRPr lang="et-EE" sz="2400" dirty="0">
              <a:solidFill>
                <a:schemeClr val="tx2"/>
              </a:solidFill>
            </a:endParaRPr>
          </a:p>
        </p:txBody>
      </p:sp>
    </p:spTree>
    <p:extLst>
      <p:ext uri="{BB962C8B-B14F-4D97-AF65-F5344CB8AC3E}">
        <p14:creationId xmlns:p14="http://schemas.microsoft.com/office/powerpoint/2010/main" val="1108961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5400" dirty="0">
                <a:solidFill>
                  <a:schemeClr val="tx2"/>
                </a:solidFill>
                <a:effectLst/>
                <a:ea typeface="Calibri" panose="020F0502020204030204" pitchFamily="34" charset="0"/>
                <a:cs typeface="Times New Roman" panose="02020603050405020304" pitchFamily="18" charset="0"/>
              </a:rPr>
              <a:t>Eesti </a:t>
            </a:r>
            <a:r>
              <a:rPr lang="et-EE" sz="5400" dirty="0" err="1">
                <a:solidFill>
                  <a:schemeClr val="tx2"/>
                </a:solidFill>
                <a:effectLst/>
                <a:ea typeface="Calibri" panose="020F0502020204030204" pitchFamily="34" charset="0"/>
                <a:cs typeface="Times New Roman" panose="02020603050405020304" pitchFamily="18" charset="0"/>
              </a:rPr>
              <a:t>bioeetika</a:t>
            </a:r>
            <a:r>
              <a:rPr lang="et-EE" sz="5400" dirty="0">
                <a:solidFill>
                  <a:schemeClr val="tx2"/>
                </a:solidFill>
                <a:effectLst/>
                <a:ea typeface="Calibri" panose="020F0502020204030204" pitchFamily="34" charset="0"/>
                <a:cs typeface="Times New Roman" panose="02020603050405020304" pitchFamily="18" charset="0"/>
              </a:rPr>
              <a:t> ja </a:t>
            </a:r>
            <a:r>
              <a:rPr lang="et-EE" sz="5400" dirty="0" err="1">
                <a:solidFill>
                  <a:schemeClr val="tx2"/>
                </a:solidFill>
                <a:effectLst/>
                <a:ea typeface="Calibri" panose="020F0502020204030204" pitchFamily="34" charset="0"/>
                <a:cs typeface="Times New Roman" panose="02020603050405020304" pitchFamily="18" charset="0"/>
              </a:rPr>
              <a:t>inimuuringute</a:t>
            </a:r>
            <a:r>
              <a:rPr lang="et-EE" sz="5400" dirty="0">
                <a:solidFill>
                  <a:schemeClr val="tx2"/>
                </a:solidFill>
                <a:effectLst/>
                <a:ea typeface="Calibri" panose="020F0502020204030204" pitchFamily="34" charset="0"/>
                <a:cs typeface="Times New Roman" panose="02020603050405020304" pitchFamily="18" charset="0"/>
              </a:rPr>
              <a:t> nõukogu </a:t>
            </a:r>
            <a:endParaRPr lang="et-EE" dirty="0">
              <a:solidFill>
                <a:schemeClr val="tx2"/>
              </a:solidFill>
            </a:endParaRP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20" name="TextBox 19">
            <a:extLst>
              <a:ext uri="{FF2B5EF4-FFF2-40B4-BE49-F238E27FC236}">
                <a16:creationId xmlns:a16="http://schemas.microsoft.com/office/drawing/2014/main" id="{F8CE0B27-B514-48E5-BAC8-C17373F32814}"/>
              </a:ext>
            </a:extLst>
          </p:cNvPr>
          <p:cNvSpPr txBox="1"/>
          <p:nvPr/>
        </p:nvSpPr>
        <p:spPr>
          <a:xfrm>
            <a:off x="626973" y="1232973"/>
            <a:ext cx="10756634" cy="5623975"/>
          </a:xfrm>
          <a:prstGeom prst="rect">
            <a:avLst/>
          </a:prstGeom>
          <a:noFill/>
        </p:spPr>
        <p:txBody>
          <a:bodyPr wrap="square" rtlCol="0">
            <a:spAutoFit/>
          </a:bodyPr>
          <a:lstStyle/>
          <a:p>
            <a:pPr algn="just">
              <a:lnSpc>
                <a:spcPct val="107000"/>
              </a:lnSpc>
              <a:spcAft>
                <a:spcPts val="800"/>
              </a:spcAft>
            </a:pPr>
            <a:endParaRPr lang="et-EE" sz="2400" dirty="0">
              <a:effectLst/>
              <a:ea typeface="Calibri" panose="020F0502020204030204" pitchFamily="34" charset="0"/>
              <a:cs typeface="Times New Roman" panose="02020603050405020304" pitchFamily="18" charset="0"/>
            </a:endParaRPr>
          </a:p>
          <a:p>
            <a:pPr lvl="0" algn="just">
              <a:lnSpc>
                <a:spcPct val="107000"/>
              </a:lnSpc>
            </a:pPr>
            <a:endParaRPr lang="et-EE" sz="2400" dirty="0">
              <a:ea typeface="Calibri" panose="020F0502020204030204" pitchFamily="34" charset="0"/>
              <a:cs typeface="Times New Roman" panose="02020603050405020304" pitchFamily="18" charset="0"/>
            </a:endParaRPr>
          </a:p>
          <a:p>
            <a:pPr lvl="0" algn="just">
              <a:lnSpc>
                <a:spcPct val="107000"/>
              </a:lnSpc>
            </a:pPr>
            <a:r>
              <a:rPr lang="et-EE" sz="2400" dirty="0" err="1">
                <a:effectLst/>
                <a:ea typeface="Calibri" panose="020F0502020204030204" pitchFamily="34" charset="0"/>
                <a:cs typeface="Times New Roman" panose="02020603050405020304" pitchFamily="18" charset="0"/>
              </a:rPr>
              <a:t>EBIN-il</a:t>
            </a:r>
            <a:r>
              <a:rPr lang="et-EE" sz="2400" dirty="0">
                <a:effectLst/>
                <a:ea typeface="Calibri" panose="020F0502020204030204" pitchFamily="34" charset="0"/>
                <a:cs typeface="Times New Roman" panose="02020603050405020304" pitchFamily="18" charset="0"/>
              </a:rPr>
              <a:t> on kaks töövaldkonda:</a:t>
            </a:r>
          </a:p>
          <a:p>
            <a:pPr lvl="0" algn="just">
              <a:lnSpc>
                <a:spcPct val="107000"/>
              </a:lnSpc>
            </a:pPr>
            <a:endParaRPr lang="et-EE" sz="2400" dirty="0">
              <a:effectLst/>
              <a:ea typeface="Calibri" panose="020F0502020204030204" pitchFamily="34" charset="0"/>
              <a:cs typeface="Times New Roman" panose="02020603050405020304" pitchFamily="18" charset="0"/>
            </a:endParaRPr>
          </a:p>
          <a:p>
            <a:pPr lvl="0" algn="just">
              <a:lnSpc>
                <a:spcPct val="107000"/>
              </a:lnSpc>
            </a:pPr>
            <a:r>
              <a:rPr lang="et-EE" sz="2400" dirty="0">
                <a:effectLst/>
                <a:ea typeface="Calibri" panose="020F0502020204030204" pitchFamily="34" charset="0"/>
                <a:cs typeface="Times New Roman" panose="02020603050405020304" pitchFamily="18" charset="0"/>
              </a:rPr>
              <a:t>1.	TTKS § 59⁴ Uuringueetika komitee (hindab tervise infosüsteemist teadusuuringu või statistika vajadusteks isikuandmete väljastamise vajalikkust ja põhjendatust);</a:t>
            </a:r>
          </a:p>
          <a:p>
            <a:pPr lvl="0" algn="just">
              <a:lnSpc>
                <a:spcPct val="107000"/>
              </a:lnSpc>
            </a:pPr>
            <a:r>
              <a:rPr lang="et-EE" sz="2400" dirty="0">
                <a:effectLst/>
                <a:ea typeface="Calibri" panose="020F0502020204030204" pitchFamily="34" charset="0"/>
                <a:cs typeface="Times New Roman" panose="02020603050405020304" pitchFamily="18" charset="0"/>
              </a:rPr>
              <a:t>2.	IGUS § 29.  Uuringueetika komitee (annab hinnangu geenivaramu töötlemisele).</a:t>
            </a:r>
          </a:p>
          <a:p>
            <a:pPr marL="342900" lvl="0" indent="-342900" algn="just">
              <a:lnSpc>
                <a:spcPct val="107000"/>
              </a:lnSpc>
              <a:buFont typeface="Times New Roman" panose="02020603050405020304" pitchFamily="18" charset="0"/>
              <a:buChar char="-"/>
            </a:pPr>
            <a:endParaRPr lang="et-EE" sz="2400" dirty="0">
              <a:effectLst/>
              <a:ea typeface="Calibri" panose="020F0502020204030204" pitchFamily="34" charset="0"/>
              <a:cs typeface="Times New Roman" panose="02020603050405020304" pitchFamily="18" charset="0"/>
            </a:endParaRPr>
          </a:p>
          <a:p>
            <a:r>
              <a:rPr lang="et-EE" sz="2400" dirty="0">
                <a:solidFill>
                  <a:schemeClr val="tx2"/>
                </a:solidFill>
                <a:effectLst/>
                <a:ea typeface="Calibri" panose="020F0502020204030204" pitchFamily="34" charset="0"/>
                <a:cs typeface="Times New Roman" panose="02020603050405020304" pitchFamily="18" charset="0"/>
              </a:rPr>
              <a:t>Pädevusse ei kuulu: kõik, mis pole konkreetselt pädevuseks nimetatud, sh hinnangu andmine ravimi ja meditsiiniseadme kliinilisele uuringule, ka load TAI või EHK või TA (nt NAKIS) registritele. </a:t>
            </a:r>
          </a:p>
          <a:p>
            <a:endParaRPr lang="et-EE" sz="2400" dirty="0">
              <a:solidFill>
                <a:schemeClr val="tx2"/>
              </a:solidFill>
            </a:endParaRPr>
          </a:p>
        </p:txBody>
      </p:sp>
    </p:spTree>
    <p:extLst>
      <p:ext uri="{BB962C8B-B14F-4D97-AF65-F5344CB8AC3E}">
        <p14:creationId xmlns:p14="http://schemas.microsoft.com/office/powerpoint/2010/main" val="106849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chemeClr val="tx2"/>
                </a:solidFill>
              </a:rPr>
              <a:t>Tänased mured vs tuleviku võimalused</a:t>
            </a: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20" name="TextBox 19">
            <a:extLst>
              <a:ext uri="{FF2B5EF4-FFF2-40B4-BE49-F238E27FC236}">
                <a16:creationId xmlns:a16="http://schemas.microsoft.com/office/drawing/2014/main" id="{F8CE0B27-B514-48E5-BAC8-C17373F32814}"/>
              </a:ext>
            </a:extLst>
          </p:cNvPr>
          <p:cNvSpPr txBox="1"/>
          <p:nvPr/>
        </p:nvSpPr>
        <p:spPr>
          <a:xfrm>
            <a:off x="425973" y="1441575"/>
            <a:ext cx="10756634" cy="5262979"/>
          </a:xfrm>
          <a:prstGeom prst="rect">
            <a:avLst/>
          </a:prstGeom>
          <a:noFill/>
        </p:spPr>
        <p:txBody>
          <a:bodyPr wrap="square" rtlCol="0">
            <a:spAutoFit/>
          </a:bodyPr>
          <a:lstStyle/>
          <a:p>
            <a:pPr marL="457200" indent="-457200">
              <a:buAutoNum type="arabicPeriod"/>
            </a:pPr>
            <a:endParaRPr lang="et-EE" sz="2400" dirty="0">
              <a:solidFill>
                <a:schemeClr val="tx1">
                  <a:lumMod val="50000"/>
                </a:schemeClr>
              </a:solidFill>
            </a:endParaRPr>
          </a:p>
          <a:p>
            <a:pPr marL="457200" indent="-457200">
              <a:buAutoNum type="arabicPeriod"/>
            </a:pPr>
            <a:r>
              <a:rPr lang="et-EE" sz="2400" dirty="0">
                <a:solidFill>
                  <a:schemeClr val="tx1">
                    <a:lumMod val="50000"/>
                  </a:schemeClr>
                </a:solidFill>
              </a:rPr>
              <a:t>TIS ei ole ehitatud andmetaristuks</a:t>
            </a:r>
          </a:p>
          <a:p>
            <a:pPr marL="457200" indent="-457200">
              <a:buAutoNum type="arabicPeriod"/>
            </a:pPr>
            <a:r>
              <a:rPr lang="et-EE" sz="2400" dirty="0">
                <a:solidFill>
                  <a:schemeClr val="tx1">
                    <a:lumMod val="50000"/>
                  </a:schemeClr>
                </a:solidFill>
              </a:rPr>
              <a:t>Andmekvaliteedi küsimused (sh eriti oluline andmekorje algmoment – täna TTO tegeleb dokumenteerimisega VÕS nõude täitmiseks, mitte ei hooma andmete eluringi terviklikkust)</a:t>
            </a:r>
          </a:p>
          <a:p>
            <a:pPr marL="457200" indent="-457200">
              <a:buAutoNum type="arabicPeriod"/>
            </a:pPr>
            <a:r>
              <a:rPr lang="et-EE" sz="2400" dirty="0">
                <a:solidFill>
                  <a:schemeClr val="tx1">
                    <a:lumMod val="50000"/>
                  </a:schemeClr>
                </a:solidFill>
              </a:rPr>
              <a:t>Dubleerivad menetlused (nt kui soovid saada erinevatest andmekogudest)</a:t>
            </a:r>
          </a:p>
          <a:p>
            <a:pPr marL="457200" indent="-457200">
              <a:buAutoNum type="arabicPeriod"/>
            </a:pPr>
            <a:r>
              <a:rPr lang="et-EE" sz="2400" dirty="0">
                <a:solidFill>
                  <a:schemeClr val="tx1">
                    <a:lumMod val="50000"/>
                  </a:schemeClr>
                </a:solidFill>
              </a:rPr>
              <a:t>Protsess ja tingimused ei ole osapooltele teada</a:t>
            </a:r>
          </a:p>
          <a:p>
            <a:pPr marL="457200" indent="-457200">
              <a:buAutoNum type="arabicPeriod"/>
            </a:pPr>
            <a:r>
              <a:rPr lang="et-EE" sz="2400" dirty="0" err="1">
                <a:solidFill>
                  <a:schemeClr val="tx1">
                    <a:lumMod val="50000"/>
                  </a:schemeClr>
                </a:solidFill>
              </a:rPr>
              <a:t>TEHIKu</a:t>
            </a:r>
            <a:r>
              <a:rPr lang="et-EE" sz="2400" dirty="0">
                <a:solidFill>
                  <a:schemeClr val="tx1">
                    <a:lumMod val="50000"/>
                  </a:schemeClr>
                </a:solidFill>
              </a:rPr>
              <a:t> ülekoormus (teiseseks kasutuseks väljastamine on lisategevus ja ressurss selleks vähene), eetikakomiteede vähene ressurss.</a:t>
            </a:r>
          </a:p>
          <a:p>
            <a:pPr marL="457200" indent="-457200">
              <a:buAutoNum type="arabicPeriod"/>
            </a:pPr>
            <a:r>
              <a:rPr lang="et-EE" sz="2400" dirty="0">
                <a:solidFill>
                  <a:schemeClr val="tx1">
                    <a:lumMod val="50000"/>
                  </a:schemeClr>
                </a:solidFill>
              </a:rPr>
              <a:t>Tasumudelite puudumine &gt; </a:t>
            </a:r>
            <a:r>
              <a:rPr lang="et-EE" sz="2400" dirty="0" err="1">
                <a:solidFill>
                  <a:schemeClr val="tx1">
                    <a:lumMod val="50000"/>
                  </a:schemeClr>
                </a:solidFill>
              </a:rPr>
              <a:t>Data</a:t>
            </a:r>
            <a:r>
              <a:rPr lang="et-EE" sz="2400" dirty="0">
                <a:solidFill>
                  <a:schemeClr val="tx1">
                    <a:lumMod val="50000"/>
                  </a:schemeClr>
                </a:solidFill>
              </a:rPr>
              <a:t> </a:t>
            </a:r>
            <a:r>
              <a:rPr lang="et-EE" sz="2400" dirty="0" err="1">
                <a:solidFill>
                  <a:schemeClr val="tx1">
                    <a:lumMod val="50000"/>
                  </a:schemeClr>
                </a:solidFill>
              </a:rPr>
              <a:t>Governance</a:t>
            </a:r>
            <a:r>
              <a:rPr lang="et-EE" sz="2400" dirty="0">
                <a:solidFill>
                  <a:schemeClr val="tx1">
                    <a:lumMod val="50000"/>
                  </a:schemeClr>
                </a:solidFill>
              </a:rPr>
              <a:t> </a:t>
            </a:r>
            <a:r>
              <a:rPr lang="et-EE" sz="2400" dirty="0" err="1">
                <a:solidFill>
                  <a:schemeClr val="tx1">
                    <a:lumMod val="50000"/>
                  </a:schemeClr>
                </a:solidFill>
              </a:rPr>
              <a:t>Act</a:t>
            </a:r>
            <a:r>
              <a:rPr lang="et-EE" sz="2400" dirty="0">
                <a:solidFill>
                  <a:schemeClr val="tx1">
                    <a:lumMod val="50000"/>
                  </a:schemeClr>
                </a:solidFill>
              </a:rPr>
              <a:t> ja EHDS suunavad tasulisi teenuseid pakkuma.</a:t>
            </a:r>
          </a:p>
          <a:p>
            <a:pPr marL="457200" indent="-457200">
              <a:buAutoNum type="arabicPeriod"/>
            </a:pPr>
            <a:r>
              <a:rPr lang="et-EE" sz="2400" dirty="0">
                <a:solidFill>
                  <a:schemeClr val="tx1">
                    <a:lumMod val="50000"/>
                  </a:schemeClr>
                </a:solidFill>
              </a:rPr>
              <a:t>Andmeid väljastatakse vs töötlus turvalises andmetöötluskeskkonnas (EHDS suund)</a:t>
            </a:r>
          </a:p>
        </p:txBody>
      </p:sp>
    </p:spTree>
    <p:extLst>
      <p:ext uri="{BB962C8B-B14F-4D97-AF65-F5344CB8AC3E}">
        <p14:creationId xmlns:p14="http://schemas.microsoft.com/office/powerpoint/2010/main" val="63296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20" name="TextBox 19">
            <a:extLst>
              <a:ext uri="{FF2B5EF4-FFF2-40B4-BE49-F238E27FC236}">
                <a16:creationId xmlns:a16="http://schemas.microsoft.com/office/drawing/2014/main" id="{F8CE0B27-B514-48E5-BAC8-C17373F32814}"/>
              </a:ext>
            </a:extLst>
          </p:cNvPr>
          <p:cNvSpPr txBox="1"/>
          <p:nvPr/>
        </p:nvSpPr>
        <p:spPr>
          <a:xfrm>
            <a:off x="-259593" y="3286064"/>
            <a:ext cx="11228526" cy="285871"/>
          </a:xfrm>
          <a:prstGeom prst="rect">
            <a:avLst/>
          </a:prstGeom>
          <a:noFill/>
        </p:spPr>
        <p:txBody>
          <a:bodyPr wrap="square" rtlCol="0">
            <a:spAutoFit/>
          </a:bodyPr>
          <a:lstStyle/>
          <a:p>
            <a:pPr marL="457200" indent="-457200">
              <a:buAutoNum type="arabicPeriod"/>
            </a:pPr>
            <a:endParaRPr lang="et-EE" sz="2400" dirty="0">
              <a:solidFill>
                <a:schemeClr val="tx1">
                  <a:lumMod val="50000"/>
                </a:schemeClr>
              </a:solidFill>
            </a:endParaRPr>
          </a:p>
        </p:txBody>
      </p:sp>
      <p:pic>
        <p:nvPicPr>
          <p:cNvPr id="2050" name="Picture 2">
            <a:extLst>
              <a:ext uri="{FF2B5EF4-FFF2-40B4-BE49-F238E27FC236}">
                <a16:creationId xmlns:a16="http://schemas.microsoft.com/office/drawing/2014/main" id="{09F7779E-871D-4908-AE74-8FE77FD0E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2" y="929032"/>
            <a:ext cx="11043928" cy="62122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t-EE" dirty="0" err="1">
                <a:solidFill>
                  <a:schemeClr val="tx2"/>
                </a:solidFill>
              </a:rPr>
              <a:t>upTIS</a:t>
            </a:r>
            <a:r>
              <a:rPr lang="et-EE" dirty="0">
                <a:solidFill>
                  <a:schemeClr val="tx2"/>
                </a:solidFill>
              </a:rPr>
              <a:t> – uue põlvkonna tervise infosüsteemi projekt</a:t>
            </a:r>
          </a:p>
        </p:txBody>
      </p:sp>
    </p:spTree>
    <p:extLst>
      <p:ext uri="{BB962C8B-B14F-4D97-AF65-F5344CB8AC3E}">
        <p14:creationId xmlns:p14="http://schemas.microsoft.com/office/powerpoint/2010/main" val="4032982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20" name="TextBox 19">
            <a:extLst>
              <a:ext uri="{FF2B5EF4-FFF2-40B4-BE49-F238E27FC236}">
                <a16:creationId xmlns:a16="http://schemas.microsoft.com/office/drawing/2014/main" id="{F8CE0B27-B514-48E5-BAC8-C17373F32814}"/>
              </a:ext>
            </a:extLst>
          </p:cNvPr>
          <p:cNvSpPr txBox="1"/>
          <p:nvPr/>
        </p:nvSpPr>
        <p:spPr>
          <a:xfrm>
            <a:off x="-259593" y="3286064"/>
            <a:ext cx="11228526" cy="285871"/>
          </a:xfrm>
          <a:prstGeom prst="rect">
            <a:avLst/>
          </a:prstGeom>
          <a:noFill/>
        </p:spPr>
        <p:txBody>
          <a:bodyPr wrap="square" rtlCol="0">
            <a:spAutoFit/>
          </a:bodyPr>
          <a:lstStyle/>
          <a:p>
            <a:pPr marL="457200" indent="-457200">
              <a:buAutoNum type="arabicPeriod"/>
            </a:pPr>
            <a:endParaRPr lang="et-EE" sz="2400" dirty="0">
              <a:solidFill>
                <a:schemeClr val="tx1">
                  <a:lumMod val="50000"/>
                </a:schemeClr>
              </a:solidFill>
            </a:endParaRPr>
          </a:p>
        </p:txBody>
      </p:sp>
      <p:pic>
        <p:nvPicPr>
          <p:cNvPr id="2050" name="Picture 2">
            <a:extLst>
              <a:ext uri="{FF2B5EF4-FFF2-40B4-BE49-F238E27FC236}">
                <a16:creationId xmlns:a16="http://schemas.microsoft.com/office/drawing/2014/main" id="{09F7779E-871D-4908-AE74-8FE77FD0E9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2" y="929032"/>
            <a:ext cx="11043928" cy="62122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t-EE" dirty="0" err="1">
                <a:solidFill>
                  <a:schemeClr val="tx2"/>
                </a:solidFill>
              </a:rPr>
              <a:t>upTIS</a:t>
            </a:r>
            <a:r>
              <a:rPr lang="et-EE" dirty="0">
                <a:solidFill>
                  <a:schemeClr val="tx2"/>
                </a:solidFill>
              </a:rPr>
              <a:t> – uue põlvkonna tervise infosüsteemi projekt</a:t>
            </a:r>
          </a:p>
        </p:txBody>
      </p:sp>
    </p:spTree>
    <p:extLst>
      <p:ext uri="{BB962C8B-B14F-4D97-AF65-F5344CB8AC3E}">
        <p14:creationId xmlns:p14="http://schemas.microsoft.com/office/powerpoint/2010/main" val="518741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20" name="TextBox 19">
            <a:extLst>
              <a:ext uri="{FF2B5EF4-FFF2-40B4-BE49-F238E27FC236}">
                <a16:creationId xmlns:a16="http://schemas.microsoft.com/office/drawing/2014/main" id="{F8CE0B27-B514-48E5-BAC8-C17373F32814}"/>
              </a:ext>
            </a:extLst>
          </p:cNvPr>
          <p:cNvSpPr txBox="1"/>
          <p:nvPr/>
        </p:nvSpPr>
        <p:spPr>
          <a:xfrm>
            <a:off x="-259593" y="3286064"/>
            <a:ext cx="11228526" cy="285871"/>
          </a:xfrm>
          <a:prstGeom prst="rect">
            <a:avLst/>
          </a:prstGeom>
          <a:noFill/>
        </p:spPr>
        <p:txBody>
          <a:bodyPr wrap="square" rtlCol="0">
            <a:spAutoFit/>
          </a:bodyPr>
          <a:lstStyle/>
          <a:p>
            <a:pPr marL="457200" indent="-457200">
              <a:buAutoNum type="arabicPeriod"/>
            </a:pPr>
            <a:endParaRPr lang="et-EE" sz="2400" dirty="0">
              <a:solidFill>
                <a:schemeClr val="tx1">
                  <a:lumMod val="50000"/>
                </a:schemeClr>
              </a:solidFill>
            </a:endParaRPr>
          </a:p>
        </p:txBody>
      </p:sp>
      <p:pic>
        <p:nvPicPr>
          <p:cNvPr id="3074" name="Picture 2">
            <a:extLst>
              <a:ext uri="{FF2B5EF4-FFF2-40B4-BE49-F238E27FC236}">
                <a16:creationId xmlns:a16="http://schemas.microsoft.com/office/drawing/2014/main" id="{887FF7FF-323F-4B8F-A67B-7FB7E58683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106" y="136748"/>
            <a:ext cx="11948893" cy="672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9394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D73227A-6BF4-4FA3-9CC3-D024CC0FC79C}"/>
              </a:ext>
            </a:extLst>
          </p:cNvPr>
          <p:cNvSpPr txBox="1"/>
          <p:nvPr/>
        </p:nvSpPr>
        <p:spPr>
          <a:xfrm>
            <a:off x="6248402" y="332726"/>
            <a:ext cx="3265249" cy="584775"/>
          </a:xfrm>
          <a:prstGeom prst="rect">
            <a:avLst/>
          </a:prstGeom>
          <a:noFill/>
        </p:spPr>
        <p:txBody>
          <a:bodyPr wrap="square" rtlCol="0">
            <a:spAutoFit/>
          </a:bodyPr>
          <a:lstStyle/>
          <a:p>
            <a:r>
              <a:rPr lang="et-EE" sz="3200" dirty="0">
                <a:solidFill>
                  <a:schemeClr val="accent1"/>
                </a:solidFill>
                <a:latin typeface="+mj-lt"/>
              </a:rPr>
              <a:t>Päevakord</a:t>
            </a:r>
          </a:p>
        </p:txBody>
      </p:sp>
      <p:pic>
        <p:nvPicPr>
          <p:cNvPr id="4" name="Pilt 3" descr="Pilt, millel on kujutatud mänguasi&#10;&#10;Kirjeldus on genereeritud automaatselt">
            <a:extLst>
              <a:ext uri="{FF2B5EF4-FFF2-40B4-BE49-F238E27FC236}">
                <a16:creationId xmlns:a16="http://schemas.microsoft.com/office/drawing/2014/main" id="{78F69E3D-75D1-4FE0-9711-78F779F6C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943600" cy="6858000"/>
          </a:xfrm>
          <a:prstGeom prst="rect">
            <a:avLst/>
          </a:prstGeom>
        </p:spPr>
      </p:pic>
      <p:sp>
        <p:nvSpPr>
          <p:cNvPr id="5" name="TextBox 4">
            <a:extLst>
              <a:ext uri="{FF2B5EF4-FFF2-40B4-BE49-F238E27FC236}">
                <a16:creationId xmlns:a16="http://schemas.microsoft.com/office/drawing/2014/main" id="{2DDF5813-F7CA-4D05-9C61-E992CE966A7F}"/>
              </a:ext>
            </a:extLst>
          </p:cNvPr>
          <p:cNvSpPr txBox="1"/>
          <p:nvPr/>
        </p:nvSpPr>
        <p:spPr>
          <a:xfrm>
            <a:off x="6371617" y="1468877"/>
            <a:ext cx="5573949" cy="3365408"/>
          </a:xfrm>
          <a:prstGeom prst="rect">
            <a:avLst/>
          </a:prstGeom>
          <a:noFill/>
        </p:spPr>
        <p:txBody>
          <a:bodyPr wrap="square" rtlCol="0">
            <a:spAutoFit/>
          </a:bodyPr>
          <a:lstStyle/>
          <a:p>
            <a:pPr marL="342900" indent="-342900">
              <a:lnSpc>
                <a:spcPct val="150000"/>
              </a:lnSpc>
              <a:buAutoNum type="arabicPeriod"/>
            </a:pPr>
            <a:r>
              <a:rPr lang="et-EE" dirty="0"/>
              <a:t>Terviseandmete TAIE eesmärkidel taaskasutamise õiguslik raamistik</a:t>
            </a:r>
          </a:p>
          <a:p>
            <a:pPr marL="342900" indent="-342900">
              <a:lnSpc>
                <a:spcPct val="150000"/>
              </a:lnSpc>
              <a:buAutoNum type="arabicPeriod"/>
            </a:pPr>
            <a:r>
              <a:rPr lang="et-EE" dirty="0" err="1"/>
              <a:t>TIS-ist</a:t>
            </a:r>
            <a:r>
              <a:rPr lang="et-EE" dirty="0"/>
              <a:t> andmete väljastamise protsess</a:t>
            </a:r>
          </a:p>
          <a:p>
            <a:pPr marL="342900" indent="-342900">
              <a:lnSpc>
                <a:spcPct val="150000"/>
              </a:lnSpc>
              <a:buAutoNum type="arabicPeriod"/>
            </a:pPr>
            <a:r>
              <a:rPr lang="et-EE" dirty="0"/>
              <a:t>Lühidalt protsessist kui soovitakse andmeid ka muudest terviseinfot sisaldavatest registritest/andmekogudest</a:t>
            </a:r>
          </a:p>
          <a:p>
            <a:pPr marL="342900" indent="-342900">
              <a:lnSpc>
                <a:spcPct val="150000"/>
              </a:lnSpc>
              <a:buAutoNum type="arabicPeriod"/>
            </a:pPr>
            <a:r>
              <a:rPr lang="et-EE" dirty="0"/>
              <a:t>Tänased väljakutsed vs </a:t>
            </a:r>
            <a:r>
              <a:rPr lang="et-EE" dirty="0" err="1"/>
              <a:t>upTIS</a:t>
            </a:r>
            <a:r>
              <a:rPr lang="et-EE" dirty="0"/>
              <a:t> / EHDS suund tulevikuks</a:t>
            </a:r>
            <a:endParaRPr lang="en-GB" dirty="0"/>
          </a:p>
        </p:txBody>
      </p:sp>
    </p:spTree>
    <p:extLst>
      <p:ext uri="{BB962C8B-B14F-4D97-AF65-F5344CB8AC3E}">
        <p14:creationId xmlns:p14="http://schemas.microsoft.com/office/powerpoint/2010/main" val="249800635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1365412" cy="653409"/>
          </a:xfrm>
        </p:spPr>
        <p:txBody>
          <a:bodyPr/>
          <a:lstStyle/>
          <a:p>
            <a:r>
              <a:rPr lang="et-EE" dirty="0">
                <a:solidFill>
                  <a:schemeClr val="accent1"/>
                </a:solidFill>
              </a:rPr>
              <a:t>Terviseandmete TAIE eesmärkidel taaskasutamise õiguslik raamistik </a:t>
            </a: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4" name="TextBox 3">
            <a:extLst>
              <a:ext uri="{FF2B5EF4-FFF2-40B4-BE49-F238E27FC236}">
                <a16:creationId xmlns:a16="http://schemas.microsoft.com/office/drawing/2014/main" id="{D253A7EC-B9E2-4236-AA8D-BB919D35609E}"/>
              </a:ext>
            </a:extLst>
          </p:cNvPr>
          <p:cNvSpPr txBox="1"/>
          <p:nvPr/>
        </p:nvSpPr>
        <p:spPr>
          <a:xfrm>
            <a:off x="609601" y="1957954"/>
            <a:ext cx="10567901" cy="4401205"/>
          </a:xfrm>
          <a:prstGeom prst="rect">
            <a:avLst/>
          </a:prstGeom>
          <a:noFill/>
        </p:spPr>
        <p:txBody>
          <a:bodyPr wrap="square" rtlCol="0">
            <a:spAutoFit/>
          </a:bodyPr>
          <a:lstStyle/>
          <a:p>
            <a:r>
              <a:rPr lang="et-EE" sz="2000" b="1" dirty="0">
                <a:solidFill>
                  <a:schemeClr val="tx2"/>
                </a:solidFill>
              </a:rPr>
              <a:t>PRIVAATSUÕIGUS</a:t>
            </a:r>
          </a:p>
          <a:p>
            <a:pPr marL="285750" indent="-285750">
              <a:buFont typeface="Arial" panose="020B0604020202020204" pitchFamily="34" charset="0"/>
              <a:buChar char="•"/>
            </a:pPr>
            <a:endParaRPr lang="et-EE" sz="2000" dirty="0"/>
          </a:p>
          <a:p>
            <a:r>
              <a:rPr lang="et-EE" sz="2000" dirty="0"/>
              <a:t>20. sajandil inkorporeeriti privaatsusõigus mitmetesse rahvusvahelistesse õigusaktidesse: </a:t>
            </a:r>
          </a:p>
          <a:p>
            <a:pPr marL="342900" indent="-342900">
              <a:buFontTx/>
              <a:buChar char="-"/>
            </a:pPr>
            <a:r>
              <a:rPr lang="et-EE" sz="2000" dirty="0"/>
              <a:t>esmalt 1948. aastal </a:t>
            </a:r>
            <a:r>
              <a:rPr lang="et-EE" sz="2000" dirty="0">
                <a:solidFill>
                  <a:schemeClr val="tx2"/>
                </a:solidFill>
              </a:rPr>
              <a:t>ÜRO inimõiguste </a:t>
            </a:r>
            <a:r>
              <a:rPr lang="et-EE" sz="2000" dirty="0" err="1">
                <a:solidFill>
                  <a:schemeClr val="tx2"/>
                </a:solidFill>
              </a:rPr>
              <a:t>ülddeklaratsiooni</a:t>
            </a:r>
            <a:r>
              <a:rPr lang="et-EE" sz="2000" dirty="0">
                <a:solidFill>
                  <a:schemeClr val="tx2"/>
                </a:solidFill>
              </a:rPr>
              <a:t> </a:t>
            </a:r>
            <a:r>
              <a:rPr lang="et-EE" sz="2000" dirty="0"/>
              <a:t>artiklisse 12, </a:t>
            </a:r>
          </a:p>
          <a:p>
            <a:pPr marL="342900" indent="-342900">
              <a:buFontTx/>
              <a:buChar char="-"/>
            </a:pPr>
            <a:r>
              <a:rPr lang="et-EE" sz="2000" dirty="0"/>
              <a:t>seejärel 1953. aastal </a:t>
            </a:r>
            <a:r>
              <a:rPr lang="et-EE" sz="2000" dirty="0">
                <a:solidFill>
                  <a:schemeClr val="tx2"/>
                </a:solidFill>
              </a:rPr>
              <a:t>EIÕK</a:t>
            </a:r>
            <a:r>
              <a:rPr lang="et-EE" sz="2000" dirty="0"/>
              <a:t> artiklisse 8 </a:t>
            </a:r>
          </a:p>
          <a:p>
            <a:pPr marL="342900" indent="-342900">
              <a:buFontTx/>
              <a:buChar char="-"/>
            </a:pPr>
            <a:r>
              <a:rPr lang="et-EE" sz="2000" dirty="0"/>
              <a:t>1966. aastal ÜRO peaassamblee </a:t>
            </a:r>
            <a:r>
              <a:rPr lang="et-EE" sz="2000" dirty="0">
                <a:solidFill>
                  <a:schemeClr val="tx2"/>
                </a:solidFill>
              </a:rPr>
              <a:t>kodaniku- ja poliitiliste õiguste rahvusvaheline pakti </a:t>
            </a:r>
            <a:r>
              <a:rPr lang="et-EE" sz="2000" dirty="0"/>
              <a:t>artiklisse 17. </a:t>
            </a:r>
          </a:p>
          <a:p>
            <a:pPr marL="342900" indent="-342900">
              <a:buFontTx/>
              <a:buChar char="-"/>
            </a:pPr>
            <a:r>
              <a:rPr lang="et-EE" sz="2000" dirty="0"/>
              <a:t>2009 </a:t>
            </a:r>
            <a:r>
              <a:rPr lang="et-EE" sz="2000" dirty="0">
                <a:solidFill>
                  <a:schemeClr val="tx2"/>
                </a:solidFill>
              </a:rPr>
              <a:t>EL põhiõiguste harta </a:t>
            </a:r>
            <a:r>
              <a:rPr lang="et-EE" sz="2000" dirty="0"/>
              <a:t>artikkel 7 hõlmab era- ja perekonnaelu, kodu puutumatuse ning sõnumisaladuse kaitse, kuid lisaks sellele on põhiõiguste hartas ka artikkel 8, mis sätestab sõnaselgelt isikuandmete kaitse.</a:t>
            </a:r>
          </a:p>
          <a:p>
            <a:endParaRPr lang="et-EE" sz="2000" dirty="0"/>
          </a:p>
          <a:p>
            <a:r>
              <a:rPr lang="et-EE" sz="2000" dirty="0"/>
              <a:t>Eestis sisaldub privaatsusõigus (sh informatsiooniline enesemääramisõigus)</a:t>
            </a:r>
            <a:r>
              <a:rPr lang="fi-FI" sz="2000" dirty="0"/>
              <a:t> </a:t>
            </a:r>
            <a:r>
              <a:rPr lang="et-EE" sz="2000" dirty="0">
                <a:solidFill>
                  <a:schemeClr val="tx2"/>
                </a:solidFill>
              </a:rPr>
              <a:t>põhiseaduse</a:t>
            </a:r>
            <a:r>
              <a:rPr lang="fi-FI" sz="2000" dirty="0"/>
              <a:t> §-s 26 </a:t>
            </a:r>
            <a:r>
              <a:rPr lang="fi-FI" sz="2000" dirty="0" err="1"/>
              <a:t>toodud</a:t>
            </a:r>
            <a:r>
              <a:rPr lang="et-EE" sz="2000" dirty="0"/>
              <a:t> </a:t>
            </a:r>
            <a:r>
              <a:rPr lang="fi-FI" sz="2000" dirty="0" err="1"/>
              <a:t>perekonna</a:t>
            </a:r>
            <a:r>
              <a:rPr lang="fi-FI" sz="2000" dirty="0"/>
              <a:t>- ja </a:t>
            </a:r>
            <a:r>
              <a:rPr lang="fi-FI" sz="2000" dirty="0" err="1"/>
              <a:t>eraelu</a:t>
            </a:r>
            <a:r>
              <a:rPr lang="fi-FI" sz="2000" dirty="0"/>
              <a:t> </a:t>
            </a:r>
            <a:r>
              <a:rPr lang="fi-FI" sz="2000" dirty="0" err="1"/>
              <a:t>puutumatuse</a:t>
            </a:r>
            <a:r>
              <a:rPr lang="et-EE" sz="2000" dirty="0"/>
              <a:t> kaitsealas.</a:t>
            </a:r>
          </a:p>
        </p:txBody>
      </p:sp>
    </p:spTree>
    <p:extLst>
      <p:ext uri="{BB962C8B-B14F-4D97-AF65-F5344CB8AC3E}">
        <p14:creationId xmlns:p14="http://schemas.microsoft.com/office/powerpoint/2010/main" val="3248229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chemeClr val="accent1"/>
                </a:solidFill>
              </a:rPr>
              <a:t>Terviseandmete TAIE eesmärkidel taaskasutamise õiguslik raamistik </a:t>
            </a: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4" name="TextBox 3">
            <a:extLst>
              <a:ext uri="{FF2B5EF4-FFF2-40B4-BE49-F238E27FC236}">
                <a16:creationId xmlns:a16="http://schemas.microsoft.com/office/drawing/2014/main" id="{D253A7EC-B9E2-4236-AA8D-BB919D35609E}"/>
              </a:ext>
            </a:extLst>
          </p:cNvPr>
          <p:cNvSpPr txBox="1"/>
          <p:nvPr/>
        </p:nvSpPr>
        <p:spPr>
          <a:xfrm>
            <a:off x="282958" y="1765706"/>
            <a:ext cx="11193584" cy="5355312"/>
          </a:xfrm>
          <a:prstGeom prst="rect">
            <a:avLst/>
          </a:prstGeom>
          <a:noFill/>
        </p:spPr>
        <p:txBody>
          <a:bodyPr wrap="square" rtlCol="0">
            <a:spAutoFit/>
          </a:bodyPr>
          <a:lstStyle/>
          <a:p>
            <a:r>
              <a:rPr lang="et-EE" dirty="0">
                <a:solidFill>
                  <a:schemeClr val="tx2"/>
                </a:solidFill>
              </a:rPr>
              <a:t>Andmekaitse ÜM </a:t>
            </a:r>
            <a:r>
              <a:rPr lang="et-EE" dirty="0"/>
              <a:t>art 89 reguleerib kaitsemeetmeid ja erandeid seoses isikuandmete töötlemisega avalikes huvides toimuva arhiveerimise, teadus- ja ajaloouuringute või statistilisel eesmärgil. </a:t>
            </a:r>
          </a:p>
          <a:p>
            <a:endParaRPr lang="et-EE" dirty="0"/>
          </a:p>
          <a:p>
            <a:r>
              <a:rPr lang="et-EE" dirty="0">
                <a:solidFill>
                  <a:schemeClr val="tx2"/>
                </a:solidFill>
              </a:rPr>
              <a:t>Andmekaitse ÜM</a:t>
            </a:r>
            <a:r>
              <a:rPr lang="et-EE" dirty="0"/>
              <a:t> </a:t>
            </a:r>
            <a:r>
              <a:rPr lang="et-EE" dirty="0" err="1"/>
              <a:t>pp</a:t>
            </a:r>
            <a:r>
              <a:rPr lang="et-EE" dirty="0"/>
              <a:t> 157 Registritest saadava teabe sidumise teel võivad teadlased saada uusi väärtuslikke teadmisi näiteks selliste laialtlevinud terviseseisundite kohta nagu südame-veresoonkonna haigused, vähk ja depressioon jne. Registrite alusel saab uuringutulemusi parendada, kuna need saadakse suuremast valimist…. Registrite alusel saadud uuringutulemused annavad usaldusväärseid ja kvaliteetseid teadmisi, mis võivad olla aluseks </a:t>
            </a:r>
            <a:r>
              <a:rPr lang="et-EE" dirty="0" err="1"/>
              <a:t>teadmistepõhise</a:t>
            </a:r>
            <a:r>
              <a:rPr lang="et-EE" dirty="0"/>
              <a:t> poliitika sõnastamisele ja rakendamisele, parandada paljude inimeste elukvaliteeti ja suurendada sotsiaalteenuste tõhusust. </a:t>
            </a:r>
            <a:r>
              <a:rPr lang="et-EE" b="1" dirty="0">
                <a:solidFill>
                  <a:schemeClr val="tx2"/>
                </a:solidFill>
              </a:rPr>
              <a:t>Teadusuuringute hõlbustamiseks võib isikuandmeid töödelda teadusuuringute eesmärgil, mille suhtes kohaldatakse asjakohaseid tingimusi ja kaitsemeetmeid, mis on sätestatud liidu või </a:t>
            </a:r>
            <a:r>
              <a:rPr lang="et-EE" b="1" u="sng" dirty="0">
                <a:solidFill>
                  <a:schemeClr val="tx2"/>
                </a:solidFill>
              </a:rPr>
              <a:t>liikmesriigi </a:t>
            </a:r>
            <a:r>
              <a:rPr lang="et-EE" b="1" dirty="0">
                <a:solidFill>
                  <a:schemeClr val="tx2"/>
                </a:solidFill>
              </a:rPr>
              <a:t>õiguses.</a:t>
            </a:r>
          </a:p>
          <a:p>
            <a:pPr algn="just"/>
            <a:endParaRPr lang="et-EE" dirty="0">
              <a:solidFill>
                <a:schemeClr val="tx2"/>
              </a:solidFill>
            </a:endParaRPr>
          </a:p>
          <a:p>
            <a:pPr algn="just"/>
            <a:r>
              <a:rPr lang="et-EE" dirty="0">
                <a:solidFill>
                  <a:schemeClr val="tx2"/>
                </a:solidFill>
              </a:rPr>
              <a:t>Eestis toimub teaduskasutus </a:t>
            </a:r>
            <a:r>
              <a:rPr lang="et-EE" b="1" u="sng" dirty="0">
                <a:solidFill>
                  <a:schemeClr val="tx2"/>
                </a:solidFill>
              </a:rPr>
              <a:t>seaduse</a:t>
            </a:r>
            <a:r>
              <a:rPr lang="et-EE" dirty="0">
                <a:solidFill>
                  <a:schemeClr val="tx2"/>
                </a:solidFill>
              </a:rPr>
              <a:t> alusel (ilma andmesubjekti nõusolekuta vs teistes riikides on andmesubjekti nõusolek sageli eelduseks). Isiku nõusolek on ka Eestis vajalik siis kui tegemist kliinilise uuringuga (sh ravimid, geneetiliseks uuringuks koeproovi võtmine, geenivaramusse andmete liitmine, isiku vere kasutamine)</a:t>
            </a:r>
          </a:p>
          <a:p>
            <a:endParaRPr lang="et-EE" dirty="0"/>
          </a:p>
          <a:p>
            <a:endParaRPr lang="et-EE" b="1" dirty="0"/>
          </a:p>
        </p:txBody>
      </p:sp>
    </p:spTree>
    <p:extLst>
      <p:ext uri="{BB962C8B-B14F-4D97-AF65-F5344CB8AC3E}">
        <p14:creationId xmlns:p14="http://schemas.microsoft.com/office/powerpoint/2010/main" val="3810826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chemeClr val="accent1"/>
                </a:solidFill>
              </a:rPr>
              <a:t>Terviseandmete TAIE eesmärkidel taaskasutamise õiguslik raamistik </a:t>
            </a: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4" name="TextBox 3">
            <a:extLst>
              <a:ext uri="{FF2B5EF4-FFF2-40B4-BE49-F238E27FC236}">
                <a16:creationId xmlns:a16="http://schemas.microsoft.com/office/drawing/2014/main" id="{D253A7EC-B9E2-4236-AA8D-BB919D35609E}"/>
              </a:ext>
            </a:extLst>
          </p:cNvPr>
          <p:cNvSpPr txBox="1"/>
          <p:nvPr/>
        </p:nvSpPr>
        <p:spPr>
          <a:xfrm>
            <a:off x="609601" y="1877552"/>
            <a:ext cx="11193584" cy="3693319"/>
          </a:xfrm>
          <a:prstGeom prst="rect">
            <a:avLst/>
          </a:prstGeom>
          <a:noFill/>
        </p:spPr>
        <p:txBody>
          <a:bodyPr wrap="square" rtlCol="0">
            <a:spAutoFit/>
          </a:bodyPr>
          <a:lstStyle/>
          <a:p>
            <a:pPr algn="l"/>
            <a:r>
              <a:rPr lang="et-EE" b="1" i="0" dirty="0">
                <a:solidFill>
                  <a:srgbClr val="000000"/>
                </a:solidFill>
                <a:effectLst/>
                <a:latin typeface="Arial" panose="020B0604020202020204" pitchFamily="34" charset="0"/>
              </a:rPr>
              <a:t>Isikuandmete kaitse seadus (IKS) § 6.</a:t>
            </a:r>
            <a:r>
              <a:rPr lang="et-EE" b="1" i="0" u="none" strike="noStrike" dirty="0">
                <a:solidFill>
                  <a:srgbClr val="0061AA"/>
                </a:solidFill>
                <a:effectLst/>
                <a:latin typeface="Arial" panose="020B0604020202020204" pitchFamily="34" charset="0"/>
              </a:rPr>
              <a:t>  </a:t>
            </a:r>
            <a:r>
              <a:rPr lang="et-EE" b="1" i="0" dirty="0">
                <a:solidFill>
                  <a:srgbClr val="000000"/>
                </a:solidFill>
                <a:effectLst/>
                <a:latin typeface="Arial" panose="020B0604020202020204" pitchFamily="34" charset="0"/>
              </a:rPr>
              <a:t>Isikuandmete töötlemine teadus- ja ajaloouuringu ning riikliku statistika vajadusteks</a:t>
            </a:r>
          </a:p>
          <a:p>
            <a:pPr algn="l"/>
            <a:endParaRPr lang="et-EE" b="1" i="0" dirty="0">
              <a:solidFill>
                <a:srgbClr val="000000"/>
              </a:solidFill>
              <a:effectLst/>
              <a:latin typeface="Arial" panose="020B0604020202020204" pitchFamily="34" charset="0"/>
            </a:endParaRPr>
          </a:p>
          <a:p>
            <a:pPr algn="l"/>
            <a:r>
              <a:rPr lang="et-EE" b="0" i="0" u="none" strike="noStrike" dirty="0">
                <a:solidFill>
                  <a:srgbClr val="0061AA"/>
                </a:solidFill>
                <a:effectLst/>
                <a:latin typeface="Arial" panose="020B0604020202020204" pitchFamily="34" charset="0"/>
              </a:rPr>
              <a:t>  </a:t>
            </a:r>
            <a:r>
              <a:rPr lang="et-EE" b="0" i="0" dirty="0">
                <a:solidFill>
                  <a:srgbClr val="202020"/>
                </a:solidFill>
                <a:effectLst/>
                <a:latin typeface="Arial" panose="020B0604020202020204" pitchFamily="34" charset="0"/>
              </a:rPr>
              <a:t>(1) Isikuandmeid võib </a:t>
            </a:r>
            <a:r>
              <a:rPr lang="et-EE" b="1" i="0" u="sng" dirty="0">
                <a:solidFill>
                  <a:srgbClr val="202020"/>
                </a:solidFill>
                <a:effectLst/>
                <a:latin typeface="Arial" panose="020B0604020202020204" pitchFamily="34" charset="0"/>
              </a:rPr>
              <a:t>andmesubjekti nõusolekuta </a:t>
            </a:r>
            <a:r>
              <a:rPr lang="et-EE" b="0" i="0" dirty="0">
                <a:solidFill>
                  <a:srgbClr val="202020"/>
                </a:solidFill>
                <a:effectLst/>
                <a:latin typeface="Arial" panose="020B0604020202020204" pitchFamily="34" charset="0"/>
              </a:rPr>
              <a:t>teadus- või ajaloouuringu või riikliku statistika vajadusteks töödelda </a:t>
            </a:r>
            <a:r>
              <a:rPr lang="et-EE" b="1" i="0" u="sng" dirty="0">
                <a:solidFill>
                  <a:srgbClr val="202020"/>
                </a:solidFill>
                <a:effectLst/>
                <a:latin typeface="Arial" panose="020B0604020202020204" pitchFamily="34" charset="0"/>
              </a:rPr>
              <a:t>eelkõige pseudonüümitud </a:t>
            </a:r>
            <a:r>
              <a:rPr lang="et-EE" b="0" i="0" dirty="0">
                <a:solidFill>
                  <a:srgbClr val="202020"/>
                </a:solidFill>
                <a:effectLst/>
                <a:latin typeface="Arial" panose="020B0604020202020204" pitchFamily="34" charset="0"/>
              </a:rPr>
              <a:t>või samaväärset andmekaitse taset võimaldaval kujul. Enne isikuandmete üleandmist teadus- või ajaloouuringu või riikliku statistika vajadustel töötlemiseks asendatakse isikuandmed pseudonüümitud või samaväärset andmekaitse taset võimaldaval kujul andmetega.</a:t>
            </a:r>
          </a:p>
          <a:p>
            <a:pPr algn="l"/>
            <a:endParaRPr lang="et-EE" b="0" i="0" dirty="0">
              <a:solidFill>
                <a:srgbClr val="202020"/>
              </a:solidFill>
              <a:effectLst/>
              <a:latin typeface="Arial" panose="020B0604020202020204" pitchFamily="34" charset="0"/>
            </a:endParaRPr>
          </a:p>
          <a:p>
            <a:pPr algn="l"/>
            <a:r>
              <a:rPr lang="et-EE" b="0" i="0" u="none" strike="noStrike" dirty="0">
                <a:solidFill>
                  <a:srgbClr val="0061AA"/>
                </a:solidFill>
                <a:effectLst/>
                <a:latin typeface="Arial" panose="020B0604020202020204" pitchFamily="34" charset="0"/>
              </a:rPr>
              <a:t>  </a:t>
            </a:r>
            <a:r>
              <a:rPr lang="et-EE" b="0" i="0" dirty="0">
                <a:solidFill>
                  <a:srgbClr val="202020"/>
                </a:solidFill>
                <a:effectLst/>
                <a:latin typeface="Arial" panose="020B0604020202020204" pitchFamily="34" charset="0"/>
              </a:rPr>
              <a:t>(2) </a:t>
            </a:r>
            <a:r>
              <a:rPr lang="et-EE" b="0" i="0" dirty="0" err="1">
                <a:solidFill>
                  <a:srgbClr val="202020"/>
                </a:solidFill>
                <a:effectLst/>
                <a:latin typeface="Arial" panose="020B0604020202020204" pitchFamily="34" charset="0"/>
              </a:rPr>
              <a:t>Depseudonüümimine</a:t>
            </a:r>
            <a:r>
              <a:rPr lang="et-EE" b="0" i="0" dirty="0">
                <a:solidFill>
                  <a:srgbClr val="202020"/>
                </a:solidFill>
                <a:effectLst/>
                <a:latin typeface="Arial" panose="020B0604020202020204" pitchFamily="34" charset="0"/>
              </a:rPr>
              <a:t> või muu viis, millega isikut mittetuvastavad andmed muudetakse uuesti isikut tuvastavaks, on lubatud ainult täiendavate teadus- või ajaloouuringute või riikliku statistika vajadusteks. Isikuandmete töötleja määrab nimeliselt isiku, kellel on juurdepääs </a:t>
            </a:r>
            <a:r>
              <a:rPr lang="et-EE" b="0" i="0" dirty="0" err="1">
                <a:solidFill>
                  <a:srgbClr val="202020"/>
                </a:solidFill>
                <a:effectLst/>
                <a:latin typeface="Arial" panose="020B0604020202020204" pitchFamily="34" charset="0"/>
              </a:rPr>
              <a:t>depseudonüümimist</a:t>
            </a:r>
            <a:r>
              <a:rPr lang="et-EE" b="0" i="0" dirty="0">
                <a:solidFill>
                  <a:srgbClr val="202020"/>
                </a:solidFill>
                <a:effectLst/>
                <a:latin typeface="Arial" panose="020B0604020202020204" pitchFamily="34" charset="0"/>
              </a:rPr>
              <a:t> võimaldavatele andmetele.</a:t>
            </a:r>
          </a:p>
        </p:txBody>
      </p:sp>
    </p:spTree>
    <p:extLst>
      <p:ext uri="{BB962C8B-B14F-4D97-AF65-F5344CB8AC3E}">
        <p14:creationId xmlns:p14="http://schemas.microsoft.com/office/powerpoint/2010/main" val="351741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chemeClr val="accent1"/>
                </a:solidFill>
              </a:rPr>
              <a:t>Terviseandmete TAIE eesmärkidel taaskasutamise õiguslik raamistik </a:t>
            </a: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4" name="TextBox 3">
            <a:extLst>
              <a:ext uri="{FF2B5EF4-FFF2-40B4-BE49-F238E27FC236}">
                <a16:creationId xmlns:a16="http://schemas.microsoft.com/office/drawing/2014/main" id="{D253A7EC-B9E2-4236-AA8D-BB919D35609E}"/>
              </a:ext>
            </a:extLst>
          </p:cNvPr>
          <p:cNvSpPr txBox="1"/>
          <p:nvPr/>
        </p:nvSpPr>
        <p:spPr>
          <a:xfrm>
            <a:off x="609601" y="1877552"/>
            <a:ext cx="11193584" cy="4524315"/>
          </a:xfrm>
          <a:prstGeom prst="rect">
            <a:avLst/>
          </a:prstGeom>
          <a:noFill/>
        </p:spPr>
        <p:txBody>
          <a:bodyPr wrap="square" rtlCol="0">
            <a:spAutoFit/>
          </a:bodyPr>
          <a:lstStyle/>
          <a:p>
            <a:pPr algn="l"/>
            <a:r>
              <a:rPr lang="et-EE" b="1" i="0" dirty="0">
                <a:solidFill>
                  <a:srgbClr val="000000"/>
                </a:solidFill>
                <a:effectLst/>
                <a:latin typeface="Arial" panose="020B0604020202020204" pitchFamily="34" charset="0"/>
              </a:rPr>
              <a:t>IKS § 6.</a:t>
            </a:r>
            <a:r>
              <a:rPr lang="et-EE" b="1" i="0" u="none" strike="noStrike" dirty="0">
                <a:solidFill>
                  <a:srgbClr val="0061AA"/>
                </a:solidFill>
                <a:effectLst/>
                <a:latin typeface="Arial" panose="020B0604020202020204" pitchFamily="34" charset="0"/>
              </a:rPr>
              <a:t>  </a:t>
            </a:r>
            <a:r>
              <a:rPr lang="et-EE" b="1" i="0" dirty="0">
                <a:solidFill>
                  <a:srgbClr val="000000"/>
                </a:solidFill>
                <a:effectLst/>
                <a:latin typeface="Arial" panose="020B0604020202020204" pitchFamily="34" charset="0"/>
              </a:rPr>
              <a:t>Isikuandmete töötlemine teadus- ja ajaloouuringu ning riikliku statistika vajadusteks</a:t>
            </a:r>
          </a:p>
          <a:p>
            <a:pPr algn="l"/>
            <a:endParaRPr lang="et-EE" b="1" i="0" dirty="0">
              <a:solidFill>
                <a:srgbClr val="000000"/>
              </a:solidFill>
              <a:effectLst/>
              <a:latin typeface="Arial" panose="020B0604020202020204" pitchFamily="34" charset="0"/>
            </a:endParaRPr>
          </a:p>
          <a:p>
            <a:pPr algn="l"/>
            <a:r>
              <a:rPr lang="et-EE" b="0" i="0" u="none" strike="noStrike" dirty="0">
                <a:solidFill>
                  <a:srgbClr val="0061AA"/>
                </a:solidFill>
                <a:effectLst/>
                <a:latin typeface="Arial" panose="020B0604020202020204" pitchFamily="34" charset="0"/>
              </a:rPr>
              <a:t>  </a:t>
            </a:r>
            <a:r>
              <a:rPr lang="et-EE" b="0" i="0" dirty="0">
                <a:solidFill>
                  <a:srgbClr val="202020"/>
                </a:solidFill>
                <a:effectLst/>
                <a:latin typeface="Arial" panose="020B0604020202020204" pitchFamily="34" charset="0"/>
              </a:rPr>
              <a:t>(3) Teadus- või ajaloouuringu või riikliku statistika vajadusteks </a:t>
            </a:r>
            <a:r>
              <a:rPr lang="et-EE" b="1" i="0" u="sng" dirty="0">
                <a:solidFill>
                  <a:srgbClr val="202020"/>
                </a:solidFill>
                <a:effectLst/>
                <a:latin typeface="Arial" panose="020B0604020202020204" pitchFamily="34" charset="0"/>
              </a:rPr>
              <a:t>andmesubjekti nõusolekuta </a:t>
            </a:r>
            <a:r>
              <a:rPr lang="et-EE" b="0" i="0" dirty="0">
                <a:solidFill>
                  <a:srgbClr val="202020"/>
                </a:solidFill>
                <a:effectLst/>
                <a:latin typeface="Arial" panose="020B0604020202020204" pitchFamily="34" charset="0"/>
              </a:rPr>
              <a:t>tema kohta käivate andmete töötlemine andmesubjekti tuvastamist võimaldaval kujul on lubatud üksnes juhul, kui on täidetud järgmised tingimused:</a:t>
            </a:r>
            <a:br>
              <a:rPr lang="et-EE" b="0" i="0" dirty="0">
                <a:solidFill>
                  <a:srgbClr val="202020"/>
                </a:solidFill>
                <a:effectLst/>
                <a:latin typeface="Arial" panose="020B0604020202020204" pitchFamily="34" charset="0"/>
              </a:rPr>
            </a:br>
            <a:r>
              <a:rPr lang="et-EE" b="0" i="0" u="none" strike="noStrike" dirty="0">
                <a:solidFill>
                  <a:srgbClr val="0061AA"/>
                </a:solidFill>
                <a:effectLst/>
                <a:latin typeface="Arial" panose="020B0604020202020204" pitchFamily="34" charset="0"/>
              </a:rPr>
              <a:t>  </a:t>
            </a:r>
            <a:r>
              <a:rPr lang="et-EE" b="0" i="0" dirty="0">
                <a:solidFill>
                  <a:srgbClr val="202020"/>
                </a:solidFill>
                <a:effectLst/>
                <a:latin typeface="Arial" panose="020B0604020202020204" pitchFamily="34" charset="0"/>
              </a:rPr>
              <a:t>1) pärast tuvastamist võimaldavate andmete eemaldamist ei ole andmetöötluse eesmärgid enam saavutatavad või neid oleks ebamõistlikult raske saavutada;</a:t>
            </a:r>
            <a:br>
              <a:rPr lang="et-EE" b="0" i="0" dirty="0">
                <a:solidFill>
                  <a:srgbClr val="202020"/>
                </a:solidFill>
                <a:effectLst/>
                <a:latin typeface="Arial" panose="020B0604020202020204" pitchFamily="34" charset="0"/>
              </a:rPr>
            </a:br>
            <a:r>
              <a:rPr lang="et-EE" b="0" i="0" u="none" strike="noStrike" dirty="0">
                <a:solidFill>
                  <a:srgbClr val="0061AA"/>
                </a:solidFill>
                <a:effectLst/>
                <a:latin typeface="Arial" panose="020B0604020202020204" pitchFamily="34" charset="0"/>
              </a:rPr>
              <a:t>  </a:t>
            </a:r>
            <a:r>
              <a:rPr lang="et-EE" b="0" i="0" dirty="0">
                <a:solidFill>
                  <a:srgbClr val="202020"/>
                </a:solidFill>
                <a:effectLst/>
                <a:latin typeface="Arial" panose="020B0604020202020204" pitchFamily="34" charset="0"/>
              </a:rPr>
              <a:t>2) teadus- või ajaloouuringu või riikliku statistika tegija hinnangul on selleks ülekaalukas avalik huvi;</a:t>
            </a:r>
            <a:br>
              <a:rPr lang="et-EE" b="0" i="0" dirty="0">
                <a:solidFill>
                  <a:srgbClr val="202020"/>
                </a:solidFill>
                <a:effectLst/>
                <a:latin typeface="Arial" panose="020B0604020202020204" pitchFamily="34" charset="0"/>
              </a:rPr>
            </a:br>
            <a:r>
              <a:rPr lang="et-EE" b="0" i="0" u="none" strike="noStrike" dirty="0">
                <a:solidFill>
                  <a:srgbClr val="0061AA"/>
                </a:solidFill>
                <a:effectLst/>
                <a:latin typeface="Arial" panose="020B0604020202020204" pitchFamily="34" charset="0"/>
              </a:rPr>
              <a:t>  </a:t>
            </a:r>
            <a:r>
              <a:rPr lang="et-EE" b="0" i="0" dirty="0">
                <a:solidFill>
                  <a:srgbClr val="202020"/>
                </a:solidFill>
                <a:effectLst/>
                <a:latin typeface="Arial" panose="020B0604020202020204" pitchFamily="34" charset="0"/>
              </a:rPr>
              <a:t>3) töödeldavate isikuandmete põhjal ei muudeta andmesubjekti kohustuste mahtu ega kahjustata muul viisil ülemäära andmesubjekti õigusi.</a:t>
            </a:r>
          </a:p>
          <a:p>
            <a:pPr algn="l"/>
            <a:endParaRPr lang="et-EE" b="0" i="0" dirty="0">
              <a:solidFill>
                <a:srgbClr val="202020"/>
              </a:solidFill>
              <a:effectLst/>
              <a:latin typeface="Arial" panose="020B0604020202020204" pitchFamily="34" charset="0"/>
            </a:endParaRPr>
          </a:p>
          <a:p>
            <a:pPr algn="l"/>
            <a:r>
              <a:rPr lang="et-EE" b="0" i="0" u="none" strike="noStrike" dirty="0">
                <a:solidFill>
                  <a:srgbClr val="0061AA"/>
                </a:solidFill>
                <a:effectLst/>
                <a:latin typeface="Arial" panose="020B0604020202020204" pitchFamily="34" charset="0"/>
              </a:rPr>
              <a:t>  </a:t>
            </a:r>
            <a:r>
              <a:rPr lang="et-EE" b="0" i="0" dirty="0">
                <a:solidFill>
                  <a:srgbClr val="202020"/>
                </a:solidFill>
                <a:effectLst/>
                <a:latin typeface="Arial" panose="020B0604020202020204" pitchFamily="34" charset="0"/>
              </a:rPr>
              <a:t>(4) Kui teadus- või ajaloouuring </a:t>
            </a:r>
            <a:r>
              <a:rPr lang="et-EE" b="1" i="0" u="sng" dirty="0">
                <a:solidFill>
                  <a:srgbClr val="202020"/>
                </a:solidFill>
                <a:effectLst/>
                <a:latin typeface="Arial" panose="020B0604020202020204" pitchFamily="34" charset="0"/>
              </a:rPr>
              <a:t>põhineb eriliiki isikuandmetel (st nt terviseandmed)</a:t>
            </a:r>
            <a:r>
              <a:rPr lang="et-EE" b="0" i="0" dirty="0">
                <a:solidFill>
                  <a:srgbClr val="202020"/>
                </a:solidFill>
                <a:effectLst/>
                <a:latin typeface="Arial" panose="020B0604020202020204" pitchFamily="34" charset="0"/>
              </a:rPr>
              <a:t>, siis kontrollib </a:t>
            </a:r>
            <a:r>
              <a:rPr lang="et-EE" b="1" i="0" u="sng" dirty="0">
                <a:solidFill>
                  <a:srgbClr val="202020"/>
                </a:solidFill>
                <a:effectLst/>
                <a:latin typeface="Arial" panose="020B0604020202020204" pitchFamily="34" charset="0"/>
              </a:rPr>
              <a:t>asjaomase valdkonna eetikakomitee enne käesolevas paragrahvis sätestatud tingimuste täitmist</a:t>
            </a:r>
            <a:r>
              <a:rPr lang="et-EE" b="0" i="0" dirty="0">
                <a:solidFill>
                  <a:srgbClr val="202020"/>
                </a:solidFill>
                <a:effectLst/>
                <a:latin typeface="Arial" panose="020B0604020202020204" pitchFamily="34" charset="0"/>
              </a:rPr>
              <a:t>. </a:t>
            </a:r>
          </a:p>
          <a:p>
            <a:pPr algn="l"/>
            <a:endParaRPr lang="et-EE" dirty="0">
              <a:solidFill>
                <a:srgbClr val="202020"/>
              </a:solidFill>
              <a:latin typeface="Arial" panose="020B0604020202020204" pitchFamily="34" charset="0"/>
            </a:endParaRPr>
          </a:p>
          <a:p>
            <a:pPr algn="l"/>
            <a:r>
              <a:rPr lang="et-EE" b="0" i="0" dirty="0">
                <a:solidFill>
                  <a:srgbClr val="202020"/>
                </a:solidFill>
                <a:effectLst/>
                <a:latin typeface="Arial" panose="020B0604020202020204" pitchFamily="34" charset="0"/>
              </a:rPr>
              <a:t>Kui teadusvaldkonnas puudub eetikakomitee, siis kontrollib nõuete täitmist Andmekaitse Inspektsioon. Rahvusarhiivis säilitatavate isikuandmete suhtes on eetikakomitee õigused Rahvusarhiivil.</a:t>
            </a:r>
          </a:p>
        </p:txBody>
      </p:sp>
    </p:spTree>
    <p:extLst>
      <p:ext uri="{BB962C8B-B14F-4D97-AF65-F5344CB8AC3E}">
        <p14:creationId xmlns:p14="http://schemas.microsoft.com/office/powerpoint/2010/main" val="164581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chemeClr val="accent1"/>
                </a:solidFill>
              </a:rPr>
              <a:t>Terviseandmete TAIE eesmärkidel taaskasutamise õiguslik raamistik </a:t>
            </a: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4" name="TextBox 3">
            <a:extLst>
              <a:ext uri="{FF2B5EF4-FFF2-40B4-BE49-F238E27FC236}">
                <a16:creationId xmlns:a16="http://schemas.microsoft.com/office/drawing/2014/main" id="{D253A7EC-B9E2-4236-AA8D-BB919D35609E}"/>
              </a:ext>
            </a:extLst>
          </p:cNvPr>
          <p:cNvSpPr txBox="1"/>
          <p:nvPr/>
        </p:nvSpPr>
        <p:spPr>
          <a:xfrm>
            <a:off x="609601" y="1877552"/>
            <a:ext cx="11193584" cy="3970318"/>
          </a:xfrm>
          <a:prstGeom prst="rect">
            <a:avLst/>
          </a:prstGeom>
          <a:noFill/>
        </p:spPr>
        <p:txBody>
          <a:bodyPr wrap="square" rtlCol="0">
            <a:spAutoFit/>
          </a:bodyPr>
          <a:lstStyle/>
          <a:p>
            <a:pPr algn="l"/>
            <a:r>
              <a:rPr lang="et-EE" b="1" i="0" dirty="0">
                <a:solidFill>
                  <a:srgbClr val="000000"/>
                </a:solidFill>
                <a:effectLst/>
                <a:latin typeface="Arial" panose="020B0604020202020204" pitchFamily="34" charset="0"/>
              </a:rPr>
              <a:t>Tervise infosüsteemi põhimäärus</a:t>
            </a:r>
          </a:p>
          <a:p>
            <a:pPr algn="l"/>
            <a:endParaRPr lang="et-EE" b="1" dirty="0">
              <a:solidFill>
                <a:srgbClr val="000000"/>
              </a:solidFill>
              <a:latin typeface="Arial" panose="020B0604020202020204" pitchFamily="34" charset="0"/>
            </a:endParaRPr>
          </a:p>
          <a:p>
            <a:pPr algn="l"/>
            <a:r>
              <a:rPr lang="et-EE" b="1" i="0" dirty="0">
                <a:solidFill>
                  <a:srgbClr val="000000"/>
                </a:solidFill>
                <a:effectLst/>
                <a:latin typeface="Arial" panose="020B0604020202020204" pitchFamily="34" charset="0"/>
              </a:rPr>
              <a:t>§ 4.  Vastutava ja volitatud töötleja ülesanded</a:t>
            </a:r>
          </a:p>
          <a:p>
            <a:pPr algn="l"/>
            <a:endParaRPr lang="et-EE" b="1" i="0" dirty="0">
              <a:solidFill>
                <a:srgbClr val="000000"/>
              </a:solidFill>
              <a:effectLst/>
              <a:latin typeface="Arial" panose="020B0604020202020204" pitchFamily="34" charset="0"/>
            </a:endParaRPr>
          </a:p>
          <a:p>
            <a:pPr algn="l"/>
            <a:r>
              <a:rPr lang="et-EE" b="1" i="0" dirty="0">
                <a:solidFill>
                  <a:srgbClr val="000000"/>
                </a:solidFill>
                <a:effectLst/>
                <a:latin typeface="Arial" panose="020B0604020202020204" pitchFamily="34" charset="0"/>
              </a:rPr>
              <a:t> (2) Sotsiaalministeerium </a:t>
            </a:r>
            <a:r>
              <a:rPr lang="et-EE" b="1" i="0" u="sng" dirty="0">
                <a:solidFill>
                  <a:srgbClr val="000000"/>
                </a:solidFill>
                <a:effectLst/>
                <a:latin typeface="Arial" panose="020B0604020202020204" pitchFamily="34" charset="0"/>
              </a:rPr>
              <a:t>vastutava töötlejana</a:t>
            </a:r>
            <a:r>
              <a:rPr lang="et-EE" b="1" i="0" dirty="0">
                <a:solidFill>
                  <a:srgbClr val="000000"/>
                </a:solidFill>
                <a:effectLst/>
                <a:latin typeface="Arial" panose="020B0604020202020204" pitchFamily="34" charset="0"/>
              </a:rPr>
              <a:t>:</a:t>
            </a:r>
          </a:p>
          <a:p>
            <a:pPr algn="l"/>
            <a:r>
              <a:rPr lang="fi-FI" b="0" i="0" u="none" strike="noStrike" dirty="0">
                <a:solidFill>
                  <a:srgbClr val="0061AA"/>
                </a:solidFill>
                <a:effectLst/>
                <a:latin typeface="Arial" panose="020B0604020202020204" pitchFamily="34" charset="0"/>
              </a:rPr>
              <a:t>  </a:t>
            </a:r>
            <a:r>
              <a:rPr lang="fi-FI" b="0" i="0" dirty="0">
                <a:solidFill>
                  <a:srgbClr val="202020"/>
                </a:solidFill>
                <a:effectLst/>
                <a:latin typeface="Arial" panose="020B0604020202020204" pitchFamily="34" charset="0"/>
              </a:rPr>
              <a:t>2) </a:t>
            </a:r>
            <a:r>
              <a:rPr lang="fi-FI" b="1" i="0" dirty="0" err="1">
                <a:solidFill>
                  <a:srgbClr val="202020"/>
                </a:solidFill>
                <a:effectLst/>
                <a:latin typeface="Arial" panose="020B0604020202020204" pitchFamily="34" charset="0"/>
              </a:rPr>
              <a:t>määrab</a:t>
            </a:r>
            <a:r>
              <a:rPr lang="fi-FI" b="0" i="0" dirty="0">
                <a:solidFill>
                  <a:srgbClr val="202020"/>
                </a:solidFill>
                <a:effectLst/>
                <a:latin typeface="Arial" panose="020B0604020202020204" pitchFamily="34" charset="0"/>
              </a:rPr>
              <a:t> ja </a:t>
            </a:r>
            <a:r>
              <a:rPr lang="fi-FI" b="0" i="0" dirty="0" err="1">
                <a:solidFill>
                  <a:srgbClr val="202020"/>
                </a:solidFill>
                <a:effectLst/>
                <a:latin typeface="Arial" panose="020B0604020202020204" pitchFamily="34" charset="0"/>
              </a:rPr>
              <a:t>korraldab</a:t>
            </a:r>
            <a:r>
              <a:rPr lang="fi-FI" b="0" i="0" dirty="0">
                <a:solidFill>
                  <a:srgbClr val="202020"/>
                </a:solidFill>
                <a:effectLst/>
                <a:latin typeface="Arial" panose="020B0604020202020204" pitchFamily="34" charset="0"/>
              </a:rPr>
              <a:t> </a:t>
            </a:r>
            <a:r>
              <a:rPr lang="fi-FI" b="0" i="0" dirty="0" err="1">
                <a:solidFill>
                  <a:srgbClr val="202020"/>
                </a:solidFill>
                <a:effectLst/>
                <a:latin typeface="Arial" panose="020B0604020202020204" pitchFamily="34" charset="0"/>
              </a:rPr>
              <a:t>infosüsteemi</a:t>
            </a:r>
            <a:r>
              <a:rPr lang="fi-FI" b="0" i="0" dirty="0">
                <a:solidFill>
                  <a:srgbClr val="202020"/>
                </a:solidFill>
                <a:effectLst/>
                <a:latin typeface="Arial" panose="020B0604020202020204" pitchFamily="34" charset="0"/>
              </a:rPr>
              <a:t> </a:t>
            </a:r>
            <a:r>
              <a:rPr lang="fi-FI" b="0" i="0" dirty="0" err="1">
                <a:solidFill>
                  <a:srgbClr val="202020"/>
                </a:solidFill>
                <a:effectLst/>
                <a:latin typeface="Arial" panose="020B0604020202020204" pitchFamily="34" charset="0"/>
              </a:rPr>
              <a:t>juurdepääse</a:t>
            </a:r>
            <a:r>
              <a:rPr lang="fi-FI" b="0" i="0" dirty="0">
                <a:solidFill>
                  <a:srgbClr val="202020"/>
                </a:solidFill>
                <a:effectLst/>
                <a:latin typeface="Arial" panose="020B0604020202020204" pitchFamily="34" charset="0"/>
              </a:rPr>
              <a:t>, </a:t>
            </a:r>
            <a:r>
              <a:rPr lang="fi-FI" b="0" i="0" dirty="0" err="1">
                <a:solidFill>
                  <a:srgbClr val="202020"/>
                </a:solidFill>
                <a:effectLst/>
                <a:latin typeface="Arial" panose="020B0604020202020204" pitchFamily="34" charset="0"/>
              </a:rPr>
              <a:t>andmete</a:t>
            </a:r>
            <a:r>
              <a:rPr lang="fi-FI" b="0" i="0" dirty="0">
                <a:solidFill>
                  <a:srgbClr val="202020"/>
                </a:solidFill>
                <a:effectLst/>
                <a:latin typeface="Arial" panose="020B0604020202020204" pitchFamily="34" charset="0"/>
              </a:rPr>
              <a:t> </a:t>
            </a:r>
            <a:r>
              <a:rPr lang="fi-FI" b="0" i="0" dirty="0" err="1">
                <a:solidFill>
                  <a:srgbClr val="202020"/>
                </a:solidFill>
                <a:effectLst/>
                <a:latin typeface="Arial" panose="020B0604020202020204" pitchFamily="34" charset="0"/>
              </a:rPr>
              <a:t>edastamist</a:t>
            </a:r>
            <a:r>
              <a:rPr lang="fi-FI" b="0" i="0" dirty="0">
                <a:solidFill>
                  <a:srgbClr val="202020"/>
                </a:solidFill>
                <a:effectLst/>
                <a:latin typeface="Arial" panose="020B0604020202020204" pitchFamily="34" charset="0"/>
              </a:rPr>
              <a:t> ja </a:t>
            </a:r>
            <a:r>
              <a:rPr lang="fi-FI" b="1" i="0" dirty="0" err="1">
                <a:solidFill>
                  <a:srgbClr val="202020"/>
                </a:solidFill>
                <a:effectLst/>
                <a:latin typeface="Arial" panose="020B0604020202020204" pitchFamily="34" charset="0"/>
              </a:rPr>
              <a:t>väljastamist</a:t>
            </a:r>
            <a:r>
              <a:rPr lang="fi-FI" b="0" i="0" dirty="0">
                <a:solidFill>
                  <a:srgbClr val="202020"/>
                </a:solidFill>
                <a:effectLst/>
                <a:latin typeface="Arial" panose="020B0604020202020204" pitchFamily="34" charset="0"/>
              </a:rPr>
              <a:t>;</a:t>
            </a:r>
            <a:endParaRPr lang="et-EE" b="0" i="0" dirty="0">
              <a:solidFill>
                <a:srgbClr val="202020"/>
              </a:solidFill>
              <a:effectLst/>
              <a:latin typeface="Arial" panose="020B0604020202020204" pitchFamily="34" charset="0"/>
            </a:endParaRPr>
          </a:p>
          <a:p>
            <a:pPr algn="l"/>
            <a:endParaRPr lang="et-EE" dirty="0">
              <a:solidFill>
                <a:srgbClr val="202020"/>
              </a:solidFill>
              <a:latin typeface="Arial" panose="020B0604020202020204" pitchFamily="34" charset="0"/>
            </a:endParaRPr>
          </a:p>
          <a:p>
            <a:pPr algn="l"/>
            <a:r>
              <a:rPr lang="et-EE" b="0" i="0" dirty="0">
                <a:solidFill>
                  <a:srgbClr val="202020"/>
                </a:solidFill>
                <a:effectLst/>
                <a:latin typeface="Arial" panose="020B0604020202020204" pitchFamily="34" charset="0"/>
              </a:rPr>
              <a:t>(4) </a:t>
            </a:r>
            <a:r>
              <a:rPr lang="et-EE" b="1" i="0" dirty="0">
                <a:solidFill>
                  <a:srgbClr val="202020"/>
                </a:solidFill>
                <a:effectLst/>
                <a:latin typeface="Arial" panose="020B0604020202020204" pitchFamily="34" charset="0"/>
              </a:rPr>
              <a:t>Tervise ja Heaolu Infosüsteemide Keskus </a:t>
            </a:r>
            <a:r>
              <a:rPr lang="et-EE" b="1" i="0" u="sng" dirty="0">
                <a:solidFill>
                  <a:srgbClr val="202020"/>
                </a:solidFill>
                <a:effectLst/>
                <a:latin typeface="Arial" panose="020B0604020202020204" pitchFamily="34" charset="0"/>
              </a:rPr>
              <a:t>volitatud töötlejana</a:t>
            </a:r>
            <a:r>
              <a:rPr lang="et-EE" b="0" i="0" dirty="0">
                <a:solidFill>
                  <a:srgbClr val="202020"/>
                </a:solidFill>
                <a:effectLst/>
                <a:latin typeface="Arial" panose="020B0604020202020204" pitchFamily="34" charset="0"/>
              </a:rPr>
              <a:t> tagab andmekogu pidamise ja haldamise õigusaktides sätestatud nõuete kohaselt, sealhulgas:</a:t>
            </a:r>
          </a:p>
          <a:p>
            <a:pPr algn="l"/>
            <a:endParaRPr lang="et-EE" b="0" i="0" dirty="0">
              <a:solidFill>
                <a:srgbClr val="202020"/>
              </a:solidFill>
              <a:effectLst/>
              <a:latin typeface="Arial" panose="020B0604020202020204" pitchFamily="34" charset="0"/>
            </a:endParaRPr>
          </a:p>
          <a:p>
            <a:pPr algn="l"/>
            <a:r>
              <a:rPr lang="et-EE" b="0" i="0" dirty="0">
                <a:solidFill>
                  <a:srgbClr val="202020"/>
                </a:solidFill>
                <a:effectLst/>
                <a:latin typeface="Arial" panose="020B0604020202020204" pitchFamily="34" charset="0"/>
              </a:rPr>
              <a:t>3) vastutab isikuandmete töötlemise nõuete täitmise eest ning </a:t>
            </a:r>
            <a:r>
              <a:rPr lang="et-EE" b="1" i="0" dirty="0">
                <a:solidFill>
                  <a:srgbClr val="202020"/>
                </a:solidFill>
                <a:effectLst/>
                <a:latin typeface="Arial" panose="020B0604020202020204" pitchFamily="34" charset="0"/>
              </a:rPr>
              <a:t>menetleb isikute avaldusi infosüsteemist andmete ühekordseks väljastamiseks;</a:t>
            </a:r>
          </a:p>
          <a:p>
            <a:pPr algn="l"/>
            <a:endParaRPr lang="et-EE" b="1" i="0" dirty="0">
              <a:solidFill>
                <a:srgbClr val="000000"/>
              </a:solidFill>
              <a:effectLst/>
              <a:latin typeface="Arial" panose="020B0604020202020204" pitchFamily="34" charset="0"/>
            </a:endParaRPr>
          </a:p>
          <a:p>
            <a:pPr algn="l"/>
            <a:endParaRPr lang="et-EE" b="0" i="0" dirty="0">
              <a:solidFill>
                <a:srgbClr val="202020"/>
              </a:solidFill>
              <a:effectLst/>
              <a:latin typeface="Arial" panose="020B0604020202020204" pitchFamily="34" charset="0"/>
            </a:endParaRPr>
          </a:p>
        </p:txBody>
      </p:sp>
    </p:spTree>
    <p:extLst>
      <p:ext uri="{BB962C8B-B14F-4D97-AF65-F5344CB8AC3E}">
        <p14:creationId xmlns:p14="http://schemas.microsoft.com/office/powerpoint/2010/main" val="638139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chemeClr val="accent1"/>
                </a:solidFill>
              </a:rPr>
              <a:t>Terviseandmete TAIE eesmärkidel taaskasutamise õiguslik raamistik </a:t>
            </a: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4" name="TextBox 3">
            <a:extLst>
              <a:ext uri="{FF2B5EF4-FFF2-40B4-BE49-F238E27FC236}">
                <a16:creationId xmlns:a16="http://schemas.microsoft.com/office/drawing/2014/main" id="{D253A7EC-B9E2-4236-AA8D-BB919D35609E}"/>
              </a:ext>
            </a:extLst>
          </p:cNvPr>
          <p:cNvSpPr txBox="1"/>
          <p:nvPr/>
        </p:nvSpPr>
        <p:spPr>
          <a:xfrm>
            <a:off x="609601" y="1877552"/>
            <a:ext cx="11193584" cy="4247317"/>
          </a:xfrm>
          <a:prstGeom prst="rect">
            <a:avLst/>
          </a:prstGeom>
          <a:noFill/>
        </p:spPr>
        <p:txBody>
          <a:bodyPr wrap="square" rtlCol="0">
            <a:spAutoFit/>
          </a:bodyPr>
          <a:lstStyle/>
          <a:p>
            <a:pPr algn="l"/>
            <a:r>
              <a:rPr lang="et-EE" b="1" i="0" dirty="0">
                <a:solidFill>
                  <a:srgbClr val="000000"/>
                </a:solidFill>
                <a:effectLst/>
                <a:latin typeface="Arial" panose="020B0604020202020204" pitchFamily="34" charset="0"/>
              </a:rPr>
              <a:t>Tervise infosüsteemi põhimäärus</a:t>
            </a:r>
          </a:p>
          <a:p>
            <a:pPr algn="l"/>
            <a:endParaRPr lang="et-EE" b="1" i="0" dirty="0">
              <a:solidFill>
                <a:srgbClr val="000000"/>
              </a:solidFill>
              <a:effectLst/>
              <a:latin typeface="Arial" panose="020B0604020202020204" pitchFamily="34" charset="0"/>
            </a:endParaRPr>
          </a:p>
          <a:p>
            <a:pPr algn="l"/>
            <a:r>
              <a:rPr lang="et-EE" b="1" i="0" dirty="0">
                <a:solidFill>
                  <a:srgbClr val="000000"/>
                </a:solidFill>
                <a:effectLst/>
                <a:latin typeface="Arial" panose="020B0604020202020204" pitchFamily="34" charset="0"/>
              </a:rPr>
              <a:t>§ 12. </a:t>
            </a:r>
            <a:r>
              <a:rPr lang="et-EE" b="1" i="0" u="none" strike="noStrike" dirty="0">
                <a:solidFill>
                  <a:srgbClr val="0061AA"/>
                </a:solidFill>
                <a:effectLst/>
                <a:latin typeface="Arial" panose="020B0604020202020204" pitchFamily="34" charset="0"/>
              </a:rPr>
              <a:t>  </a:t>
            </a:r>
            <a:r>
              <a:rPr lang="et-EE" b="1" i="0" dirty="0">
                <a:solidFill>
                  <a:srgbClr val="000000"/>
                </a:solidFill>
                <a:effectLst/>
                <a:latin typeface="Arial" panose="020B0604020202020204" pitchFamily="34" charset="0"/>
              </a:rPr>
              <a:t>Kolmandate isikute õigus andmetele juurdepääsuks</a:t>
            </a:r>
          </a:p>
          <a:p>
            <a:pPr algn="l"/>
            <a:endParaRPr lang="et-EE" b="1" i="0" dirty="0">
              <a:solidFill>
                <a:srgbClr val="000000"/>
              </a:solidFill>
              <a:effectLst/>
              <a:latin typeface="Arial" panose="020B0604020202020204" pitchFamily="34" charset="0"/>
            </a:endParaRPr>
          </a:p>
          <a:p>
            <a:pPr algn="l"/>
            <a:r>
              <a:rPr lang="et-EE" b="0" i="0" u="none" strike="noStrike" dirty="0">
                <a:solidFill>
                  <a:srgbClr val="0061AA"/>
                </a:solidFill>
                <a:effectLst/>
                <a:latin typeface="Arial" panose="020B0604020202020204" pitchFamily="34" charset="0"/>
              </a:rPr>
              <a:t>  </a:t>
            </a:r>
            <a:r>
              <a:rPr lang="et-EE" b="0" i="0" dirty="0">
                <a:solidFill>
                  <a:srgbClr val="202020"/>
                </a:solidFill>
                <a:effectLst/>
                <a:latin typeface="Arial" panose="020B0604020202020204" pitchFamily="34" charset="0"/>
              </a:rPr>
              <a:t>(1) Isikud, kellel on seadusest tulenev infosüsteemis olevatele isikuandmetele juurdepääsu õigus, saavad oma õigust teostada § 10 lõikes 1 nimetatud viisil.</a:t>
            </a:r>
          </a:p>
          <a:p>
            <a:pPr algn="l"/>
            <a:r>
              <a:rPr lang="et-EE" b="0" i="0" u="none" strike="noStrike" dirty="0">
                <a:solidFill>
                  <a:srgbClr val="0061AA"/>
                </a:solidFill>
                <a:effectLst/>
                <a:latin typeface="Arial" panose="020B0604020202020204" pitchFamily="34" charset="0"/>
              </a:rPr>
              <a:t>  </a:t>
            </a:r>
            <a:r>
              <a:rPr lang="et-EE" b="0" i="0" dirty="0">
                <a:solidFill>
                  <a:srgbClr val="202020"/>
                </a:solidFill>
                <a:effectLst/>
                <a:latin typeface="Arial" panose="020B0604020202020204" pitchFamily="34" charset="0"/>
              </a:rPr>
              <a:t>(2) Lõikes 1 nimetatud isikutele väljastatakse infosüsteemist andmed üksnes seaduses sätestatud ulatuses ning neil on kohustus tagada, et andmetele juurdepääs võimaldatakse selleks õigustatud isikutele.</a:t>
            </a:r>
          </a:p>
          <a:p>
            <a:pPr algn="l"/>
            <a:endParaRPr lang="et-EE" dirty="0">
              <a:solidFill>
                <a:srgbClr val="202020"/>
              </a:solidFill>
              <a:latin typeface="Arial" panose="020B0604020202020204" pitchFamily="34" charset="0"/>
            </a:endParaRPr>
          </a:p>
          <a:p>
            <a:r>
              <a:rPr lang="et-EE" b="1" i="0" dirty="0">
                <a:solidFill>
                  <a:srgbClr val="000000"/>
                </a:solidFill>
                <a:effectLst/>
                <a:latin typeface="Arial" panose="020B0604020202020204" pitchFamily="34" charset="0"/>
              </a:rPr>
              <a:t>§ 10. </a:t>
            </a:r>
            <a:r>
              <a:rPr lang="et-EE" b="1" i="0" u="none" strike="noStrike" dirty="0">
                <a:solidFill>
                  <a:srgbClr val="0061AA"/>
                </a:solidFill>
                <a:effectLst/>
                <a:latin typeface="Arial" panose="020B0604020202020204" pitchFamily="34" charset="0"/>
              </a:rPr>
              <a:t>  </a:t>
            </a:r>
            <a:r>
              <a:rPr lang="et-EE" b="1" i="0" dirty="0">
                <a:solidFill>
                  <a:srgbClr val="000000"/>
                </a:solidFill>
                <a:effectLst/>
                <a:latin typeface="Arial" panose="020B0604020202020204" pitchFamily="34" charset="0"/>
              </a:rPr>
              <a:t>Üldnõuded</a:t>
            </a:r>
          </a:p>
          <a:p>
            <a:pPr algn="l"/>
            <a:endParaRPr lang="et-EE" dirty="0">
              <a:solidFill>
                <a:srgbClr val="202020"/>
              </a:solidFill>
              <a:latin typeface="Arial" panose="020B0604020202020204" pitchFamily="34" charset="0"/>
            </a:endParaRPr>
          </a:p>
          <a:p>
            <a:pPr algn="l"/>
            <a:r>
              <a:rPr lang="et-EE" b="0" i="0" dirty="0">
                <a:solidFill>
                  <a:srgbClr val="202020"/>
                </a:solidFill>
                <a:effectLst/>
                <a:latin typeface="Arial" panose="020B0604020202020204" pitchFamily="34" charset="0"/>
              </a:rPr>
              <a:t>(1</a:t>
            </a:r>
            <a:r>
              <a:rPr lang="et-EE" b="0" i="0" baseline="30000" dirty="0">
                <a:solidFill>
                  <a:srgbClr val="202020"/>
                </a:solidFill>
                <a:effectLst/>
                <a:latin typeface="Arial" panose="020B0604020202020204" pitchFamily="34" charset="0"/>
              </a:rPr>
              <a:t>1</a:t>
            </a:r>
            <a:r>
              <a:rPr lang="et-EE" b="0" i="0" dirty="0">
                <a:solidFill>
                  <a:srgbClr val="202020"/>
                </a:solidFill>
                <a:effectLst/>
                <a:latin typeface="Arial" panose="020B0604020202020204" pitchFamily="34" charset="0"/>
              </a:rPr>
              <a:t>) Andmete </a:t>
            </a:r>
            <a:r>
              <a:rPr lang="et-EE" b="1" i="0" dirty="0">
                <a:solidFill>
                  <a:srgbClr val="202020"/>
                </a:solidFill>
                <a:effectLst/>
                <a:latin typeface="Arial" panose="020B0604020202020204" pitchFamily="34" charset="0"/>
              </a:rPr>
              <a:t>väljastamine</a:t>
            </a:r>
            <a:r>
              <a:rPr lang="et-EE" b="0" i="0" dirty="0">
                <a:solidFill>
                  <a:srgbClr val="202020"/>
                </a:solidFill>
                <a:effectLst/>
                <a:latin typeface="Arial" panose="020B0604020202020204" pitchFamily="34" charset="0"/>
              </a:rPr>
              <a:t> infosüsteemist tagatakse:</a:t>
            </a:r>
            <a:br>
              <a:rPr lang="et-EE" dirty="0"/>
            </a:br>
            <a:r>
              <a:rPr lang="et-EE" b="0" i="0" u="none" strike="noStrike" dirty="0">
                <a:solidFill>
                  <a:srgbClr val="0061AA"/>
                </a:solidFill>
                <a:effectLst/>
                <a:latin typeface="Arial" panose="020B0604020202020204" pitchFamily="34" charset="0"/>
              </a:rPr>
              <a:t>  </a:t>
            </a:r>
            <a:r>
              <a:rPr lang="et-EE" b="0" i="0" dirty="0">
                <a:solidFill>
                  <a:srgbClr val="202020"/>
                </a:solidFill>
                <a:effectLst/>
                <a:latin typeface="Arial" panose="020B0604020202020204" pitchFamily="34" charset="0"/>
              </a:rPr>
              <a:t>1) </a:t>
            </a:r>
            <a:r>
              <a:rPr lang="et-EE" b="1" i="0" dirty="0">
                <a:solidFill>
                  <a:srgbClr val="202020"/>
                </a:solidFill>
                <a:effectLst/>
                <a:latin typeface="Arial" panose="020B0604020202020204" pitchFamily="34" charset="0"/>
              </a:rPr>
              <a:t>ühekordse andmepäringuna taotluse </a:t>
            </a:r>
            <a:r>
              <a:rPr lang="et-EE" b="0" i="0" dirty="0">
                <a:solidFill>
                  <a:srgbClr val="202020"/>
                </a:solidFill>
                <a:effectLst/>
                <a:latin typeface="Arial" panose="020B0604020202020204" pitchFamily="34" charset="0"/>
              </a:rPr>
              <a:t>alusel;</a:t>
            </a:r>
            <a:br>
              <a:rPr lang="et-EE" dirty="0"/>
            </a:br>
            <a:r>
              <a:rPr lang="et-EE" b="0" i="0" u="none" strike="noStrike" dirty="0">
                <a:solidFill>
                  <a:srgbClr val="0061AA"/>
                </a:solidFill>
                <a:effectLst/>
                <a:latin typeface="Arial" panose="020B0604020202020204" pitchFamily="34" charset="0"/>
              </a:rPr>
              <a:t>  </a:t>
            </a:r>
            <a:r>
              <a:rPr lang="et-EE" b="0" i="0" dirty="0">
                <a:solidFill>
                  <a:srgbClr val="202020"/>
                </a:solidFill>
                <a:effectLst/>
                <a:latin typeface="Arial" panose="020B0604020202020204" pitchFamily="34" charset="0"/>
              </a:rPr>
              <a:t>2) poolte vahel sõlmitud lepingu alusel.</a:t>
            </a:r>
            <a:endParaRPr lang="et-EE" dirty="0">
              <a:solidFill>
                <a:srgbClr val="202020"/>
              </a:solidFill>
              <a:latin typeface="Arial" panose="020B0604020202020204" pitchFamily="34" charset="0"/>
            </a:endParaRPr>
          </a:p>
          <a:p>
            <a:pPr algn="l"/>
            <a:endParaRPr lang="et-EE" b="0" i="0" dirty="0">
              <a:solidFill>
                <a:srgbClr val="202020"/>
              </a:solidFill>
              <a:effectLst/>
              <a:latin typeface="Arial" panose="020B0604020202020204" pitchFamily="34" charset="0"/>
            </a:endParaRPr>
          </a:p>
        </p:txBody>
      </p:sp>
    </p:spTree>
    <p:extLst>
      <p:ext uri="{BB962C8B-B14F-4D97-AF65-F5344CB8AC3E}">
        <p14:creationId xmlns:p14="http://schemas.microsoft.com/office/powerpoint/2010/main" val="2652146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solidFill>
                  <a:schemeClr val="accent1"/>
                </a:solidFill>
              </a:rPr>
              <a:t>Andmete taaskasutamise protsess</a:t>
            </a:r>
          </a:p>
        </p:txBody>
      </p:sp>
      <p:cxnSp>
        <p:nvCxnSpPr>
          <p:cNvPr id="157" name="Straight Connector 156"/>
          <p:cNvCxnSpPr/>
          <p:nvPr/>
        </p:nvCxnSpPr>
        <p:spPr bwMode="auto">
          <a:xfrm flipH="1">
            <a:off x="11803207" y="199367"/>
            <a:ext cx="2" cy="6448765"/>
          </a:xfrm>
          <a:prstGeom prst="line">
            <a:avLst/>
          </a:prstGeom>
          <a:solidFill>
            <a:srgbClr val="00B8FF"/>
          </a:solidFill>
          <a:ln w="41275" cap="flat" cmpd="sng" algn="ctr">
            <a:solidFill>
              <a:schemeClr val="bg1">
                <a:lumMod val="85000"/>
              </a:schemeClr>
            </a:solidFill>
            <a:prstDash val="solid"/>
            <a:round/>
            <a:headEnd type="none" w="med" len="med"/>
            <a:tailEnd type="arrow" w="med" len="med"/>
          </a:ln>
          <a:effectLst/>
        </p:spPr>
      </p:cxnSp>
      <p:sp>
        <p:nvSpPr>
          <p:cNvPr id="158" name="Rounded Rectangle 157"/>
          <p:cNvSpPr/>
          <p:nvPr/>
        </p:nvSpPr>
        <p:spPr bwMode="auto">
          <a:xfrm>
            <a:off x="11658722" y="187886"/>
            <a:ext cx="288973" cy="288973"/>
          </a:xfrm>
          <a:prstGeom prst="roundRect">
            <a:avLst>
              <a:gd name="adj" fmla="val 50000"/>
            </a:avLst>
          </a:prstGeom>
          <a:solidFill>
            <a:schemeClr val="bg1"/>
          </a:solidFill>
          <a:ln w="41275" cap="flat" cmpd="sng" algn="ctr">
            <a:solidFill>
              <a:schemeClr val="accent1"/>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59" name="Rounded Rectangle 158"/>
          <p:cNvSpPr/>
          <p:nvPr/>
        </p:nvSpPr>
        <p:spPr bwMode="auto">
          <a:xfrm>
            <a:off x="11658722" y="1422141"/>
            <a:ext cx="288973" cy="288973"/>
          </a:xfrm>
          <a:prstGeom prst="roundRect">
            <a:avLst>
              <a:gd name="adj" fmla="val 50000"/>
            </a:avLst>
          </a:prstGeom>
          <a:solidFill>
            <a:schemeClr val="bg1"/>
          </a:solidFill>
          <a:ln w="41275" cap="flat" cmpd="sng" algn="ctr">
            <a:solidFill>
              <a:schemeClr val="tx1">
                <a:lumMod val="20000"/>
                <a:lumOff val="80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0" name="Rounded Rectangle 159"/>
          <p:cNvSpPr/>
          <p:nvPr/>
        </p:nvSpPr>
        <p:spPr bwMode="auto">
          <a:xfrm>
            <a:off x="11658722" y="265639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1" name="Rounded Rectangle 160"/>
          <p:cNvSpPr/>
          <p:nvPr/>
        </p:nvSpPr>
        <p:spPr bwMode="auto">
          <a:xfrm>
            <a:off x="11659920" y="3890651"/>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2" name="Rounded Rectangle 161"/>
          <p:cNvSpPr/>
          <p:nvPr/>
        </p:nvSpPr>
        <p:spPr bwMode="auto">
          <a:xfrm>
            <a:off x="11648346" y="5124906"/>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sp>
        <p:nvSpPr>
          <p:cNvPr id="166" name="Rounded Rectangle 165"/>
          <p:cNvSpPr/>
          <p:nvPr/>
        </p:nvSpPr>
        <p:spPr bwMode="auto">
          <a:xfrm>
            <a:off x="11658722" y="6359159"/>
            <a:ext cx="288973" cy="288973"/>
          </a:xfrm>
          <a:prstGeom prst="roundRect">
            <a:avLst>
              <a:gd name="adj" fmla="val 50000"/>
            </a:avLst>
          </a:prstGeom>
          <a:solidFill>
            <a:schemeClr val="bg1"/>
          </a:solidFill>
          <a:ln w="41275" cap="flat" cmpd="sng" algn="ctr">
            <a:solidFill>
              <a:schemeClr val="bg1">
                <a:lumMod val="85000"/>
              </a:schemeClr>
            </a:solidFill>
            <a:prstDash val="solid"/>
            <a:round/>
            <a:headEnd type="none" w="med" len="med"/>
            <a:tailEnd type="none" w="med" len="med"/>
          </a:ln>
          <a:effectLst/>
        </p:spPr>
        <p:txBody>
          <a:bodyPr vert="horz" wrap="square" lIns="91739" tIns="45869" rIns="91739" bIns="45869" numCol="1" rtlCol="0" anchor="t" anchorCtr="0" compatLnSpc="1">
            <a:prstTxWarp prst="textNoShape">
              <a:avLst/>
            </a:prstTxWarp>
          </a:bodyPr>
          <a:lstStyle/>
          <a:p>
            <a:pPr defTabSz="450746" fontAlgn="base" hangingPunct="0">
              <a:lnSpc>
                <a:spcPct val="110000"/>
              </a:lnSpc>
              <a:spcBef>
                <a:spcPct val="0"/>
              </a:spcBef>
              <a:spcAft>
                <a:spcPct val="0"/>
              </a:spcAft>
              <a:buClr>
                <a:srgbClr val="000000"/>
              </a:buClr>
              <a:buSzPct val="100000"/>
            </a:pPr>
            <a:endParaRPr lang="et-EE" sz="1806">
              <a:latin typeface="Roboto Condensed" charset="0"/>
              <a:ea typeface="Microsoft YaHei" charset="-122"/>
            </a:endParaRPr>
          </a:p>
        </p:txBody>
      </p:sp>
      <p:pic>
        <p:nvPicPr>
          <p:cNvPr id="6" name="Pilt 5">
            <a:extLst>
              <a:ext uri="{FF2B5EF4-FFF2-40B4-BE49-F238E27FC236}">
                <a16:creationId xmlns:a16="http://schemas.microsoft.com/office/drawing/2014/main" id="{3873AF51-F30F-4897-8473-BB2C3E8916CF}"/>
              </a:ext>
            </a:extLst>
          </p:cNvPr>
          <p:cNvPicPr>
            <a:picLocks noChangeAspect="1"/>
          </p:cNvPicPr>
          <p:nvPr/>
        </p:nvPicPr>
        <p:blipFill>
          <a:blip r:embed="rId3"/>
          <a:stretch>
            <a:fillRect/>
          </a:stretch>
        </p:blipFill>
        <p:spPr>
          <a:xfrm>
            <a:off x="0" y="1192696"/>
            <a:ext cx="12044608" cy="4810539"/>
          </a:xfrm>
          <a:prstGeom prst="rect">
            <a:avLst/>
          </a:prstGeom>
        </p:spPr>
      </p:pic>
      <p:sp>
        <p:nvSpPr>
          <p:cNvPr id="7" name="TextBox 6">
            <a:extLst>
              <a:ext uri="{FF2B5EF4-FFF2-40B4-BE49-F238E27FC236}">
                <a16:creationId xmlns:a16="http://schemas.microsoft.com/office/drawing/2014/main" id="{5850F6B5-580E-457C-841D-C5FFE977F0D3}"/>
              </a:ext>
            </a:extLst>
          </p:cNvPr>
          <p:cNvSpPr txBox="1"/>
          <p:nvPr/>
        </p:nvSpPr>
        <p:spPr>
          <a:xfrm>
            <a:off x="278296" y="6398695"/>
            <a:ext cx="4571970" cy="369332"/>
          </a:xfrm>
          <a:prstGeom prst="rect">
            <a:avLst/>
          </a:prstGeom>
          <a:noFill/>
        </p:spPr>
        <p:txBody>
          <a:bodyPr wrap="square" rtlCol="0">
            <a:spAutoFit/>
          </a:bodyPr>
          <a:lstStyle/>
          <a:p>
            <a:r>
              <a:rPr lang="et-EE" dirty="0"/>
              <a:t>TEHDAS </a:t>
            </a:r>
            <a:r>
              <a:rPr lang="et-EE" dirty="0">
                <a:hlinkClick r:id="rId4"/>
              </a:rPr>
              <a:t>raport</a:t>
            </a:r>
            <a:endParaRPr lang="et-EE" dirty="0"/>
          </a:p>
        </p:txBody>
      </p:sp>
      <p:sp>
        <p:nvSpPr>
          <p:cNvPr id="8" name="Ovaal 7">
            <a:extLst>
              <a:ext uri="{FF2B5EF4-FFF2-40B4-BE49-F238E27FC236}">
                <a16:creationId xmlns:a16="http://schemas.microsoft.com/office/drawing/2014/main" id="{3E499982-B1DB-4996-A200-FD8D61677F81}"/>
              </a:ext>
            </a:extLst>
          </p:cNvPr>
          <p:cNvSpPr/>
          <p:nvPr/>
        </p:nvSpPr>
        <p:spPr>
          <a:xfrm>
            <a:off x="1106592" y="1013510"/>
            <a:ext cx="1457689" cy="107330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solidFill>
                  <a:schemeClr val="tx2"/>
                </a:solidFill>
              </a:rPr>
              <a:t>EBIN</a:t>
            </a:r>
          </a:p>
        </p:txBody>
      </p:sp>
      <p:sp>
        <p:nvSpPr>
          <p:cNvPr id="19" name="Ovaal 18">
            <a:extLst>
              <a:ext uri="{FF2B5EF4-FFF2-40B4-BE49-F238E27FC236}">
                <a16:creationId xmlns:a16="http://schemas.microsoft.com/office/drawing/2014/main" id="{CC42813F-8A21-466C-920C-7E985D0B6D6D}"/>
              </a:ext>
            </a:extLst>
          </p:cNvPr>
          <p:cNvSpPr/>
          <p:nvPr/>
        </p:nvSpPr>
        <p:spPr>
          <a:xfrm>
            <a:off x="1418018" y="4310448"/>
            <a:ext cx="1457689" cy="1073302"/>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solidFill>
                  <a:schemeClr val="tx2"/>
                </a:solidFill>
              </a:rPr>
              <a:t>TEHIK</a:t>
            </a:r>
          </a:p>
        </p:txBody>
      </p:sp>
      <p:sp>
        <p:nvSpPr>
          <p:cNvPr id="20" name="Ovaal 19">
            <a:extLst>
              <a:ext uri="{FF2B5EF4-FFF2-40B4-BE49-F238E27FC236}">
                <a16:creationId xmlns:a16="http://schemas.microsoft.com/office/drawing/2014/main" id="{2549A078-3530-42DB-B760-3AC9D37A2546}"/>
              </a:ext>
            </a:extLst>
          </p:cNvPr>
          <p:cNvSpPr/>
          <p:nvPr/>
        </p:nvSpPr>
        <p:spPr>
          <a:xfrm>
            <a:off x="3730288" y="874403"/>
            <a:ext cx="1650744" cy="148193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solidFill>
                  <a:schemeClr val="tx2"/>
                </a:solidFill>
              </a:rPr>
              <a:t>Vastutav töötleja (SOM)</a:t>
            </a:r>
          </a:p>
        </p:txBody>
      </p:sp>
      <p:sp>
        <p:nvSpPr>
          <p:cNvPr id="9" name="Ovaal 8">
            <a:extLst>
              <a:ext uri="{FF2B5EF4-FFF2-40B4-BE49-F238E27FC236}">
                <a16:creationId xmlns:a16="http://schemas.microsoft.com/office/drawing/2014/main" id="{D2DE5FCD-8060-47FA-A44A-A576ED27B468}"/>
              </a:ext>
            </a:extLst>
          </p:cNvPr>
          <p:cNvSpPr/>
          <p:nvPr/>
        </p:nvSpPr>
        <p:spPr>
          <a:xfrm>
            <a:off x="5330949" y="957655"/>
            <a:ext cx="1922715" cy="1315429"/>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solidFill>
                  <a:schemeClr val="tx2"/>
                </a:solidFill>
              </a:rPr>
              <a:t>Andmete väljastamine TEHIK</a:t>
            </a:r>
          </a:p>
        </p:txBody>
      </p:sp>
      <p:sp>
        <p:nvSpPr>
          <p:cNvPr id="22" name="Ovaal 21">
            <a:extLst>
              <a:ext uri="{FF2B5EF4-FFF2-40B4-BE49-F238E27FC236}">
                <a16:creationId xmlns:a16="http://schemas.microsoft.com/office/drawing/2014/main" id="{4FC50200-3300-46D2-9D1D-31D6056C5BA7}"/>
              </a:ext>
            </a:extLst>
          </p:cNvPr>
          <p:cNvSpPr/>
          <p:nvPr/>
        </p:nvSpPr>
        <p:spPr>
          <a:xfrm>
            <a:off x="6514085" y="4853433"/>
            <a:ext cx="1650744" cy="148193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solidFill>
                  <a:schemeClr val="tx2"/>
                </a:solidFill>
              </a:rPr>
              <a:t>Andmete teisene kasutaja / uurija</a:t>
            </a:r>
          </a:p>
        </p:txBody>
      </p:sp>
      <p:sp>
        <p:nvSpPr>
          <p:cNvPr id="23" name="Ovaal 22">
            <a:extLst>
              <a:ext uri="{FF2B5EF4-FFF2-40B4-BE49-F238E27FC236}">
                <a16:creationId xmlns:a16="http://schemas.microsoft.com/office/drawing/2014/main" id="{F3420B28-4414-41B6-9115-C5C6A9CBF455}"/>
              </a:ext>
            </a:extLst>
          </p:cNvPr>
          <p:cNvSpPr/>
          <p:nvPr/>
        </p:nvSpPr>
        <p:spPr>
          <a:xfrm>
            <a:off x="8630821" y="830757"/>
            <a:ext cx="1650744" cy="1481933"/>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t-EE" dirty="0">
                <a:solidFill>
                  <a:schemeClr val="tx2"/>
                </a:solidFill>
              </a:rPr>
              <a:t>Andmete teisene kasutaja / uurija</a:t>
            </a:r>
          </a:p>
        </p:txBody>
      </p:sp>
    </p:spTree>
    <p:extLst>
      <p:ext uri="{BB962C8B-B14F-4D97-AF65-F5344CB8AC3E}">
        <p14:creationId xmlns:p14="http://schemas.microsoft.com/office/powerpoint/2010/main" val="631465726"/>
      </p:ext>
    </p:extLst>
  </p:cSld>
  <p:clrMapOvr>
    <a:masterClrMapping/>
  </p:clrMapOvr>
</p:sld>
</file>

<file path=ppt/theme/theme1.xml><?xml version="1.0" encoding="utf-8"?>
<a:theme xmlns:a="http://schemas.openxmlformats.org/drawingml/2006/main" name="Manual_Master">
  <a:themeElements>
    <a:clrScheme name="BrandEstonia">
      <a:dk1>
        <a:srgbClr val="575A5D"/>
      </a:dk1>
      <a:lt1>
        <a:srgbClr val="FFFFFF"/>
      </a:lt1>
      <a:dk2>
        <a:srgbClr val="0000F0"/>
      </a:dk2>
      <a:lt2>
        <a:srgbClr val="BAE6E8"/>
      </a:lt2>
      <a:accent1>
        <a:srgbClr val="000096"/>
      </a:accent1>
      <a:accent2>
        <a:srgbClr val="2E6347"/>
      </a:accent2>
      <a:accent3>
        <a:srgbClr val="FF2DB4"/>
      </a:accent3>
      <a:accent4>
        <a:srgbClr val="964542"/>
      </a:accent4>
      <a:accent5>
        <a:srgbClr val="C1BC76"/>
      </a:accent5>
      <a:accent6>
        <a:srgbClr val="FF4800"/>
      </a:accent6>
      <a:hlink>
        <a:srgbClr val="0000F0"/>
      </a:hlink>
      <a:folHlink>
        <a:srgbClr val="0000F0"/>
      </a:folHlink>
    </a:clrScheme>
    <a:fontScheme name="Aino">
      <a:majorFont>
        <a:latin typeface="Aino Headline"/>
        <a:ea typeface=""/>
        <a:cs typeface=""/>
      </a:majorFont>
      <a:minorFont>
        <a:latin typeface="Ai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7afdf8-8556-49ef-98d4-636ffedd7352">
      <Terms xmlns="http://schemas.microsoft.com/office/infopath/2007/PartnerControls"/>
    </lcf76f155ced4ddcb4097134ff3c332f>
    <TaxCatchAll xmlns="22ab24f6-6889-42cb-b05a-bb4bcf90070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35619A4A0322E4DAE3E740E90D04AEA" ma:contentTypeVersion="8" ma:contentTypeDescription="Loo uus dokument" ma:contentTypeScope="" ma:versionID="fc2a1e385e56a256bb6cd7f4c588e435">
  <xsd:schema xmlns:xsd="http://www.w3.org/2001/XMLSchema" xmlns:xs="http://www.w3.org/2001/XMLSchema" xmlns:p="http://schemas.microsoft.com/office/2006/metadata/properties" xmlns:ns2="f17afdf8-8556-49ef-98d4-636ffedd7352" xmlns:ns3="22ab24f6-6889-42cb-b05a-bb4bcf90070c" targetNamespace="http://schemas.microsoft.com/office/2006/metadata/properties" ma:root="true" ma:fieldsID="352ad8f70d66d3b6324728ce24174656" ns2:_="" ns3:_="">
    <xsd:import namespace="f17afdf8-8556-49ef-98d4-636ffedd7352"/>
    <xsd:import namespace="22ab24f6-6889-42cb-b05a-bb4bcf90070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afdf8-8556-49ef-98d4-636ffedd73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Pildisildid" ma:readOnly="false" ma:fieldId="{5cf76f15-5ced-4ddc-b409-7134ff3c332f}" ma:taxonomyMulti="true" ma:sspId="d0dfdd9a-08aa-49ba-8b8c-1f0b5c74ee18"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ab24f6-6889-42cb-b05a-bb4bcf90070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535d60c-78ee-49db-a3cb-a1e507e20dc7}" ma:internalName="TaxCatchAll" ma:showField="CatchAllData" ma:web="22ab24f6-6889-42cb-b05a-bb4bcf90070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78F251-D9CA-483C-BE6D-CB813BFE6B99}">
  <ds:schemaRefs>
    <ds:schemaRef ds:uri="22ab24f6-6889-42cb-b05a-bb4bcf90070c"/>
    <ds:schemaRef ds:uri="http://schemas.microsoft.com/office/2006/documentManagement/types"/>
    <ds:schemaRef ds:uri="http://purl.org/dc/elements/1.1/"/>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f17afdf8-8556-49ef-98d4-636ffedd7352"/>
    <ds:schemaRef ds:uri="http://purl.org/dc/dcmitype/"/>
  </ds:schemaRefs>
</ds:datastoreItem>
</file>

<file path=customXml/itemProps2.xml><?xml version="1.0" encoding="utf-8"?>
<ds:datastoreItem xmlns:ds="http://schemas.openxmlformats.org/officeDocument/2006/customXml" ds:itemID="{CF6219B4-7113-41EB-8229-75A646F54636}">
  <ds:schemaRefs>
    <ds:schemaRef ds:uri="http://schemas.microsoft.com/sharepoint/v3/contenttype/forms"/>
  </ds:schemaRefs>
</ds:datastoreItem>
</file>

<file path=customXml/itemProps3.xml><?xml version="1.0" encoding="utf-8"?>
<ds:datastoreItem xmlns:ds="http://schemas.openxmlformats.org/officeDocument/2006/customXml" ds:itemID="{0C948BBE-54E4-419B-9CCD-EBD4068EFF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7afdf8-8556-49ef-98d4-636ffedd7352"/>
    <ds:schemaRef ds:uri="22ab24f6-6889-42cb-b05a-bb4bcf9007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1859</Words>
  <Application>Microsoft Office PowerPoint</Application>
  <PresentationFormat>Laiekraan</PresentationFormat>
  <Paragraphs>153</Paragraphs>
  <Slides>19</Slides>
  <Notes>18</Notes>
  <HiddenSlides>0</HiddenSlides>
  <MMClips>0</MMClips>
  <ScaleCrop>false</ScaleCrop>
  <HeadingPairs>
    <vt:vector size="6" baseType="variant">
      <vt:variant>
        <vt:lpstr>Kasutatud fondid</vt:lpstr>
      </vt:variant>
      <vt:variant>
        <vt:i4>7</vt:i4>
      </vt:variant>
      <vt:variant>
        <vt:lpstr>Kujundus</vt:lpstr>
      </vt:variant>
      <vt:variant>
        <vt:i4>1</vt:i4>
      </vt:variant>
      <vt:variant>
        <vt:lpstr>Slaidipealkirjad</vt:lpstr>
      </vt:variant>
      <vt:variant>
        <vt:i4>19</vt:i4>
      </vt:variant>
    </vt:vector>
  </HeadingPairs>
  <TitlesOfParts>
    <vt:vector size="27" baseType="lpstr">
      <vt:lpstr>Arial</vt:lpstr>
      <vt:lpstr>Calibri</vt:lpstr>
      <vt:lpstr>Times New Roman</vt:lpstr>
      <vt:lpstr>Aino Headline</vt:lpstr>
      <vt:lpstr>Aino</vt:lpstr>
      <vt:lpstr>Raleway</vt:lpstr>
      <vt:lpstr>Roboto Condensed</vt:lpstr>
      <vt:lpstr>Manual_Master</vt:lpstr>
      <vt:lpstr>Terviseinfosüsteemi terviseandmete kasutus teaduseks ja innovatsiooniks – tänane ja homne maailm</vt:lpstr>
      <vt:lpstr>PowerPointi esitlus</vt:lpstr>
      <vt:lpstr>Terviseandmete TAIE eesmärkidel taaskasutamise õiguslik raamistik </vt:lpstr>
      <vt:lpstr>Terviseandmete TAIE eesmärkidel taaskasutamise õiguslik raamistik </vt:lpstr>
      <vt:lpstr>Terviseandmete TAIE eesmärkidel taaskasutamise õiguslik raamistik </vt:lpstr>
      <vt:lpstr>Terviseandmete TAIE eesmärkidel taaskasutamise õiguslik raamistik </vt:lpstr>
      <vt:lpstr>Terviseandmete TAIE eesmärkidel taaskasutamise õiguslik raamistik </vt:lpstr>
      <vt:lpstr>Terviseandmete TAIE eesmärkidel taaskasutamise õiguslik raamistik </vt:lpstr>
      <vt:lpstr>Andmete taaskasutamise protsess</vt:lpstr>
      <vt:lpstr>Osapoole tegevused protsessis </vt:lpstr>
      <vt:lpstr>Etapid protsessis </vt:lpstr>
      <vt:lpstr>Osapoole tegevused protsessis </vt:lpstr>
      <vt:lpstr>Osapoole tegevused protsessis </vt:lpstr>
      <vt:lpstr>Osapoole tegevused protsessis </vt:lpstr>
      <vt:lpstr>Eesti bioeetika ja inimuuringute nõukogu </vt:lpstr>
      <vt:lpstr>Tänased mured vs tuleviku võimalused</vt:lpstr>
      <vt:lpstr>upTIS – uue põlvkonna tervise infosüsteemi projekt</vt:lpstr>
      <vt:lpstr>upTIS – uue põlvkonna tervise infosüsteemi projekt</vt:lpstr>
      <vt:lpstr>PowerPointi esitlus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2019-07-17T12:23:48Z</dcterms:created>
  <dcterms:modified xsi:type="dcterms:W3CDTF">2022-06-10T03:49:49Z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0x010100B35619A4A0322E4DAE3E740E90D04AEA</vt:lpwstr>
  </property>
  <property fmtid="{D5CDD505-2E9C-101B-9397-08002B2CF9AE}" pid="3" name="MediaServiceImageTags">
    <vt:lpwstr/>
  </property>
</Properties>
</file>