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10365" r:id="rId4"/>
    <p:sldId id="278" r:id="rId5"/>
    <p:sldId id="10416" r:id="rId6"/>
    <p:sldId id="10413" r:id="rId7"/>
    <p:sldId id="10407" r:id="rId8"/>
    <p:sldId id="407" r:id="rId9"/>
    <p:sldId id="10410" r:id="rId10"/>
    <p:sldId id="4616" r:id="rId11"/>
    <p:sldId id="4610" r:id="rId12"/>
    <p:sldId id="258" r:id="rId13"/>
    <p:sldId id="4148" r:id="rId14"/>
    <p:sldId id="10417" r:id="rId15"/>
    <p:sldId id="10418" r:id="rId16"/>
    <p:sldId id="272" r:id="rId17"/>
    <p:sldId id="268" r:id="rId18"/>
  </p:sldIdLst>
  <p:sldSz cx="18288000" cy="10287000"/>
  <p:notesSz cx="6858000" cy="9144000"/>
  <p:embeddedFontLst>
    <p:embeddedFont>
      <p:font typeface="Arial Black" panose="020B06040202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Merriweather Sans" pitchFamily="2" charset="77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Open Sans Bold" panose="020B0806030504020204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537C"/>
    <a:srgbClr val="E4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D1C35-D332-48A8-BB5C-9C99208B952E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58F2272-369E-4462-A31E-A40DD2C08D2B}">
      <dgm:prSet phldrT="[Text]"/>
      <dgm:spPr/>
      <dgm:t>
        <a:bodyPr/>
        <a:lstStyle/>
        <a:p>
          <a:endParaRPr lang="en-GB"/>
        </a:p>
      </dgm:t>
    </dgm:pt>
    <dgm:pt modelId="{89971B4B-4508-46DF-BAD2-2AF97696BAC5}" type="parTrans" cxnId="{7768857D-1947-4BE4-878E-F4845E623319}">
      <dgm:prSet/>
      <dgm:spPr/>
      <dgm:t>
        <a:bodyPr/>
        <a:lstStyle/>
        <a:p>
          <a:endParaRPr lang="en-GB"/>
        </a:p>
      </dgm:t>
    </dgm:pt>
    <dgm:pt modelId="{C019BDCB-453E-42C4-B80E-A7EF240437FC}" type="sibTrans" cxnId="{7768857D-1947-4BE4-878E-F4845E623319}">
      <dgm:prSet/>
      <dgm:spPr/>
      <dgm:t>
        <a:bodyPr/>
        <a:lstStyle/>
        <a:p>
          <a:endParaRPr lang="en-GB"/>
        </a:p>
      </dgm:t>
    </dgm:pt>
    <dgm:pt modelId="{80BF4CE0-9602-4D2E-92D1-949A0F0ECCB9}">
      <dgm:prSet phldrT="[Text]" phldr="1"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C7A691C-F84A-4A32-8E29-8635E2CE1620}" type="parTrans" cxnId="{164DAF6E-D674-4559-BD35-6A631687F847}">
      <dgm:prSet/>
      <dgm:spPr/>
      <dgm:t>
        <a:bodyPr/>
        <a:lstStyle/>
        <a:p>
          <a:endParaRPr lang="en-GB"/>
        </a:p>
      </dgm:t>
    </dgm:pt>
    <dgm:pt modelId="{0F0F0540-0844-4422-991F-9985765DCCC3}" type="sibTrans" cxnId="{164DAF6E-D674-4559-BD35-6A631687F847}">
      <dgm:prSet/>
      <dgm:spPr/>
      <dgm:t>
        <a:bodyPr/>
        <a:lstStyle/>
        <a:p>
          <a:endParaRPr lang="en-GB"/>
        </a:p>
      </dgm:t>
    </dgm:pt>
    <dgm:pt modelId="{FF227725-90CD-4A3A-AE29-CF7975C2C939}">
      <dgm:prSet phldrT="[Text]" phldr="1"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F838B47B-D539-4EAC-8D7A-0A6D5CCB5566}" type="sibTrans" cxnId="{48FB81EA-5D91-436B-B186-51F22D6D06CE}">
      <dgm:prSet/>
      <dgm:spPr/>
      <dgm:t>
        <a:bodyPr/>
        <a:lstStyle/>
        <a:p>
          <a:endParaRPr lang="en-GB"/>
        </a:p>
      </dgm:t>
    </dgm:pt>
    <dgm:pt modelId="{BC1A9270-F4D0-4AB6-B4E4-075EEBEB036E}" type="parTrans" cxnId="{48FB81EA-5D91-436B-B186-51F22D6D06CE}">
      <dgm:prSet/>
      <dgm:spPr/>
      <dgm:t>
        <a:bodyPr/>
        <a:lstStyle/>
        <a:p>
          <a:endParaRPr lang="en-GB"/>
        </a:p>
      </dgm:t>
    </dgm:pt>
    <dgm:pt modelId="{6CA5BCCC-9A9B-4F71-AFE3-67EB6208AA62}">
      <dgm:prSet phldrT="[Text]"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6E6689E-D38E-4F17-96CA-8D27AC38D30F}" type="parTrans" cxnId="{AB4B18BF-21A9-4322-9882-16D4D63E6C39}">
      <dgm:prSet/>
      <dgm:spPr/>
      <dgm:t>
        <a:bodyPr/>
        <a:lstStyle/>
        <a:p>
          <a:endParaRPr lang="en-US"/>
        </a:p>
      </dgm:t>
    </dgm:pt>
    <dgm:pt modelId="{45610582-6FDA-4F24-9C81-9258358DA941}" type="sibTrans" cxnId="{AB4B18BF-21A9-4322-9882-16D4D63E6C39}">
      <dgm:prSet/>
      <dgm:spPr/>
      <dgm:t>
        <a:bodyPr/>
        <a:lstStyle/>
        <a:p>
          <a:endParaRPr lang="en-US"/>
        </a:p>
      </dgm:t>
    </dgm:pt>
    <dgm:pt modelId="{9594A97B-556C-4B0C-BD68-2F9F4405D037}" type="pres">
      <dgm:prSet presAssocID="{319D1C35-D332-48A8-BB5C-9C99208B952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A8082EA5-874E-422E-835A-8F65B0F2974A}" type="pres">
      <dgm:prSet presAssocID="{458F2272-369E-4462-A31E-A40DD2C08D2B}" presName="Accent1" presStyleCnt="0"/>
      <dgm:spPr/>
    </dgm:pt>
    <dgm:pt modelId="{B3FE5D0C-C102-480E-AC84-2D81964C0971}" type="pres">
      <dgm:prSet presAssocID="{458F2272-369E-4462-A31E-A40DD2C08D2B}" presName="Accent" presStyleLbl="node1" presStyleIdx="0" presStyleCnt="4" custLinFactNeighborX="1162"/>
      <dgm:spPr>
        <a:solidFill>
          <a:schemeClr val="tx2"/>
        </a:solidFill>
      </dgm:spPr>
    </dgm:pt>
    <dgm:pt modelId="{6C165BC2-943F-4ED3-AB39-FDFB36711103}" type="pres">
      <dgm:prSet presAssocID="{458F2272-369E-4462-A31E-A40DD2C08D2B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6C261387-5102-4C44-ABA5-E18AA55370BA}" type="pres">
      <dgm:prSet presAssocID="{FF227725-90CD-4A3A-AE29-CF7975C2C939}" presName="Accent2" presStyleCnt="0"/>
      <dgm:spPr/>
    </dgm:pt>
    <dgm:pt modelId="{7EC037C1-8E7B-410F-8115-E4E937BC20B0}" type="pres">
      <dgm:prSet presAssocID="{FF227725-90CD-4A3A-AE29-CF7975C2C939}" presName="Accent" presStyleLbl="node1" presStyleIdx="1" presStyleCnt="4"/>
      <dgm:spPr>
        <a:solidFill>
          <a:schemeClr val="accent2"/>
        </a:solidFill>
      </dgm:spPr>
    </dgm:pt>
    <dgm:pt modelId="{5E990528-324C-419D-B544-8E7BB98399C8}" type="pres">
      <dgm:prSet presAssocID="{FF227725-90CD-4A3A-AE29-CF7975C2C939}" presName="Parent2" presStyleLbl="revTx" presStyleIdx="1" presStyleCnt="4" custLinFactX="200000" custLinFactY="-100000" custLinFactNeighborX="240166" custLinFactNeighborY="-108477">
        <dgm:presLayoutVars>
          <dgm:chMax val="1"/>
          <dgm:chPref val="1"/>
          <dgm:bulletEnabled val="1"/>
        </dgm:presLayoutVars>
      </dgm:prSet>
      <dgm:spPr/>
    </dgm:pt>
    <dgm:pt modelId="{920A192C-83A8-44A7-88AA-E12ACEA57966}" type="pres">
      <dgm:prSet presAssocID="{80BF4CE0-9602-4D2E-92D1-949A0F0ECCB9}" presName="Accent3" presStyleCnt="0"/>
      <dgm:spPr/>
    </dgm:pt>
    <dgm:pt modelId="{6FDCA8F3-03C4-4455-9802-1B8692C34B59}" type="pres">
      <dgm:prSet presAssocID="{80BF4CE0-9602-4D2E-92D1-949A0F0ECCB9}" presName="Accent" presStyleLbl="node1" presStyleIdx="2" presStyleCnt="4"/>
      <dgm:spPr>
        <a:solidFill>
          <a:schemeClr val="accent5"/>
        </a:solidFill>
      </dgm:spPr>
    </dgm:pt>
    <dgm:pt modelId="{EC3EAF59-23A9-420E-A409-812BAF7B9162}" type="pres">
      <dgm:prSet presAssocID="{80BF4CE0-9602-4D2E-92D1-949A0F0ECCB9}" presName="Parent3" presStyleLbl="revTx" presStyleIdx="2" presStyleCnt="4" custLinFactX="200000" custLinFactY="-97118" custLinFactNeighborX="229766" custLinFactNeighborY="-100000">
        <dgm:presLayoutVars>
          <dgm:chMax val="1"/>
          <dgm:chPref val="1"/>
          <dgm:bulletEnabled val="1"/>
        </dgm:presLayoutVars>
      </dgm:prSet>
      <dgm:spPr/>
    </dgm:pt>
    <dgm:pt modelId="{F3633876-0765-4077-ABDD-2703EFFC4D71}" type="pres">
      <dgm:prSet presAssocID="{6CA5BCCC-9A9B-4F71-AFE3-67EB6208AA62}" presName="Accent4" presStyleCnt="0"/>
      <dgm:spPr/>
    </dgm:pt>
    <dgm:pt modelId="{AE0E3987-198B-49A3-89C1-F348520D32BA}" type="pres">
      <dgm:prSet presAssocID="{6CA5BCCC-9A9B-4F71-AFE3-67EB6208AA62}" presName="Accent" presStyleLbl="node1" presStyleIdx="3" presStyleCnt="4"/>
      <dgm:spPr>
        <a:solidFill>
          <a:schemeClr val="accent4"/>
        </a:solidFill>
        <a:ln>
          <a:solidFill>
            <a:schemeClr val="accent4"/>
          </a:solidFill>
        </a:ln>
      </dgm:spPr>
    </dgm:pt>
    <dgm:pt modelId="{BA48BB74-47B3-4873-9A4F-406C6D7E14DD}" type="pres">
      <dgm:prSet presAssocID="{6CA5BCCC-9A9B-4F71-AFE3-67EB6208AA62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969CFC0F-A173-45BC-B064-1C3AB732FB62}" type="presOf" srcId="{FF227725-90CD-4A3A-AE29-CF7975C2C939}" destId="{5E990528-324C-419D-B544-8E7BB98399C8}" srcOrd="0" destOrd="0" presId="urn:microsoft.com/office/officeart/2009/layout/CircleArrowProcess"/>
    <dgm:cxn modelId="{A3448C14-99CC-4E4A-9B3B-A62EE78CFC19}" type="presOf" srcId="{319D1C35-D332-48A8-BB5C-9C99208B952E}" destId="{9594A97B-556C-4B0C-BD68-2F9F4405D037}" srcOrd="0" destOrd="0" presId="urn:microsoft.com/office/officeart/2009/layout/CircleArrowProcess"/>
    <dgm:cxn modelId="{6B3F8149-E8D6-4604-831D-7DDCB8F832A6}" type="presOf" srcId="{6CA5BCCC-9A9B-4F71-AFE3-67EB6208AA62}" destId="{BA48BB74-47B3-4873-9A4F-406C6D7E14DD}" srcOrd="0" destOrd="0" presId="urn:microsoft.com/office/officeart/2009/layout/CircleArrowProcess"/>
    <dgm:cxn modelId="{164DAF6E-D674-4559-BD35-6A631687F847}" srcId="{319D1C35-D332-48A8-BB5C-9C99208B952E}" destId="{80BF4CE0-9602-4D2E-92D1-949A0F0ECCB9}" srcOrd="2" destOrd="0" parTransId="{3C7A691C-F84A-4A32-8E29-8635E2CE1620}" sibTransId="{0F0F0540-0844-4422-991F-9985765DCCC3}"/>
    <dgm:cxn modelId="{7768857D-1947-4BE4-878E-F4845E623319}" srcId="{319D1C35-D332-48A8-BB5C-9C99208B952E}" destId="{458F2272-369E-4462-A31E-A40DD2C08D2B}" srcOrd="0" destOrd="0" parTransId="{89971B4B-4508-46DF-BAD2-2AF97696BAC5}" sibTransId="{C019BDCB-453E-42C4-B80E-A7EF240437FC}"/>
    <dgm:cxn modelId="{BA48C28F-FCE7-4BB6-8615-1817DCEEDE03}" type="presOf" srcId="{80BF4CE0-9602-4D2E-92D1-949A0F0ECCB9}" destId="{EC3EAF59-23A9-420E-A409-812BAF7B9162}" srcOrd="0" destOrd="0" presId="urn:microsoft.com/office/officeart/2009/layout/CircleArrowProcess"/>
    <dgm:cxn modelId="{AB4B18BF-21A9-4322-9882-16D4D63E6C39}" srcId="{319D1C35-D332-48A8-BB5C-9C99208B952E}" destId="{6CA5BCCC-9A9B-4F71-AFE3-67EB6208AA62}" srcOrd="3" destOrd="0" parTransId="{46E6689E-D38E-4F17-96CA-8D27AC38D30F}" sibTransId="{45610582-6FDA-4F24-9C81-9258358DA941}"/>
    <dgm:cxn modelId="{2660ABD2-B057-44B2-A511-FABF45D2F4DB}" type="presOf" srcId="{458F2272-369E-4462-A31E-A40DD2C08D2B}" destId="{6C165BC2-943F-4ED3-AB39-FDFB36711103}" srcOrd="0" destOrd="0" presId="urn:microsoft.com/office/officeart/2009/layout/CircleArrowProcess"/>
    <dgm:cxn modelId="{48FB81EA-5D91-436B-B186-51F22D6D06CE}" srcId="{319D1C35-D332-48A8-BB5C-9C99208B952E}" destId="{FF227725-90CD-4A3A-AE29-CF7975C2C939}" srcOrd="1" destOrd="0" parTransId="{BC1A9270-F4D0-4AB6-B4E4-075EEBEB036E}" sibTransId="{F838B47B-D539-4EAC-8D7A-0A6D5CCB5566}"/>
    <dgm:cxn modelId="{661A5AAE-5937-4C08-885A-54E420ACC9C7}" type="presParOf" srcId="{9594A97B-556C-4B0C-BD68-2F9F4405D037}" destId="{A8082EA5-874E-422E-835A-8F65B0F2974A}" srcOrd="0" destOrd="0" presId="urn:microsoft.com/office/officeart/2009/layout/CircleArrowProcess"/>
    <dgm:cxn modelId="{B371AE4F-77E1-418E-9636-BD87C5038868}" type="presParOf" srcId="{A8082EA5-874E-422E-835A-8F65B0F2974A}" destId="{B3FE5D0C-C102-480E-AC84-2D81964C0971}" srcOrd="0" destOrd="0" presId="urn:microsoft.com/office/officeart/2009/layout/CircleArrowProcess"/>
    <dgm:cxn modelId="{08ACF6A5-3BE2-4F35-AD48-1D8DA6B929B1}" type="presParOf" srcId="{9594A97B-556C-4B0C-BD68-2F9F4405D037}" destId="{6C165BC2-943F-4ED3-AB39-FDFB36711103}" srcOrd="1" destOrd="0" presId="urn:microsoft.com/office/officeart/2009/layout/CircleArrowProcess"/>
    <dgm:cxn modelId="{88BAD639-CB22-4C67-8A98-DDA603C5B81D}" type="presParOf" srcId="{9594A97B-556C-4B0C-BD68-2F9F4405D037}" destId="{6C261387-5102-4C44-ABA5-E18AA55370BA}" srcOrd="2" destOrd="0" presId="urn:microsoft.com/office/officeart/2009/layout/CircleArrowProcess"/>
    <dgm:cxn modelId="{39F01E34-B502-4F48-AF86-5B2BC6868E9E}" type="presParOf" srcId="{6C261387-5102-4C44-ABA5-E18AA55370BA}" destId="{7EC037C1-8E7B-410F-8115-E4E937BC20B0}" srcOrd="0" destOrd="0" presId="urn:microsoft.com/office/officeart/2009/layout/CircleArrowProcess"/>
    <dgm:cxn modelId="{98B1D32A-4798-488F-88E3-2FEBCE8DE93E}" type="presParOf" srcId="{9594A97B-556C-4B0C-BD68-2F9F4405D037}" destId="{5E990528-324C-419D-B544-8E7BB98399C8}" srcOrd="3" destOrd="0" presId="urn:microsoft.com/office/officeart/2009/layout/CircleArrowProcess"/>
    <dgm:cxn modelId="{11193333-6D77-4735-A356-F12575F603DB}" type="presParOf" srcId="{9594A97B-556C-4B0C-BD68-2F9F4405D037}" destId="{920A192C-83A8-44A7-88AA-E12ACEA57966}" srcOrd="4" destOrd="0" presId="urn:microsoft.com/office/officeart/2009/layout/CircleArrowProcess"/>
    <dgm:cxn modelId="{AA317CEB-A8FA-49C5-8DDF-F34D84632798}" type="presParOf" srcId="{920A192C-83A8-44A7-88AA-E12ACEA57966}" destId="{6FDCA8F3-03C4-4455-9802-1B8692C34B59}" srcOrd="0" destOrd="0" presId="urn:microsoft.com/office/officeart/2009/layout/CircleArrowProcess"/>
    <dgm:cxn modelId="{B2DCD881-B4C5-40BB-9861-E17691041532}" type="presParOf" srcId="{9594A97B-556C-4B0C-BD68-2F9F4405D037}" destId="{EC3EAF59-23A9-420E-A409-812BAF7B9162}" srcOrd="5" destOrd="0" presId="urn:microsoft.com/office/officeart/2009/layout/CircleArrowProcess"/>
    <dgm:cxn modelId="{11CB7D32-AF78-45DB-AD8C-41A9471E8870}" type="presParOf" srcId="{9594A97B-556C-4B0C-BD68-2F9F4405D037}" destId="{F3633876-0765-4077-ABDD-2703EFFC4D71}" srcOrd="6" destOrd="0" presId="urn:microsoft.com/office/officeart/2009/layout/CircleArrowProcess"/>
    <dgm:cxn modelId="{6BB9DDD6-6510-4E7C-89D4-AE649DA41396}" type="presParOf" srcId="{F3633876-0765-4077-ABDD-2703EFFC4D71}" destId="{AE0E3987-198B-49A3-89C1-F348520D32BA}" srcOrd="0" destOrd="0" presId="urn:microsoft.com/office/officeart/2009/layout/CircleArrowProcess"/>
    <dgm:cxn modelId="{7C0E6229-16E5-421A-A6FF-FFD78B8CF306}" type="presParOf" srcId="{9594A97B-556C-4B0C-BD68-2F9F4405D037}" destId="{BA48BB74-47B3-4873-9A4F-406C6D7E14DD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B30508-E2DD-4BFA-9FD8-58EE6563FE59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8369FC4C-446A-4D03-96E1-BC659124765E}">
      <dgm:prSet/>
      <dgm:spPr>
        <a:solidFill>
          <a:srgbClr val="73C92D"/>
        </a:solidFill>
      </dgm:spPr>
      <dgm:t>
        <a:bodyPr/>
        <a:lstStyle/>
        <a:p>
          <a:endParaRPr lang="fi-FI"/>
        </a:p>
      </dgm:t>
    </dgm:pt>
    <dgm:pt modelId="{B93B8C13-6EF1-42F2-965C-BF766E5382DF}" type="sibTrans" cxnId="{B65A767D-3EAB-4C7C-83BE-9056852DA8F7}">
      <dgm:prSet/>
      <dgm:spPr>
        <a:solidFill>
          <a:srgbClr val="73C92D"/>
        </a:solidFill>
      </dgm:spPr>
      <dgm:t>
        <a:bodyPr/>
        <a:lstStyle/>
        <a:p>
          <a:endParaRPr lang="fi-FI"/>
        </a:p>
      </dgm:t>
    </dgm:pt>
    <dgm:pt modelId="{392A474F-9B49-45AA-B892-A22BC9CBE947}" type="parTrans" cxnId="{B65A767D-3EAB-4C7C-83BE-9056852DA8F7}">
      <dgm:prSet/>
      <dgm:spPr/>
      <dgm:t>
        <a:bodyPr/>
        <a:lstStyle/>
        <a:p>
          <a:endParaRPr lang="fi-FI"/>
        </a:p>
      </dgm:t>
    </dgm:pt>
    <dgm:pt modelId="{93E0B887-9F2B-469B-88BD-7DEBE745737D}">
      <dgm:prSet phldrT="[Teksti]"/>
      <dgm:spPr>
        <a:solidFill>
          <a:srgbClr val="73C92D"/>
        </a:solidFill>
      </dgm:spPr>
      <dgm:t>
        <a:bodyPr/>
        <a:lstStyle/>
        <a:p>
          <a:r>
            <a:rPr lang="en-US"/>
            <a:t>  </a:t>
          </a:r>
          <a:endParaRPr lang="fi-FI"/>
        </a:p>
      </dgm:t>
    </dgm:pt>
    <dgm:pt modelId="{E83EF160-3AB9-4FBC-9860-9C250E898A10}" type="sibTrans" cxnId="{138307DE-D109-4A9F-A127-366F28994744}">
      <dgm:prSet/>
      <dgm:spPr>
        <a:solidFill>
          <a:srgbClr val="73C92D"/>
        </a:solidFill>
      </dgm:spPr>
      <dgm:t>
        <a:bodyPr/>
        <a:lstStyle/>
        <a:p>
          <a:endParaRPr lang="fi-FI"/>
        </a:p>
      </dgm:t>
    </dgm:pt>
    <dgm:pt modelId="{EF0E75C2-F14F-4520-991E-EDB19EEEFCD3}" type="parTrans" cxnId="{138307DE-D109-4A9F-A127-366F28994744}">
      <dgm:prSet/>
      <dgm:spPr/>
      <dgm:t>
        <a:bodyPr/>
        <a:lstStyle/>
        <a:p>
          <a:endParaRPr lang="fi-FI"/>
        </a:p>
      </dgm:t>
    </dgm:pt>
    <dgm:pt modelId="{587EA7E3-ADEF-4BB7-B56A-D4AB77235EBD}">
      <dgm:prSet phldrT="[Teksti]"/>
      <dgm:spPr>
        <a:solidFill>
          <a:srgbClr val="73C92D"/>
        </a:solidFill>
      </dgm:spPr>
      <dgm:t>
        <a:bodyPr/>
        <a:lstStyle/>
        <a:p>
          <a:r>
            <a:rPr lang="en-US"/>
            <a:t> </a:t>
          </a:r>
          <a:endParaRPr lang="fi-FI"/>
        </a:p>
      </dgm:t>
    </dgm:pt>
    <dgm:pt modelId="{2A3E9AAF-783A-42C1-808E-377414053E5D}" type="sibTrans" cxnId="{30E7F84F-066F-4CB2-B792-DE836500441F}">
      <dgm:prSet/>
      <dgm:spPr>
        <a:solidFill>
          <a:srgbClr val="73C92D"/>
        </a:solidFill>
      </dgm:spPr>
      <dgm:t>
        <a:bodyPr/>
        <a:lstStyle/>
        <a:p>
          <a:endParaRPr lang="fi-FI"/>
        </a:p>
      </dgm:t>
    </dgm:pt>
    <dgm:pt modelId="{C715FB20-E4C0-47E7-BC06-47E55BD0FD42}" type="parTrans" cxnId="{30E7F84F-066F-4CB2-B792-DE836500441F}">
      <dgm:prSet/>
      <dgm:spPr/>
      <dgm:t>
        <a:bodyPr/>
        <a:lstStyle/>
        <a:p>
          <a:endParaRPr lang="fi-FI"/>
        </a:p>
      </dgm:t>
    </dgm:pt>
    <dgm:pt modelId="{A11BC967-CD54-42AA-A5A4-66E0DCE29E32}" type="pres">
      <dgm:prSet presAssocID="{BFB30508-E2DD-4BFA-9FD8-58EE6563FE59}" presName="Name0" presStyleCnt="0">
        <dgm:presLayoutVars>
          <dgm:chMax/>
          <dgm:chPref/>
          <dgm:dir/>
          <dgm:animLvl val="lvl"/>
        </dgm:presLayoutVars>
      </dgm:prSet>
      <dgm:spPr/>
    </dgm:pt>
    <dgm:pt modelId="{A917CDB0-014C-4770-AFDF-CB1941A8F5A3}" type="pres">
      <dgm:prSet presAssocID="{587EA7E3-ADEF-4BB7-B56A-D4AB77235EBD}" presName="composite" presStyleCnt="0"/>
      <dgm:spPr/>
    </dgm:pt>
    <dgm:pt modelId="{3140B27D-A1A8-4032-92BD-3A722F3B2583}" type="pres">
      <dgm:prSet presAssocID="{587EA7E3-ADEF-4BB7-B56A-D4AB77235EBD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33D3AC2E-598C-4C70-80FD-8605C24C8FF5}" type="pres">
      <dgm:prSet presAssocID="{587EA7E3-ADEF-4BB7-B56A-D4AB77235EBD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07EFF8F-D7B7-429E-A6D6-EE2AF6833032}" type="pres">
      <dgm:prSet presAssocID="{587EA7E3-ADEF-4BB7-B56A-D4AB77235EBD}" presName="BalanceSpacing" presStyleCnt="0"/>
      <dgm:spPr/>
    </dgm:pt>
    <dgm:pt modelId="{D1775C2E-44BB-450D-BB32-3D7DC76F2419}" type="pres">
      <dgm:prSet presAssocID="{587EA7E3-ADEF-4BB7-B56A-D4AB77235EBD}" presName="BalanceSpacing1" presStyleCnt="0"/>
      <dgm:spPr/>
    </dgm:pt>
    <dgm:pt modelId="{D4628818-B6FE-4762-B016-1E9BDC7F424E}" type="pres">
      <dgm:prSet presAssocID="{2A3E9AAF-783A-42C1-808E-377414053E5D}" presName="Accent1Text" presStyleLbl="node1" presStyleIdx="1" presStyleCnt="6"/>
      <dgm:spPr/>
    </dgm:pt>
    <dgm:pt modelId="{443A363D-120E-46C2-A4B6-486871177A80}" type="pres">
      <dgm:prSet presAssocID="{2A3E9AAF-783A-42C1-808E-377414053E5D}" presName="spaceBetweenRectangles" presStyleCnt="0"/>
      <dgm:spPr/>
    </dgm:pt>
    <dgm:pt modelId="{FEAD726D-0AD9-448F-A01E-68143112CBCD}" type="pres">
      <dgm:prSet presAssocID="{93E0B887-9F2B-469B-88BD-7DEBE745737D}" presName="composite" presStyleCnt="0"/>
      <dgm:spPr/>
    </dgm:pt>
    <dgm:pt modelId="{DEBFAA6F-AB17-4C7B-B663-EE13A5F0D53B}" type="pres">
      <dgm:prSet presAssocID="{93E0B887-9F2B-469B-88BD-7DEBE745737D}" presName="Parent1" presStyleLbl="node1" presStyleIdx="2" presStyleCnt="6" custLinFactNeighborX="55194" custLinFactNeighborY="86070">
        <dgm:presLayoutVars>
          <dgm:chMax val="1"/>
          <dgm:chPref val="1"/>
          <dgm:bulletEnabled val="1"/>
        </dgm:presLayoutVars>
      </dgm:prSet>
      <dgm:spPr/>
    </dgm:pt>
    <dgm:pt modelId="{26E7CE3A-96A3-435B-B9B0-D0846CBCCB5B}" type="pres">
      <dgm:prSet presAssocID="{93E0B887-9F2B-469B-88BD-7DEBE745737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93833F8-7B4C-4B98-A97B-71E6A23D103B}" type="pres">
      <dgm:prSet presAssocID="{93E0B887-9F2B-469B-88BD-7DEBE745737D}" presName="BalanceSpacing" presStyleCnt="0"/>
      <dgm:spPr/>
    </dgm:pt>
    <dgm:pt modelId="{1EAAB1B9-23E9-4F35-807E-1FD2E104B10B}" type="pres">
      <dgm:prSet presAssocID="{93E0B887-9F2B-469B-88BD-7DEBE745737D}" presName="BalanceSpacing1" presStyleCnt="0"/>
      <dgm:spPr/>
    </dgm:pt>
    <dgm:pt modelId="{EE43AFD3-8B1C-452F-ACD0-6610E95BFDDD}" type="pres">
      <dgm:prSet presAssocID="{E83EF160-3AB9-4FBC-9860-9C250E898A10}" presName="Accent1Text" presStyleLbl="node1" presStyleIdx="3" presStyleCnt="6"/>
      <dgm:spPr/>
    </dgm:pt>
    <dgm:pt modelId="{88E696E5-2B17-4CAE-9A64-7BA774456224}" type="pres">
      <dgm:prSet presAssocID="{E83EF160-3AB9-4FBC-9860-9C250E898A10}" presName="spaceBetweenRectangles" presStyleCnt="0"/>
      <dgm:spPr/>
    </dgm:pt>
    <dgm:pt modelId="{17E12DC5-CBBE-4437-B433-F59EF097590D}" type="pres">
      <dgm:prSet presAssocID="{8369FC4C-446A-4D03-96E1-BC659124765E}" presName="composite" presStyleCnt="0"/>
      <dgm:spPr/>
    </dgm:pt>
    <dgm:pt modelId="{DE3F6D48-86DB-4E73-8A62-DB497B38A4A0}" type="pres">
      <dgm:prSet presAssocID="{8369FC4C-446A-4D03-96E1-BC659124765E}" presName="Parent1" presStyleLbl="node1" presStyleIdx="4" presStyleCnt="6" custLinFactX="-58669" custLinFactNeighborX="-100000" custLinFactNeighborY="-84846">
        <dgm:presLayoutVars>
          <dgm:chMax val="1"/>
          <dgm:chPref val="1"/>
          <dgm:bulletEnabled val="1"/>
        </dgm:presLayoutVars>
      </dgm:prSet>
      <dgm:spPr/>
    </dgm:pt>
    <dgm:pt modelId="{1095F15C-DC92-46A5-9873-72C8DBE853E7}" type="pres">
      <dgm:prSet presAssocID="{8369FC4C-446A-4D03-96E1-BC659124765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72AB94FE-F0E5-4246-9562-1849720260DA}" type="pres">
      <dgm:prSet presAssocID="{8369FC4C-446A-4D03-96E1-BC659124765E}" presName="BalanceSpacing" presStyleCnt="0"/>
      <dgm:spPr/>
    </dgm:pt>
    <dgm:pt modelId="{0AE2AF1A-D681-4B36-9767-493065DF7960}" type="pres">
      <dgm:prSet presAssocID="{8369FC4C-446A-4D03-96E1-BC659124765E}" presName="BalanceSpacing1" presStyleCnt="0"/>
      <dgm:spPr/>
    </dgm:pt>
    <dgm:pt modelId="{9FE70607-6DCC-4F46-BE30-2A8C5C13E4CF}" type="pres">
      <dgm:prSet presAssocID="{B93B8C13-6EF1-42F2-965C-BF766E5382DF}" presName="Accent1Text" presStyleLbl="node1" presStyleIdx="5" presStyleCnt="6"/>
      <dgm:spPr/>
    </dgm:pt>
  </dgm:ptLst>
  <dgm:cxnLst>
    <dgm:cxn modelId="{8A6C2216-CB05-4E54-8E3A-4F5F5A694054}" type="presOf" srcId="{587EA7E3-ADEF-4BB7-B56A-D4AB77235EBD}" destId="{3140B27D-A1A8-4032-92BD-3A722F3B2583}" srcOrd="0" destOrd="0" presId="urn:microsoft.com/office/officeart/2008/layout/AlternatingHexagons"/>
    <dgm:cxn modelId="{263D9626-11C2-43BC-908A-2EA2AED63654}" type="presOf" srcId="{E83EF160-3AB9-4FBC-9860-9C250E898A10}" destId="{EE43AFD3-8B1C-452F-ACD0-6610E95BFDDD}" srcOrd="0" destOrd="0" presId="urn:microsoft.com/office/officeart/2008/layout/AlternatingHexagons"/>
    <dgm:cxn modelId="{BABA3A30-48F5-4EDD-A86B-AE237607988C}" type="presOf" srcId="{8369FC4C-446A-4D03-96E1-BC659124765E}" destId="{DE3F6D48-86DB-4E73-8A62-DB497B38A4A0}" srcOrd="0" destOrd="0" presId="urn:microsoft.com/office/officeart/2008/layout/AlternatingHexagons"/>
    <dgm:cxn modelId="{7DCA6E44-A151-4A29-9AC4-3755205F2A68}" type="presOf" srcId="{2A3E9AAF-783A-42C1-808E-377414053E5D}" destId="{D4628818-B6FE-4762-B016-1E9BDC7F424E}" srcOrd="0" destOrd="0" presId="urn:microsoft.com/office/officeart/2008/layout/AlternatingHexagons"/>
    <dgm:cxn modelId="{30E7F84F-066F-4CB2-B792-DE836500441F}" srcId="{BFB30508-E2DD-4BFA-9FD8-58EE6563FE59}" destId="{587EA7E3-ADEF-4BB7-B56A-D4AB77235EBD}" srcOrd="0" destOrd="0" parTransId="{C715FB20-E4C0-47E7-BC06-47E55BD0FD42}" sibTransId="{2A3E9AAF-783A-42C1-808E-377414053E5D}"/>
    <dgm:cxn modelId="{B65A767D-3EAB-4C7C-83BE-9056852DA8F7}" srcId="{BFB30508-E2DD-4BFA-9FD8-58EE6563FE59}" destId="{8369FC4C-446A-4D03-96E1-BC659124765E}" srcOrd="2" destOrd="0" parTransId="{392A474F-9B49-45AA-B892-A22BC9CBE947}" sibTransId="{B93B8C13-6EF1-42F2-965C-BF766E5382DF}"/>
    <dgm:cxn modelId="{167204BE-AC3A-45BD-8DA0-FEEED9D251AD}" type="presOf" srcId="{93E0B887-9F2B-469B-88BD-7DEBE745737D}" destId="{DEBFAA6F-AB17-4C7B-B663-EE13A5F0D53B}" srcOrd="0" destOrd="0" presId="urn:microsoft.com/office/officeart/2008/layout/AlternatingHexagons"/>
    <dgm:cxn modelId="{138307DE-D109-4A9F-A127-366F28994744}" srcId="{BFB30508-E2DD-4BFA-9FD8-58EE6563FE59}" destId="{93E0B887-9F2B-469B-88BD-7DEBE745737D}" srcOrd="1" destOrd="0" parTransId="{EF0E75C2-F14F-4520-991E-EDB19EEEFCD3}" sibTransId="{E83EF160-3AB9-4FBC-9860-9C250E898A10}"/>
    <dgm:cxn modelId="{649D12E2-4892-4B76-810D-9CB912CDD682}" type="presOf" srcId="{BFB30508-E2DD-4BFA-9FD8-58EE6563FE59}" destId="{A11BC967-CD54-42AA-A5A4-66E0DCE29E32}" srcOrd="0" destOrd="0" presId="urn:microsoft.com/office/officeart/2008/layout/AlternatingHexagons"/>
    <dgm:cxn modelId="{D9EB71E8-0633-4002-89DB-B68851BDD64E}" type="presOf" srcId="{B93B8C13-6EF1-42F2-965C-BF766E5382DF}" destId="{9FE70607-6DCC-4F46-BE30-2A8C5C13E4CF}" srcOrd="0" destOrd="0" presId="urn:microsoft.com/office/officeart/2008/layout/AlternatingHexagons"/>
    <dgm:cxn modelId="{412FB84A-B154-46E6-AD67-339FFC94B4E7}" type="presParOf" srcId="{A11BC967-CD54-42AA-A5A4-66E0DCE29E32}" destId="{A917CDB0-014C-4770-AFDF-CB1941A8F5A3}" srcOrd="0" destOrd="0" presId="urn:microsoft.com/office/officeart/2008/layout/AlternatingHexagons"/>
    <dgm:cxn modelId="{33C58322-798C-4568-AFAA-D6B2538759BD}" type="presParOf" srcId="{A917CDB0-014C-4770-AFDF-CB1941A8F5A3}" destId="{3140B27D-A1A8-4032-92BD-3A722F3B2583}" srcOrd="0" destOrd="0" presId="urn:microsoft.com/office/officeart/2008/layout/AlternatingHexagons"/>
    <dgm:cxn modelId="{DC0B8FBC-74A3-4531-9245-F9AECBA5A82E}" type="presParOf" srcId="{A917CDB0-014C-4770-AFDF-CB1941A8F5A3}" destId="{33D3AC2E-598C-4C70-80FD-8605C24C8FF5}" srcOrd="1" destOrd="0" presId="urn:microsoft.com/office/officeart/2008/layout/AlternatingHexagons"/>
    <dgm:cxn modelId="{25490777-050E-45CF-A406-4F6E2B7F72B5}" type="presParOf" srcId="{A917CDB0-014C-4770-AFDF-CB1941A8F5A3}" destId="{307EFF8F-D7B7-429E-A6D6-EE2AF6833032}" srcOrd="2" destOrd="0" presId="urn:microsoft.com/office/officeart/2008/layout/AlternatingHexagons"/>
    <dgm:cxn modelId="{483D94F7-05FB-417B-B56E-1F4BF410BE3F}" type="presParOf" srcId="{A917CDB0-014C-4770-AFDF-CB1941A8F5A3}" destId="{D1775C2E-44BB-450D-BB32-3D7DC76F2419}" srcOrd="3" destOrd="0" presId="urn:microsoft.com/office/officeart/2008/layout/AlternatingHexagons"/>
    <dgm:cxn modelId="{40885700-155F-49DC-AAE4-218382313EEB}" type="presParOf" srcId="{A917CDB0-014C-4770-AFDF-CB1941A8F5A3}" destId="{D4628818-B6FE-4762-B016-1E9BDC7F424E}" srcOrd="4" destOrd="0" presId="urn:microsoft.com/office/officeart/2008/layout/AlternatingHexagons"/>
    <dgm:cxn modelId="{84EE8490-7D8D-41E6-99C2-B0C74ACE9F06}" type="presParOf" srcId="{A11BC967-CD54-42AA-A5A4-66E0DCE29E32}" destId="{443A363D-120E-46C2-A4B6-486871177A80}" srcOrd="1" destOrd="0" presId="urn:microsoft.com/office/officeart/2008/layout/AlternatingHexagons"/>
    <dgm:cxn modelId="{0B3A2FE3-9E0F-487E-9643-B976EAE54235}" type="presParOf" srcId="{A11BC967-CD54-42AA-A5A4-66E0DCE29E32}" destId="{FEAD726D-0AD9-448F-A01E-68143112CBCD}" srcOrd="2" destOrd="0" presId="urn:microsoft.com/office/officeart/2008/layout/AlternatingHexagons"/>
    <dgm:cxn modelId="{110EA7DC-2AF7-4301-B846-F5D418343AFF}" type="presParOf" srcId="{FEAD726D-0AD9-448F-A01E-68143112CBCD}" destId="{DEBFAA6F-AB17-4C7B-B663-EE13A5F0D53B}" srcOrd="0" destOrd="0" presId="urn:microsoft.com/office/officeart/2008/layout/AlternatingHexagons"/>
    <dgm:cxn modelId="{5843E919-A488-46A3-B09D-90620A9312ED}" type="presParOf" srcId="{FEAD726D-0AD9-448F-A01E-68143112CBCD}" destId="{26E7CE3A-96A3-435B-B9B0-D0846CBCCB5B}" srcOrd="1" destOrd="0" presId="urn:microsoft.com/office/officeart/2008/layout/AlternatingHexagons"/>
    <dgm:cxn modelId="{C18C02E3-9F87-4AB7-B86F-B0C4E9A0ABDB}" type="presParOf" srcId="{FEAD726D-0AD9-448F-A01E-68143112CBCD}" destId="{F93833F8-7B4C-4B98-A97B-71E6A23D103B}" srcOrd="2" destOrd="0" presId="urn:microsoft.com/office/officeart/2008/layout/AlternatingHexagons"/>
    <dgm:cxn modelId="{919B38E8-6489-4EFE-8BCC-7BE185AB775E}" type="presParOf" srcId="{FEAD726D-0AD9-448F-A01E-68143112CBCD}" destId="{1EAAB1B9-23E9-4F35-807E-1FD2E104B10B}" srcOrd="3" destOrd="0" presId="urn:microsoft.com/office/officeart/2008/layout/AlternatingHexagons"/>
    <dgm:cxn modelId="{B3DC6C33-288B-4651-B22A-EBBED78812B2}" type="presParOf" srcId="{FEAD726D-0AD9-448F-A01E-68143112CBCD}" destId="{EE43AFD3-8B1C-452F-ACD0-6610E95BFDDD}" srcOrd="4" destOrd="0" presId="urn:microsoft.com/office/officeart/2008/layout/AlternatingHexagons"/>
    <dgm:cxn modelId="{E434010D-A079-4137-90F4-A8848FCCE827}" type="presParOf" srcId="{A11BC967-CD54-42AA-A5A4-66E0DCE29E32}" destId="{88E696E5-2B17-4CAE-9A64-7BA774456224}" srcOrd="3" destOrd="0" presId="urn:microsoft.com/office/officeart/2008/layout/AlternatingHexagons"/>
    <dgm:cxn modelId="{EB3695D6-B4D1-4873-9348-40D5A78D7227}" type="presParOf" srcId="{A11BC967-CD54-42AA-A5A4-66E0DCE29E32}" destId="{17E12DC5-CBBE-4437-B433-F59EF097590D}" srcOrd="4" destOrd="0" presId="urn:microsoft.com/office/officeart/2008/layout/AlternatingHexagons"/>
    <dgm:cxn modelId="{8763C54E-8165-4429-BD82-471C664B98A6}" type="presParOf" srcId="{17E12DC5-CBBE-4437-B433-F59EF097590D}" destId="{DE3F6D48-86DB-4E73-8A62-DB497B38A4A0}" srcOrd="0" destOrd="0" presId="urn:microsoft.com/office/officeart/2008/layout/AlternatingHexagons"/>
    <dgm:cxn modelId="{F28C112C-8260-400E-87FE-04CCE5D54D56}" type="presParOf" srcId="{17E12DC5-CBBE-4437-B433-F59EF097590D}" destId="{1095F15C-DC92-46A5-9873-72C8DBE853E7}" srcOrd="1" destOrd="0" presId="urn:microsoft.com/office/officeart/2008/layout/AlternatingHexagons"/>
    <dgm:cxn modelId="{69759AD0-7596-4466-803D-9387FFFA2DA6}" type="presParOf" srcId="{17E12DC5-CBBE-4437-B433-F59EF097590D}" destId="{72AB94FE-F0E5-4246-9562-1849720260DA}" srcOrd="2" destOrd="0" presId="urn:microsoft.com/office/officeart/2008/layout/AlternatingHexagons"/>
    <dgm:cxn modelId="{1772D004-B556-4813-9FB8-44247B812BF0}" type="presParOf" srcId="{17E12DC5-CBBE-4437-B433-F59EF097590D}" destId="{0AE2AF1A-D681-4B36-9767-493065DF7960}" srcOrd="3" destOrd="0" presId="urn:microsoft.com/office/officeart/2008/layout/AlternatingHexagons"/>
    <dgm:cxn modelId="{79F2737E-ABBD-4A0B-8C59-1D3F7D53FB5B}" type="presParOf" srcId="{17E12DC5-CBBE-4437-B433-F59EF097590D}" destId="{9FE70607-6DCC-4F46-BE30-2A8C5C13E4C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37375B-857C-4793-B84E-9703D56541B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1378C63-79B4-472A-A5AF-0563A23747E6}">
      <dgm:prSet phldrT="[Text]"/>
      <dgm:spPr/>
      <dgm:t>
        <a:bodyPr/>
        <a:lstStyle/>
        <a:p>
          <a:pPr rtl="0"/>
          <a:r>
            <a:rPr lang="en-GB" dirty="0"/>
            <a:t>EHDS</a:t>
          </a:r>
        </a:p>
      </dgm:t>
    </dgm:pt>
    <dgm:pt modelId="{C2F0082A-16D3-40A4-A222-C9704D95EC87}" type="parTrans" cxnId="{0B1E0728-7D5D-4428-894C-3265B30AD07A}">
      <dgm:prSet/>
      <dgm:spPr/>
      <dgm:t>
        <a:bodyPr/>
        <a:lstStyle/>
        <a:p>
          <a:endParaRPr lang="de-DE"/>
        </a:p>
      </dgm:t>
    </dgm:pt>
    <dgm:pt modelId="{66F7D463-83C6-42FB-9696-66F414411C66}" type="sibTrans" cxnId="{0B1E0728-7D5D-4428-894C-3265B30AD07A}">
      <dgm:prSet/>
      <dgm:spPr/>
      <dgm:t>
        <a:bodyPr/>
        <a:lstStyle/>
        <a:p>
          <a:endParaRPr lang="de-DE"/>
        </a:p>
      </dgm:t>
    </dgm:pt>
    <dgm:pt modelId="{267806AF-D5BA-40D9-B23A-BA21B9171EE2}">
      <dgm:prSet phldrT="[Text]"/>
      <dgm:spPr/>
      <dgm:t>
        <a:bodyPr/>
        <a:lstStyle/>
        <a:p>
          <a:pPr rtl="0"/>
          <a:r>
            <a:rPr lang="en-GB" dirty="0"/>
            <a:t>Patient centricity and data protection</a:t>
          </a:r>
        </a:p>
      </dgm:t>
    </dgm:pt>
    <dgm:pt modelId="{AFDE7F3F-036C-46E8-A2EA-C7E6B18DE7FB}" type="parTrans" cxnId="{7A12D4B4-1685-47DC-9435-CE1BA794B7C5}">
      <dgm:prSet/>
      <dgm:spPr/>
      <dgm:t>
        <a:bodyPr/>
        <a:lstStyle/>
        <a:p>
          <a:pPr rtl="0"/>
          <a:endParaRPr lang="en-GB" dirty="0"/>
        </a:p>
      </dgm:t>
    </dgm:pt>
    <dgm:pt modelId="{460396F7-7DDE-418B-AF70-F9239EF0326C}" type="sibTrans" cxnId="{7A12D4B4-1685-47DC-9435-CE1BA794B7C5}">
      <dgm:prSet/>
      <dgm:spPr/>
      <dgm:t>
        <a:bodyPr/>
        <a:lstStyle/>
        <a:p>
          <a:endParaRPr lang="de-DE"/>
        </a:p>
      </dgm:t>
    </dgm:pt>
    <dgm:pt modelId="{159EA31E-279B-4EB3-AC6E-7E9272DEFE0E}">
      <dgm:prSet phldrT="[Text]"/>
      <dgm:spPr/>
      <dgm:t>
        <a:bodyPr/>
        <a:lstStyle/>
        <a:p>
          <a:pPr rtl="0"/>
          <a:r>
            <a:rPr lang="en-GB" dirty="0"/>
            <a:t>Primary and secondary data</a:t>
          </a:r>
        </a:p>
      </dgm:t>
    </dgm:pt>
    <dgm:pt modelId="{24968C66-DF8E-4D5E-AECB-FD283751C8B4}" type="parTrans" cxnId="{B9A137CF-94AE-4B86-B12A-42D88028D3A7}">
      <dgm:prSet/>
      <dgm:spPr/>
      <dgm:t>
        <a:bodyPr/>
        <a:lstStyle/>
        <a:p>
          <a:pPr rtl="0"/>
          <a:endParaRPr lang="en-GB" dirty="0"/>
        </a:p>
      </dgm:t>
    </dgm:pt>
    <dgm:pt modelId="{A261D5B7-4B97-484C-9A08-91F6CB4AA930}" type="sibTrans" cxnId="{B9A137CF-94AE-4B86-B12A-42D88028D3A7}">
      <dgm:prSet/>
      <dgm:spPr/>
      <dgm:t>
        <a:bodyPr/>
        <a:lstStyle/>
        <a:p>
          <a:endParaRPr lang="de-DE"/>
        </a:p>
      </dgm:t>
    </dgm:pt>
    <dgm:pt modelId="{C23BD33B-0547-4859-A45D-C6EA2D93DD33}">
      <dgm:prSet phldrT="[Text]"/>
      <dgm:spPr/>
      <dgm:t>
        <a:bodyPr/>
        <a:lstStyle/>
        <a:p>
          <a:pPr rtl="0"/>
          <a:r>
            <a:rPr lang="en-US"/>
            <a:t>Institutionalisation of a European Digital and Health Data Board</a:t>
          </a:r>
          <a:endParaRPr lang="en-GB" dirty="0"/>
        </a:p>
      </dgm:t>
    </dgm:pt>
    <dgm:pt modelId="{5A77E200-5F44-4F9B-9B72-D3F2FA8E9EEE}" type="parTrans" cxnId="{CC384830-D644-40EA-AD71-A69A8BAF4F4B}">
      <dgm:prSet/>
      <dgm:spPr/>
      <dgm:t>
        <a:bodyPr/>
        <a:lstStyle/>
        <a:p>
          <a:endParaRPr lang="de-DE"/>
        </a:p>
      </dgm:t>
    </dgm:pt>
    <dgm:pt modelId="{986069F3-27FE-47BD-A5B1-5FC7D62E722C}" type="sibTrans" cxnId="{CC384830-D644-40EA-AD71-A69A8BAF4F4B}">
      <dgm:prSet/>
      <dgm:spPr/>
      <dgm:t>
        <a:bodyPr/>
        <a:lstStyle/>
        <a:p>
          <a:endParaRPr lang="de-DE"/>
        </a:p>
      </dgm:t>
    </dgm:pt>
    <dgm:pt modelId="{4E6D6F2F-64CE-435B-A22B-ED0ABDE60404}">
      <dgm:prSet phldrT="[Text]"/>
      <dgm:spPr/>
      <dgm:t>
        <a:bodyPr/>
        <a:lstStyle/>
        <a:p>
          <a:pPr rtl="0"/>
          <a:r>
            <a:rPr lang="en-US"/>
            <a:t>Wellness data as more than a “nice-to-have” addon</a:t>
          </a:r>
          <a:endParaRPr lang="en-GB" dirty="0"/>
        </a:p>
      </dgm:t>
    </dgm:pt>
    <dgm:pt modelId="{5495ABFE-75FE-484F-8AAE-D8A47A2EFE9A}" type="parTrans" cxnId="{3F5CFB09-FB2D-4DBA-9A72-89485B1D3BEA}">
      <dgm:prSet/>
      <dgm:spPr/>
      <dgm:t>
        <a:bodyPr/>
        <a:lstStyle/>
        <a:p>
          <a:endParaRPr lang="de-DE"/>
        </a:p>
      </dgm:t>
    </dgm:pt>
    <dgm:pt modelId="{4DFBAB3A-7BCA-4E16-8C1A-84AFE35E60EF}" type="sibTrans" cxnId="{3F5CFB09-FB2D-4DBA-9A72-89485B1D3BEA}">
      <dgm:prSet/>
      <dgm:spPr/>
      <dgm:t>
        <a:bodyPr/>
        <a:lstStyle/>
        <a:p>
          <a:endParaRPr lang="de-DE"/>
        </a:p>
      </dgm:t>
    </dgm:pt>
    <dgm:pt modelId="{F4F814BA-533E-44E1-9ED6-814CDF305979}">
      <dgm:prSet phldrT="[Text]"/>
      <dgm:spPr/>
      <dgm:t>
        <a:bodyPr/>
        <a:lstStyle/>
        <a:p>
          <a:pPr rtl="0"/>
          <a:r>
            <a:rPr lang="en-GB" dirty="0"/>
            <a:t>Use and misuse of data</a:t>
          </a:r>
        </a:p>
      </dgm:t>
    </dgm:pt>
    <dgm:pt modelId="{5A7533F0-BA47-435F-8587-4044155FC4FC}" type="sibTrans" cxnId="{D2BE6516-E115-446B-BBFB-9130525E1BA7}">
      <dgm:prSet/>
      <dgm:spPr/>
      <dgm:t>
        <a:bodyPr/>
        <a:lstStyle/>
        <a:p>
          <a:endParaRPr lang="de-DE"/>
        </a:p>
      </dgm:t>
    </dgm:pt>
    <dgm:pt modelId="{F13BCF6D-B881-4C3E-B804-7BB8C381892A}" type="parTrans" cxnId="{D2BE6516-E115-446B-BBFB-9130525E1BA7}">
      <dgm:prSet/>
      <dgm:spPr/>
      <dgm:t>
        <a:bodyPr/>
        <a:lstStyle/>
        <a:p>
          <a:pPr rtl="0"/>
          <a:endParaRPr lang="en-GB" dirty="0"/>
        </a:p>
      </dgm:t>
    </dgm:pt>
    <dgm:pt modelId="{66102B31-5302-4034-841F-5416D704EB16}">
      <dgm:prSet phldrT="[Text]"/>
      <dgm:spPr/>
      <dgm:t>
        <a:bodyPr/>
        <a:lstStyle/>
        <a:p>
          <a:pPr rtl="0"/>
          <a:r>
            <a:rPr lang="en-GB" noProof="0" dirty="0"/>
            <a:t>Semantic and technical interoperability</a:t>
          </a:r>
        </a:p>
      </dgm:t>
    </dgm:pt>
    <dgm:pt modelId="{05ECE385-E68A-4C09-B0FE-E8C052706B35}" type="sibTrans" cxnId="{AF02051A-6DEB-4D5C-A873-136F30D0BBAC}">
      <dgm:prSet/>
      <dgm:spPr/>
      <dgm:t>
        <a:bodyPr/>
        <a:lstStyle/>
        <a:p>
          <a:endParaRPr lang="de-DE"/>
        </a:p>
      </dgm:t>
    </dgm:pt>
    <dgm:pt modelId="{537C29E8-90F4-4C3F-A60C-D1FB9E806400}" type="parTrans" cxnId="{AF02051A-6DEB-4D5C-A873-136F30D0BBAC}">
      <dgm:prSet/>
      <dgm:spPr/>
      <dgm:t>
        <a:bodyPr/>
        <a:lstStyle/>
        <a:p>
          <a:pPr rtl="0"/>
          <a:endParaRPr lang="en-GB" dirty="0"/>
        </a:p>
      </dgm:t>
    </dgm:pt>
    <dgm:pt modelId="{D1C3B40D-DF56-4F2E-B14C-25B6BF757C5A}" type="pres">
      <dgm:prSet presAssocID="{C537375B-857C-4793-B84E-9703D56541B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E675EA0-519D-4E70-9250-4687DF14648D}" type="pres">
      <dgm:prSet presAssocID="{E1378C63-79B4-472A-A5AF-0563A23747E6}" presName="centerShape" presStyleLbl="node0" presStyleIdx="0" presStyleCnt="1"/>
      <dgm:spPr/>
    </dgm:pt>
    <dgm:pt modelId="{FCB48A40-AB7E-4074-9A8A-6C380B03871B}" type="pres">
      <dgm:prSet presAssocID="{AFDE7F3F-036C-46E8-A2EA-C7E6B18DE7FB}" presName="parTrans" presStyleLbl="bgSibTrans2D1" presStyleIdx="0" presStyleCnt="6"/>
      <dgm:spPr/>
    </dgm:pt>
    <dgm:pt modelId="{855C2163-38AA-4F15-8E0D-9D2EB0A9F9F2}" type="pres">
      <dgm:prSet presAssocID="{267806AF-D5BA-40D9-B23A-BA21B9171EE2}" presName="node" presStyleLbl="node1" presStyleIdx="0" presStyleCnt="6">
        <dgm:presLayoutVars>
          <dgm:bulletEnabled val="1"/>
        </dgm:presLayoutVars>
      </dgm:prSet>
      <dgm:spPr/>
    </dgm:pt>
    <dgm:pt modelId="{9286BA8C-59C1-4A97-ABDA-7AD43763B335}" type="pres">
      <dgm:prSet presAssocID="{F13BCF6D-B881-4C3E-B804-7BB8C381892A}" presName="parTrans" presStyleLbl="bgSibTrans2D1" presStyleIdx="1" presStyleCnt="6"/>
      <dgm:spPr/>
    </dgm:pt>
    <dgm:pt modelId="{EBA1CFAE-B42E-404E-9A5E-839D4B047367}" type="pres">
      <dgm:prSet presAssocID="{F4F814BA-533E-44E1-9ED6-814CDF305979}" presName="node" presStyleLbl="node1" presStyleIdx="1" presStyleCnt="6">
        <dgm:presLayoutVars>
          <dgm:bulletEnabled val="1"/>
        </dgm:presLayoutVars>
      </dgm:prSet>
      <dgm:spPr/>
    </dgm:pt>
    <dgm:pt modelId="{F0F89908-E664-46F4-8CBA-CC56719B3974}" type="pres">
      <dgm:prSet presAssocID="{537C29E8-90F4-4C3F-A60C-D1FB9E806400}" presName="parTrans" presStyleLbl="bgSibTrans2D1" presStyleIdx="2" presStyleCnt="6"/>
      <dgm:spPr/>
    </dgm:pt>
    <dgm:pt modelId="{3AA1584D-87A8-4C5B-A271-B67E00B8EDCD}" type="pres">
      <dgm:prSet presAssocID="{66102B31-5302-4034-841F-5416D704EB16}" presName="node" presStyleLbl="node1" presStyleIdx="2" presStyleCnt="6">
        <dgm:presLayoutVars>
          <dgm:bulletEnabled val="1"/>
        </dgm:presLayoutVars>
      </dgm:prSet>
      <dgm:spPr/>
    </dgm:pt>
    <dgm:pt modelId="{96443419-2F26-452D-BE2F-D5ED3C2BC27F}" type="pres">
      <dgm:prSet presAssocID="{24968C66-DF8E-4D5E-AECB-FD283751C8B4}" presName="parTrans" presStyleLbl="bgSibTrans2D1" presStyleIdx="3" presStyleCnt="6"/>
      <dgm:spPr/>
    </dgm:pt>
    <dgm:pt modelId="{2902484C-D921-449A-A51F-0DAA04772630}" type="pres">
      <dgm:prSet presAssocID="{159EA31E-279B-4EB3-AC6E-7E9272DEFE0E}" presName="node" presStyleLbl="node1" presStyleIdx="3" presStyleCnt="6">
        <dgm:presLayoutVars>
          <dgm:bulletEnabled val="1"/>
        </dgm:presLayoutVars>
      </dgm:prSet>
      <dgm:spPr/>
    </dgm:pt>
    <dgm:pt modelId="{2BCD9047-6251-4F87-A4D7-0DA5A313304C}" type="pres">
      <dgm:prSet presAssocID="{5A77E200-5F44-4F9B-9B72-D3F2FA8E9EEE}" presName="parTrans" presStyleLbl="bgSibTrans2D1" presStyleIdx="4" presStyleCnt="6"/>
      <dgm:spPr/>
    </dgm:pt>
    <dgm:pt modelId="{6211CF48-9384-417A-B6B1-08C1AD4087B7}" type="pres">
      <dgm:prSet presAssocID="{C23BD33B-0547-4859-A45D-C6EA2D93DD33}" presName="node" presStyleLbl="node1" presStyleIdx="4" presStyleCnt="6">
        <dgm:presLayoutVars>
          <dgm:bulletEnabled val="1"/>
        </dgm:presLayoutVars>
      </dgm:prSet>
      <dgm:spPr/>
    </dgm:pt>
    <dgm:pt modelId="{9AA2239A-87B5-42FA-AD7E-3EE3EB23864E}" type="pres">
      <dgm:prSet presAssocID="{5495ABFE-75FE-484F-8AAE-D8A47A2EFE9A}" presName="parTrans" presStyleLbl="bgSibTrans2D1" presStyleIdx="5" presStyleCnt="6"/>
      <dgm:spPr/>
    </dgm:pt>
    <dgm:pt modelId="{F0411080-A61F-4A6E-BE18-8BE179D9D976}" type="pres">
      <dgm:prSet presAssocID="{4E6D6F2F-64CE-435B-A22B-ED0ABDE60404}" presName="node" presStyleLbl="node1" presStyleIdx="5" presStyleCnt="6">
        <dgm:presLayoutVars>
          <dgm:bulletEnabled val="1"/>
        </dgm:presLayoutVars>
      </dgm:prSet>
      <dgm:spPr/>
    </dgm:pt>
  </dgm:ptLst>
  <dgm:cxnLst>
    <dgm:cxn modelId="{1F1DD408-B681-4F1E-AE4D-20E9674520E6}" type="presOf" srcId="{537C29E8-90F4-4C3F-A60C-D1FB9E806400}" destId="{F0F89908-E664-46F4-8CBA-CC56719B3974}" srcOrd="0" destOrd="0" presId="urn:microsoft.com/office/officeart/2005/8/layout/radial4"/>
    <dgm:cxn modelId="{3F5CFB09-FB2D-4DBA-9A72-89485B1D3BEA}" srcId="{E1378C63-79B4-472A-A5AF-0563A23747E6}" destId="{4E6D6F2F-64CE-435B-A22B-ED0ABDE60404}" srcOrd="5" destOrd="0" parTransId="{5495ABFE-75FE-484F-8AAE-D8A47A2EFE9A}" sibTransId="{4DFBAB3A-7BCA-4E16-8C1A-84AFE35E60EF}"/>
    <dgm:cxn modelId="{F8C9DB0C-97DE-43C9-A3F8-4D125D6DE475}" type="presOf" srcId="{E1378C63-79B4-472A-A5AF-0563A23747E6}" destId="{BE675EA0-519D-4E70-9250-4687DF14648D}" srcOrd="0" destOrd="0" presId="urn:microsoft.com/office/officeart/2005/8/layout/radial4"/>
    <dgm:cxn modelId="{D2BE6516-E115-446B-BBFB-9130525E1BA7}" srcId="{E1378C63-79B4-472A-A5AF-0563A23747E6}" destId="{F4F814BA-533E-44E1-9ED6-814CDF305979}" srcOrd="1" destOrd="0" parTransId="{F13BCF6D-B881-4C3E-B804-7BB8C381892A}" sibTransId="{5A7533F0-BA47-435F-8587-4044155FC4FC}"/>
    <dgm:cxn modelId="{AF02051A-6DEB-4D5C-A873-136F30D0BBAC}" srcId="{E1378C63-79B4-472A-A5AF-0563A23747E6}" destId="{66102B31-5302-4034-841F-5416D704EB16}" srcOrd="2" destOrd="0" parTransId="{537C29E8-90F4-4C3F-A60C-D1FB9E806400}" sibTransId="{05ECE385-E68A-4C09-B0FE-E8C052706B35}"/>
    <dgm:cxn modelId="{0B1E0728-7D5D-4428-894C-3265B30AD07A}" srcId="{C537375B-857C-4793-B84E-9703D56541B1}" destId="{E1378C63-79B4-472A-A5AF-0563A23747E6}" srcOrd="0" destOrd="0" parTransId="{C2F0082A-16D3-40A4-A222-C9704D95EC87}" sibTransId="{66F7D463-83C6-42FB-9696-66F414411C66}"/>
    <dgm:cxn modelId="{58703B2A-0C51-47EB-98D0-ABB237E7BE35}" type="presOf" srcId="{C23BD33B-0547-4859-A45D-C6EA2D93DD33}" destId="{6211CF48-9384-417A-B6B1-08C1AD4087B7}" srcOrd="0" destOrd="0" presId="urn:microsoft.com/office/officeart/2005/8/layout/radial4"/>
    <dgm:cxn modelId="{C440462F-0283-416B-B481-A70E1A1DCD6E}" type="presOf" srcId="{66102B31-5302-4034-841F-5416D704EB16}" destId="{3AA1584D-87A8-4C5B-A271-B67E00B8EDCD}" srcOrd="0" destOrd="0" presId="urn:microsoft.com/office/officeart/2005/8/layout/radial4"/>
    <dgm:cxn modelId="{CC384830-D644-40EA-AD71-A69A8BAF4F4B}" srcId="{E1378C63-79B4-472A-A5AF-0563A23747E6}" destId="{C23BD33B-0547-4859-A45D-C6EA2D93DD33}" srcOrd="4" destOrd="0" parTransId="{5A77E200-5F44-4F9B-9B72-D3F2FA8E9EEE}" sibTransId="{986069F3-27FE-47BD-A5B1-5FC7D62E722C}"/>
    <dgm:cxn modelId="{9B695D3F-B0FE-4DD6-810A-86EBEE634A3D}" type="presOf" srcId="{267806AF-D5BA-40D9-B23A-BA21B9171EE2}" destId="{855C2163-38AA-4F15-8E0D-9D2EB0A9F9F2}" srcOrd="0" destOrd="0" presId="urn:microsoft.com/office/officeart/2005/8/layout/radial4"/>
    <dgm:cxn modelId="{B3BB555F-4DCE-4F48-93C9-F7B641A71EF4}" type="presOf" srcId="{24968C66-DF8E-4D5E-AECB-FD283751C8B4}" destId="{96443419-2F26-452D-BE2F-D5ED3C2BC27F}" srcOrd="0" destOrd="0" presId="urn:microsoft.com/office/officeart/2005/8/layout/radial4"/>
    <dgm:cxn modelId="{CFC0D56F-753F-4CF3-A866-BF2C0C69A614}" type="presOf" srcId="{5495ABFE-75FE-484F-8AAE-D8A47A2EFE9A}" destId="{9AA2239A-87B5-42FA-AD7E-3EE3EB23864E}" srcOrd="0" destOrd="0" presId="urn:microsoft.com/office/officeart/2005/8/layout/radial4"/>
    <dgm:cxn modelId="{EC957A78-FCB6-4273-9FE3-A8D965F602E1}" type="presOf" srcId="{F4F814BA-533E-44E1-9ED6-814CDF305979}" destId="{EBA1CFAE-B42E-404E-9A5E-839D4B047367}" srcOrd="0" destOrd="0" presId="urn:microsoft.com/office/officeart/2005/8/layout/radial4"/>
    <dgm:cxn modelId="{6C21C3AB-9BC7-4488-97D5-7ADB91A67F3E}" type="presOf" srcId="{C537375B-857C-4793-B84E-9703D56541B1}" destId="{D1C3B40D-DF56-4F2E-B14C-25B6BF757C5A}" srcOrd="0" destOrd="0" presId="urn:microsoft.com/office/officeart/2005/8/layout/radial4"/>
    <dgm:cxn modelId="{A6D575AC-7886-4F58-98FD-EE4CF17447A5}" type="presOf" srcId="{F13BCF6D-B881-4C3E-B804-7BB8C381892A}" destId="{9286BA8C-59C1-4A97-ABDA-7AD43763B335}" srcOrd="0" destOrd="0" presId="urn:microsoft.com/office/officeart/2005/8/layout/radial4"/>
    <dgm:cxn modelId="{0F6E67B2-5D36-4FD6-941C-1B38802F0253}" type="presOf" srcId="{AFDE7F3F-036C-46E8-A2EA-C7E6B18DE7FB}" destId="{FCB48A40-AB7E-4074-9A8A-6C380B03871B}" srcOrd="0" destOrd="0" presId="urn:microsoft.com/office/officeart/2005/8/layout/radial4"/>
    <dgm:cxn modelId="{7A12D4B4-1685-47DC-9435-CE1BA794B7C5}" srcId="{E1378C63-79B4-472A-A5AF-0563A23747E6}" destId="{267806AF-D5BA-40D9-B23A-BA21B9171EE2}" srcOrd="0" destOrd="0" parTransId="{AFDE7F3F-036C-46E8-A2EA-C7E6B18DE7FB}" sibTransId="{460396F7-7DDE-418B-AF70-F9239EF0326C}"/>
    <dgm:cxn modelId="{98F1E7C0-184F-4532-971F-9FBF1C3A6434}" type="presOf" srcId="{4E6D6F2F-64CE-435B-A22B-ED0ABDE60404}" destId="{F0411080-A61F-4A6E-BE18-8BE179D9D976}" srcOrd="0" destOrd="0" presId="urn:microsoft.com/office/officeart/2005/8/layout/radial4"/>
    <dgm:cxn modelId="{B9A137CF-94AE-4B86-B12A-42D88028D3A7}" srcId="{E1378C63-79B4-472A-A5AF-0563A23747E6}" destId="{159EA31E-279B-4EB3-AC6E-7E9272DEFE0E}" srcOrd="3" destOrd="0" parTransId="{24968C66-DF8E-4D5E-AECB-FD283751C8B4}" sibTransId="{A261D5B7-4B97-484C-9A08-91F6CB4AA930}"/>
    <dgm:cxn modelId="{689AA1F0-D582-4DC0-B408-5F16A9B36204}" type="presOf" srcId="{159EA31E-279B-4EB3-AC6E-7E9272DEFE0E}" destId="{2902484C-D921-449A-A51F-0DAA04772630}" srcOrd="0" destOrd="0" presId="urn:microsoft.com/office/officeart/2005/8/layout/radial4"/>
    <dgm:cxn modelId="{9CC1D7FA-63B4-407C-A39C-F164ECDF8662}" type="presOf" srcId="{5A77E200-5F44-4F9B-9B72-D3F2FA8E9EEE}" destId="{2BCD9047-6251-4F87-A4D7-0DA5A313304C}" srcOrd="0" destOrd="0" presId="urn:microsoft.com/office/officeart/2005/8/layout/radial4"/>
    <dgm:cxn modelId="{E714A1C0-4629-4095-8680-A6118B0846B8}" type="presParOf" srcId="{D1C3B40D-DF56-4F2E-B14C-25B6BF757C5A}" destId="{BE675EA0-519D-4E70-9250-4687DF14648D}" srcOrd="0" destOrd="0" presId="urn:microsoft.com/office/officeart/2005/8/layout/radial4"/>
    <dgm:cxn modelId="{4C60A605-8B41-432E-908C-F268E5C3DF28}" type="presParOf" srcId="{D1C3B40D-DF56-4F2E-B14C-25B6BF757C5A}" destId="{FCB48A40-AB7E-4074-9A8A-6C380B03871B}" srcOrd="1" destOrd="0" presId="urn:microsoft.com/office/officeart/2005/8/layout/radial4"/>
    <dgm:cxn modelId="{558173E6-F5D7-4AC9-AF60-D62E433F5337}" type="presParOf" srcId="{D1C3B40D-DF56-4F2E-B14C-25B6BF757C5A}" destId="{855C2163-38AA-4F15-8E0D-9D2EB0A9F9F2}" srcOrd="2" destOrd="0" presId="urn:microsoft.com/office/officeart/2005/8/layout/radial4"/>
    <dgm:cxn modelId="{D7DF948E-690F-4F1F-944D-864B6813EB26}" type="presParOf" srcId="{D1C3B40D-DF56-4F2E-B14C-25B6BF757C5A}" destId="{9286BA8C-59C1-4A97-ABDA-7AD43763B335}" srcOrd="3" destOrd="0" presId="urn:microsoft.com/office/officeart/2005/8/layout/radial4"/>
    <dgm:cxn modelId="{0B9DA6BB-0676-4BBA-858F-A62C8E9D761D}" type="presParOf" srcId="{D1C3B40D-DF56-4F2E-B14C-25B6BF757C5A}" destId="{EBA1CFAE-B42E-404E-9A5E-839D4B047367}" srcOrd="4" destOrd="0" presId="urn:microsoft.com/office/officeart/2005/8/layout/radial4"/>
    <dgm:cxn modelId="{570E4CC1-9D54-4B54-80E3-FF2F9F3FE270}" type="presParOf" srcId="{D1C3B40D-DF56-4F2E-B14C-25B6BF757C5A}" destId="{F0F89908-E664-46F4-8CBA-CC56719B3974}" srcOrd="5" destOrd="0" presId="urn:microsoft.com/office/officeart/2005/8/layout/radial4"/>
    <dgm:cxn modelId="{0AAAFB10-F912-487D-A471-B9F2D58D1E3F}" type="presParOf" srcId="{D1C3B40D-DF56-4F2E-B14C-25B6BF757C5A}" destId="{3AA1584D-87A8-4C5B-A271-B67E00B8EDCD}" srcOrd="6" destOrd="0" presId="urn:microsoft.com/office/officeart/2005/8/layout/radial4"/>
    <dgm:cxn modelId="{A4DCBC65-3119-41B2-A15A-7F2503FDF424}" type="presParOf" srcId="{D1C3B40D-DF56-4F2E-B14C-25B6BF757C5A}" destId="{96443419-2F26-452D-BE2F-D5ED3C2BC27F}" srcOrd="7" destOrd="0" presId="urn:microsoft.com/office/officeart/2005/8/layout/radial4"/>
    <dgm:cxn modelId="{713E0AB8-8B05-4694-82B9-38AC1B2DE3FD}" type="presParOf" srcId="{D1C3B40D-DF56-4F2E-B14C-25B6BF757C5A}" destId="{2902484C-D921-449A-A51F-0DAA04772630}" srcOrd="8" destOrd="0" presId="urn:microsoft.com/office/officeart/2005/8/layout/radial4"/>
    <dgm:cxn modelId="{5A05A4CD-0DAC-4CF6-8713-CCF433606938}" type="presParOf" srcId="{D1C3B40D-DF56-4F2E-B14C-25B6BF757C5A}" destId="{2BCD9047-6251-4F87-A4D7-0DA5A313304C}" srcOrd="9" destOrd="0" presId="urn:microsoft.com/office/officeart/2005/8/layout/radial4"/>
    <dgm:cxn modelId="{B89D8340-AE4E-427B-884C-AD06ABB2219E}" type="presParOf" srcId="{D1C3B40D-DF56-4F2E-B14C-25B6BF757C5A}" destId="{6211CF48-9384-417A-B6B1-08C1AD4087B7}" srcOrd="10" destOrd="0" presId="urn:microsoft.com/office/officeart/2005/8/layout/radial4"/>
    <dgm:cxn modelId="{4BBB7155-A126-4EAA-9F6A-11BC1A2A8192}" type="presParOf" srcId="{D1C3B40D-DF56-4F2E-B14C-25B6BF757C5A}" destId="{9AA2239A-87B5-42FA-AD7E-3EE3EB23864E}" srcOrd="11" destOrd="0" presId="urn:microsoft.com/office/officeart/2005/8/layout/radial4"/>
    <dgm:cxn modelId="{37C84AD6-CCD3-407C-8D9B-9D3FDF87B9CB}" type="presParOf" srcId="{D1C3B40D-DF56-4F2E-B14C-25B6BF757C5A}" destId="{F0411080-A61F-4A6E-BE18-8BE179D9D976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E5D0C-C102-480E-AC84-2D81964C0971}">
      <dsp:nvSpPr>
        <dsp:cNvPr id="0" name=""/>
        <dsp:cNvSpPr/>
      </dsp:nvSpPr>
      <dsp:spPr>
        <a:xfrm>
          <a:off x="3750310" y="0"/>
          <a:ext cx="2590956" cy="259122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165BC2-943F-4ED3-AB39-FDFB36711103}">
      <dsp:nvSpPr>
        <dsp:cNvPr id="0" name=""/>
        <dsp:cNvSpPr/>
      </dsp:nvSpPr>
      <dsp:spPr>
        <a:xfrm>
          <a:off x="4292245" y="937951"/>
          <a:ext cx="1445900" cy="722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700" kern="1200"/>
        </a:p>
      </dsp:txBody>
      <dsp:txXfrm>
        <a:off x="4292245" y="937951"/>
        <a:ext cx="1445900" cy="722875"/>
      </dsp:txXfrm>
    </dsp:sp>
    <dsp:sp modelId="{7EC037C1-8E7B-410F-8115-E4E937BC20B0}">
      <dsp:nvSpPr>
        <dsp:cNvPr id="0" name=""/>
        <dsp:cNvSpPr/>
      </dsp:nvSpPr>
      <dsp:spPr>
        <a:xfrm>
          <a:off x="3000412" y="1489041"/>
          <a:ext cx="2590956" cy="259122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990528-324C-419D-B544-8E7BB98399C8}">
      <dsp:nvSpPr>
        <dsp:cNvPr id="0" name=""/>
        <dsp:cNvSpPr/>
      </dsp:nvSpPr>
      <dsp:spPr>
        <a:xfrm>
          <a:off x="7865672" y="922712"/>
          <a:ext cx="1445900" cy="722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700" kern="1200">
            <a:solidFill>
              <a:schemeClr val="bg1"/>
            </a:solidFill>
          </a:endParaRPr>
        </a:p>
      </dsp:txBody>
      <dsp:txXfrm>
        <a:off x="7865672" y="922712"/>
        <a:ext cx="1445900" cy="722875"/>
      </dsp:txXfrm>
    </dsp:sp>
    <dsp:sp modelId="{6FDCA8F3-03C4-4455-9802-1B8692C34B59}">
      <dsp:nvSpPr>
        <dsp:cNvPr id="0" name=""/>
        <dsp:cNvSpPr/>
      </dsp:nvSpPr>
      <dsp:spPr>
        <a:xfrm>
          <a:off x="3720203" y="2983579"/>
          <a:ext cx="2590956" cy="259122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EAF59-23A9-420E-A409-812BAF7B9162}">
      <dsp:nvSpPr>
        <dsp:cNvPr id="0" name=""/>
        <dsp:cNvSpPr/>
      </dsp:nvSpPr>
      <dsp:spPr>
        <a:xfrm>
          <a:off x="7865672" y="2496613"/>
          <a:ext cx="1445900" cy="722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700" kern="1200">
            <a:solidFill>
              <a:schemeClr val="bg1"/>
            </a:solidFill>
          </a:endParaRPr>
        </a:p>
      </dsp:txBody>
      <dsp:txXfrm>
        <a:off x="7865672" y="2496613"/>
        <a:ext cx="1445900" cy="722875"/>
      </dsp:txXfrm>
    </dsp:sp>
    <dsp:sp modelId="{AE0E3987-198B-49A3-89C1-F348520D32BA}">
      <dsp:nvSpPr>
        <dsp:cNvPr id="0" name=""/>
        <dsp:cNvSpPr/>
      </dsp:nvSpPr>
      <dsp:spPr>
        <a:xfrm>
          <a:off x="3185099" y="4644406"/>
          <a:ext cx="2225957" cy="222703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8BB74-47B3-4873-9A4F-406C6D7E14DD}">
      <dsp:nvSpPr>
        <dsp:cNvPr id="0" name=""/>
        <dsp:cNvSpPr/>
      </dsp:nvSpPr>
      <dsp:spPr>
        <a:xfrm>
          <a:off x="3569538" y="5413320"/>
          <a:ext cx="1445900" cy="722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700" kern="1200">
            <a:solidFill>
              <a:schemeClr val="bg1"/>
            </a:solidFill>
          </a:endParaRPr>
        </a:p>
      </dsp:txBody>
      <dsp:txXfrm>
        <a:off x="3569538" y="5413320"/>
        <a:ext cx="1445900" cy="722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0B27D-A1A8-4032-92BD-3A722F3B2583}">
      <dsp:nvSpPr>
        <dsp:cNvPr id="0" name=""/>
        <dsp:cNvSpPr/>
      </dsp:nvSpPr>
      <dsp:spPr>
        <a:xfrm rot="5400000">
          <a:off x="6075650" y="225834"/>
          <a:ext cx="3431407" cy="2985324"/>
        </a:xfrm>
        <a:prstGeom prst="hexagon">
          <a:avLst>
            <a:gd name="adj" fmla="val 25000"/>
            <a:gd name="vf" fmla="val 115470"/>
          </a:avLst>
        </a:prstGeom>
        <a:solidFill>
          <a:srgbClr val="73C92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  <a:endParaRPr lang="fi-FI" sz="6500" kern="1200"/>
        </a:p>
      </dsp:txBody>
      <dsp:txXfrm rot="-5400000">
        <a:off x="6763904" y="537521"/>
        <a:ext cx="2054898" cy="2361951"/>
      </dsp:txXfrm>
    </dsp:sp>
    <dsp:sp modelId="{33D3AC2E-598C-4C70-80FD-8605C24C8FF5}">
      <dsp:nvSpPr>
        <dsp:cNvPr id="0" name=""/>
        <dsp:cNvSpPr/>
      </dsp:nvSpPr>
      <dsp:spPr>
        <a:xfrm>
          <a:off x="9374606" y="689074"/>
          <a:ext cx="3829451" cy="2058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28818-B6FE-4762-B016-1E9BDC7F424E}">
      <dsp:nvSpPr>
        <dsp:cNvPr id="0" name=""/>
        <dsp:cNvSpPr/>
      </dsp:nvSpPr>
      <dsp:spPr>
        <a:xfrm rot="5400000">
          <a:off x="2851500" y="225834"/>
          <a:ext cx="3431407" cy="2985324"/>
        </a:xfrm>
        <a:prstGeom prst="hexagon">
          <a:avLst>
            <a:gd name="adj" fmla="val 25000"/>
            <a:gd name="vf" fmla="val 115470"/>
          </a:avLst>
        </a:prstGeom>
        <a:solidFill>
          <a:srgbClr val="73C92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3600" kern="1200"/>
        </a:p>
      </dsp:txBody>
      <dsp:txXfrm rot="-5400000">
        <a:off x="3539754" y="537521"/>
        <a:ext cx="2054898" cy="2361951"/>
      </dsp:txXfrm>
    </dsp:sp>
    <dsp:sp modelId="{DEBFAA6F-AB17-4C7B-B663-EE13A5F0D53B}">
      <dsp:nvSpPr>
        <dsp:cNvPr id="0" name=""/>
        <dsp:cNvSpPr/>
      </dsp:nvSpPr>
      <dsp:spPr>
        <a:xfrm rot="5400000">
          <a:off x="6105119" y="6053785"/>
          <a:ext cx="3431407" cy="2985324"/>
        </a:xfrm>
        <a:prstGeom prst="hexagon">
          <a:avLst>
            <a:gd name="adj" fmla="val 25000"/>
            <a:gd name="vf" fmla="val 115470"/>
          </a:avLst>
        </a:prstGeom>
        <a:solidFill>
          <a:srgbClr val="73C92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 </a:t>
          </a:r>
          <a:endParaRPr lang="fi-FI" sz="6500" kern="1200"/>
        </a:p>
      </dsp:txBody>
      <dsp:txXfrm rot="-5400000">
        <a:off x="6793373" y="6365472"/>
        <a:ext cx="2054898" cy="2361951"/>
      </dsp:txXfrm>
    </dsp:sp>
    <dsp:sp modelId="{26E7CE3A-96A3-435B-B9B0-D0846CBCCB5B}">
      <dsp:nvSpPr>
        <dsp:cNvPr id="0" name=""/>
        <dsp:cNvSpPr/>
      </dsp:nvSpPr>
      <dsp:spPr>
        <a:xfrm>
          <a:off x="850989" y="3601653"/>
          <a:ext cx="3705920" cy="2058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43AFD3-8B1C-452F-ACD0-6610E95BFDDD}">
      <dsp:nvSpPr>
        <dsp:cNvPr id="0" name=""/>
        <dsp:cNvSpPr/>
      </dsp:nvSpPr>
      <dsp:spPr>
        <a:xfrm rot="5400000">
          <a:off x="7681549" y="3138413"/>
          <a:ext cx="3431407" cy="2985324"/>
        </a:xfrm>
        <a:prstGeom prst="hexagon">
          <a:avLst>
            <a:gd name="adj" fmla="val 25000"/>
            <a:gd name="vf" fmla="val 115470"/>
          </a:avLst>
        </a:prstGeom>
        <a:solidFill>
          <a:srgbClr val="73C92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3600" kern="1200"/>
        </a:p>
      </dsp:txBody>
      <dsp:txXfrm rot="-5400000">
        <a:off x="8369803" y="3450100"/>
        <a:ext cx="2054898" cy="2361951"/>
      </dsp:txXfrm>
    </dsp:sp>
    <dsp:sp modelId="{DE3F6D48-86DB-4E73-8A62-DB497B38A4A0}">
      <dsp:nvSpPr>
        <dsp:cNvPr id="0" name=""/>
        <dsp:cNvSpPr/>
      </dsp:nvSpPr>
      <dsp:spPr>
        <a:xfrm rot="5400000">
          <a:off x="1338865" y="3139580"/>
          <a:ext cx="3431407" cy="2985324"/>
        </a:xfrm>
        <a:prstGeom prst="hexagon">
          <a:avLst>
            <a:gd name="adj" fmla="val 25000"/>
            <a:gd name="vf" fmla="val 115470"/>
          </a:avLst>
        </a:prstGeom>
        <a:solidFill>
          <a:srgbClr val="73C92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6500" kern="1200"/>
        </a:p>
      </dsp:txBody>
      <dsp:txXfrm rot="-5400000">
        <a:off x="2027119" y="3451267"/>
        <a:ext cx="2054898" cy="2361951"/>
      </dsp:txXfrm>
    </dsp:sp>
    <dsp:sp modelId="{1095F15C-DC92-46A5-9873-72C8DBE853E7}">
      <dsp:nvSpPr>
        <dsp:cNvPr id="0" name=""/>
        <dsp:cNvSpPr/>
      </dsp:nvSpPr>
      <dsp:spPr>
        <a:xfrm>
          <a:off x="9374606" y="6514232"/>
          <a:ext cx="3829451" cy="2058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E70607-6DCC-4F46-BE30-2A8C5C13E4CF}">
      <dsp:nvSpPr>
        <dsp:cNvPr id="0" name=""/>
        <dsp:cNvSpPr/>
      </dsp:nvSpPr>
      <dsp:spPr>
        <a:xfrm rot="5400000">
          <a:off x="2851500" y="6050992"/>
          <a:ext cx="3431407" cy="2985324"/>
        </a:xfrm>
        <a:prstGeom prst="hexagon">
          <a:avLst>
            <a:gd name="adj" fmla="val 25000"/>
            <a:gd name="vf" fmla="val 115470"/>
          </a:avLst>
        </a:prstGeom>
        <a:solidFill>
          <a:srgbClr val="73C92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3600" kern="1200"/>
        </a:p>
      </dsp:txBody>
      <dsp:txXfrm rot="-5400000">
        <a:off x="3539754" y="6362679"/>
        <a:ext cx="2054898" cy="2361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75EA0-519D-4E70-9250-4687DF14648D}">
      <dsp:nvSpPr>
        <dsp:cNvPr id="0" name=""/>
        <dsp:cNvSpPr/>
      </dsp:nvSpPr>
      <dsp:spPr>
        <a:xfrm>
          <a:off x="6208542" y="4099885"/>
          <a:ext cx="3356314" cy="33563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EHDS</a:t>
          </a:r>
        </a:p>
      </dsp:txBody>
      <dsp:txXfrm>
        <a:off x="6700063" y="4591406"/>
        <a:ext cx="2373272" cy="2373272"/>
      </dsp:txXfrm>
    </dsp:sp>
    <dsp:sp modelId="{FCB48A40-AB7E-4074-9A8A-6C380B03871B}">
      <dsp:nvSpPr>
        <dsp:cNvPr id="0" name=""/>
        <dsp:cNvSpPr/>
      </dsp:nvSpPr>
      <dsp:spPr>
        <a:xfrm rot="10800000">
          <a:off x="2802423" y="5299767"/>
          <a:ext cx="3218782" cy="9565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C2163-38AA-4F15-8E0D-9D2EB0A9F9F2}">
      <dsp:nvSpPr>
        <dsp:cNvPr id="0" name=""/>
        <dsp:cNvSpPr/>
      </dsp:nvSpPr>
      <dsp:spPr>
        <a:xfrm>
          <a:off x="1627713" y="4838274"/>
          <a:ext cx="2349420" cy="187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Patient centricity and data protection</a:t>
          </a:r>
        </a:p>
      </dsp:txBody>
      <dsp:txXfrm>
        <a:off x="1682763" y="4893324"/>
        <a:ext cx="2239320" cy="1769436"/>
      </dsp:txXfrm>
    </dsp:sp>
    <dsp:sp modelId="{9286BA8C-59C1-4A97-ABDA-7AD43763B335}">
      <dsp:nvSpPr>
        <dsp:cNvPr id="0" name=""/>
        <dsp:cNvSpPr/>
      </dsp:nvSpPr>
      <dsp:spPr>
        <a:xfrm rot="12960000">
          <a:off x="3466067" y="3257281"/>
          <a:ext cx="3218782" cy="9565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1CFAE-B42E-404E-9A5E-839D4B047367}">
      <dsp:nvSpPr>
        <dsp:cNvPr id="0" name=""/>
        <dsp:cNvSpPr/>
      </dsp:nvSpPr>
      <dsp:spPr>
        <a:xfrm>
          <a:off x="2598723" y="1849811"/>
          <a:ext cx="2349420" cy="187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Use and misuse of data</a:t>
          </a:r>
        </a:p>
      </dsp:txBody>
      <dsp:txXfrm>
        <a:off x="2653773" y="1904861"/>
        <a:ext cx="2239320" cy="1769436"/>
      </dsp:txXfrm>
    </dsp:sp>
    <dsp:sp modelId="{F0F89908-E664-46F4-8CBA-CC56719B3974}">
      <dsp:nvSpPr>
        <dsp:cNvPr id="0" name=""/>
        <dsp:cNvSpPr/>
      </dsp:nvSpPr>
      <dsp:spPr>
        <a:xfrm rot="15120000">
          <a:off x="5203509" y="1994955"/>
          <a:ext cx="3218782" cy="9565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1584D-87A8-4C5B-A271-B67E00B8EDCD}">
      <dsp:nvSpPr>
        <dsp:cNvPr id="0" name=""/>
        <dsp:cNvSpPr/>
      </dsp:nvSpPr>
      <dsp:spPr>
        <a:xfrm>
          <a:off x="5140861" y="2840"/>
          <a:ext cx="2349420" cy="187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noProof="0" dirty="0"/>
            <a:t>Semantic and technical interoperability</a:t>
          </a:r>
        </a:p>
      </dsp:txBody>
      <dsp:txXfrm>
        <a:off x="5195911" y="57890"/>
        <a:ext cx="2239320" cy="1769436"/>
      </dsp:txXfrm>
    </dsp:sp>
    <dsp:sp modelId="{96443419-2F26-452D-BE2F-D5ED3C2BC27F}">
      <dsp:nvSpPr>
        <dsp:cNvPr id="0" name=""/>
        <dsp:cNvSpPr/>
      </dsp:nvSpPr>
      <dsp:spPr>
        <a:xfrm rot="17280000">
          <a:off x="7351106" y="1994955"/>
          <a:ext cx="3218782" cy="9565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2484C-D921-449A-A51F-0DAA04772630}">
      <dsp:nvSpPr>
        <dsp:cNvPr id="0" name=""/>
        <dsp:cNvSpPr/>
      </dsp:nvSpPr>
      <dsp:spPr>
        <a:xfrm>
          <a:off x="8283117" y="2840"/>
          <a:ext cx="2349420" cy="187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Primary and secondary data</a:t>
          </a:r>
        </a:p>
      </dsp:txBody>
      <dsp:txXfrm>
        <a:off x="8338167" y="57890"/>
        <a:ext cx="2239320" cy="1769436"/>
      </dsp:txXfrm>
    </dsp:sp>
    <dsp:sp modelId="{2BCD9047-6251-4F87-A4D7-0DA5A313304C}">
      <dsp:nvSpPr>
        <dsp:cNvPr id="0" name=""/>
        <dsp:cNvSpPr/>
      </dsp:nvSpPr>
      <dsp:spPr>
        <a:xfrm rot="19440000">
          <a:off x="9088549" y="3257281"/>
          <a:ext cx="3218782" cy="9565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11CF48-9384-417A-B6B1-08C1AD4087B7}">
      <dsp:nvSpPr>
        <dsp:cNvPr id="0" name=""/>
        <dsp:cNvSpPr/>
      </dsp:nvSpPr>
      <dsp:spPr>
        <a:xfrm>
          <a:off x="10825255" y="1849811"/>
          <a:ext cx="2349420" cy="187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Institutionalisation of a European Digital and Health Data Board</a:t>
          </a:r>
          <a:endParaRPr lang="en-GB" sz="2200" kern="1200" dirty="0"/>
        </a:p>
      </dsp:txBody>
      <dsp:txXfrm>
        <a:off x="10880305" y="1904861"/>
        <a:ext cx="2239320" cy="1769436"/>
      </dsp:txXfrm>
    </dsp:sp>
    <dsp:sp modelId="{9AA2239A-87B5-42FA-AD7E-3EE3EB23864E}">
      <dsp:nvSpPr>
        <dsp:cNvPr id="0" name=""/>
        <dsp:cNvSpPr/>
      </dsp:nvSpPr>
      <dsp:spPr>
        <a:xfrm>
          <a:off x="9752193" y="5299767"/>
          <a:ext cx="3218782" cy="95654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411080-A61F-4A6E-BE18-8BE179D9D976}">
      <dsp:nvSpPr>
        <dsp:cNvPr id="0" name=""/>
        <dsp:cNvSpPr/>
      </dsp:nvSpPr>
      <dsp:spPr>
        <a:xfrm>
          <a:off x="11796265" y="4838274"/>
          <a:ext cx="2349420" cy="18795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Wellness data as more than a “nice-to-have” addon</a:t>
          </a:r>
          <a:endParaRPr lang="en-GB" sz="2200" kern="1200" dirty="0"/>
        </a:p>
      </dsp:txBody>
      <dsp:txXfrm>
        <a:off x="11851315" y="4893324"/>
        <a:ext cx="2239320" cy="1769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7DBE9-B440-9C41-A53A-6DF5DC49C532}" type="datetimeFigureOut">
              <a:rPr lang="en-EE" smtClean="0"/>
              <a:t>16.06.2022</a:t>
            </a:fld>
            <a:endParaRPr lang="en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0B2EE-8EAF-B74D-9384-5B7BDFBB6AAF}" type="slidenum">
              <a:rPr lang="en-EE" smtClean="0"/>
              <a:t>‹#›</a:t>
            </a:fld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351057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727075"/>
            <a:ext cx="6469063" cy="3640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32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686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/>
              <a:t>Heitä</a:t>
            </a:r>
            <a:r>
              <a:rPr lang="en-US" sz="1400" dirty="0"/>
              <a:t> TEHDAS </a:t>
            </a:r>
            <a:r>
              <a:rPr lang="en-US" sz="1400" dirty="0" err="1"/>
              <a:t>Junan</a:t>
            </a:r>
            <a:r>
              <a:rPr lang="en-US" sz="1400" dirty="0"/>
              <a:t> alle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11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0292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8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P (vaalea pohj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B606974-0882-4547-88B5-57551E88D1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E88F8-4AEE-494D-BFE0-8D898D450FC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4D05153-0516-924D-ACB6-FAFF094EF6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1099" y="-120264"/>
            <a:ext cx="10645803" cy="1064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88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so otsikko +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0401" y="9736200"/>
            <a:ext cx="1443776" cy="27173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3532" y="823912"/>
            <a:ext cx="15120939" cy="8639177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1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Big</a:t>
            </a:r>
            <a:r>
              <a:rPr lang="fi-FI"/>
              <a:t> </a:t>
            </a:r>
            <a:r>
              <a:rPr lang="fi-FI" err="1"/>
              <a:t>title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891" y="267178"/>
            <a:ext cx="2159198" cy="5055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7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err="1"/>
              <a:t>date</a:t>
            </a:r>
            <a:endParaRPr lang="fi-FI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82EB4C6-F14D-4578-A859-B70D3C958C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DBE88F8-4AEE-494D-BFE0-8D898D450FC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559B7165-763B-AC4B-930C-F7ED2FC8F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36654" y="283370"/>
            <a:ext cx="1074504" cy="8333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3DDB26-6041-0545-8DB1-1A80E274B100}"/>
              </a:ext>
            </a:extLst>
          </p:cNvPr>
          <p:cNvGrpSpPr/>
          <p:nvPr userDrawn="1"/>
        </p:nvGrpSpPr>
        <p:grpSpPr>
          <a:xfrm>
            <a:off x="233364" y="9287257"/>
            <a:ext cx="2545617" cy="753299"/>
            <a:chOff x="155576" y="6191502"/>
            <a:chExt cx="1697078" cy="502199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E2AD5F4-8C6F-5E4D-A75A-41BBF58736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576" y="6191502"/>
              <a:ext cx="727020" cy="4846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67E539-C421-D347-8ADE-78D97DA1981E}"/>
                </a:ext>
              </a:extLst>
            </p:cNvPr>
            <p:cNvSpPr txBox="1"/>
            <p:nvPr userDrawn="1"/>
          </p:nvSpPr>
          <p:spPr>
            <a:xfrm>
              <a:off x="968224" y="6416702"/>
              <a:ext cx="88443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Co-funded by</a:t>
              </a:r>
            </a:p>
            <a:p>
              <a:r>
                <a:rPr lang="en-GB" sz="900" b="0" i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he Health Programme</a:t>
              </a:r>
            </a:p>
            <a:p>
              <a:r>
                <a:rPr lang="en-GB" sz="900" b="0" i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f the European Union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9329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83532" y="823022"/>
            <a:ext cx="15120936" cy="1296144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583532" y="2263179"/>
            <a:ext cx="15120936" cy="66236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0863" y="9734550"/>
            <a:ext cx="1443776" cy="271731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8B361E08-B664-476F-8C30-6C536DD2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E88F8-4AEE-494D-BFE0-8D898D450FC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690A08-3D00-BD4B-A1E8-704AA98ED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63" y="283370"/>
            <a:ext cx="1081088" cy="8333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29FBAF-4158-CA4D-A2F7-178639056B28}"/>
              </a:ext>
            </a:extLst>
          </p:cNvPr>
          <p:cNvGrpSpPr/>
          <p:nvPr userDrawn="1"/>
        </p:nvGrpSpPr>
        <p:grpSpPr>
          <a:xfrm>
            <a:off x="233364" y="9287257"/>
            <a:ext cx="2545617" cy="753299"/>
            <a:chOff x="155576" y="6191502"/>
            <a:chExt cx="1697078" cy="502199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C646203-2414-C542-B2AC-09FBBDE466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5576" y="6191502"/>
              <a:ext cx="727020" cy="4846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EB48BD-20D2-4D4B-BCE0-649DF5DE7C61}"/>
                </a:ext>
              </a:extLst>
            </p:cNvPr>
            <p:cNvSpPr txBox="1"/>
            <p:nvPr userDrawn="1"/>
          </p:nvSpPr>
          <p:spPr>
            <a:xfrm>
              <a:off x="968224" y="6416702"/>
              <a:ext cx="88443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Co-funded by</a:t>
              </a:r>
            </a:p>
            <a:p>
              <a:r>
                <a:rPr lang="en-GB" sz="900" b="0" i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he Health Programme</a:t>
              </a:r>
            </a:p>
            <a:p>
              <a:r>
                <a:rPr lang="en-GB" sz="900" b="0" i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f the European Union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2016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83534" y="823913"/>
            <a:ext cx="15120936" cy="1728192"/>
          </a:xfrm>
          <a:prstGeom prst="rect">
            <a:avLst/>
          </a:prstGeom>
        </p:spPr>
        <p:txBody>
          <a:bodyPr/>
          <a:lstStyle>
            <a:lvl1pPr algn="l">
              <a:defRPr sz="4800"/>
            </a:lvl1pPr>
          </a:lstStyle>
          <a:p>
            <a:r>
              <a:rPr lang="fi-FI" err="1"/>
              <a:t>List</a:t>
            </a:r>
            <a:r>
              <a:rPr lang="fi-FI"/>
              <a:t> </a:t>
            </a:r>
            <a:r>
              <a:rPr lang="fi-FI" err="1"/>
              <a:t>headline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583534" y="2551212"/>
            <a:ext cx="15120936" cy="6480720"/>
          </a:xfrm>
          <a:prstGeom prst="rect">
            <a:avLst/>
          </a:prstGeom>
        </p:spPr>
        <p:txBody>
          <a:bodyPr/>
          <a:lstStyle>
            <a:lvl1pPr marL="358767" marR="0" indent="-358767" algn="l" defTabSz="9143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3200">
                <a:solidFill>
                  <a:schemeClr val="tx1"/>
                </a:solidFill>
                <a:latin typeface="Georgia"/>
                <a:cs typeface="Georgia"/>
              </a:defRPr>
            </a:lvl1pPr>
            <a:lvl2pPr marL="711182" indent="-352418" algn="l">
              <a:lnSpc>
                <a:spcPct val="90000"/>
              </a:lnSpc>
              <a:spcBef>
                <a:spcPts val="1200"/>
              </a:spcBef>
              <a:buFont typeface="Georgia" panose="02040502050405020303" pitchFamily="18" charset="0"/>
              <a:buChar char="–"/>
              <a:defRPr sz="2801">
                <a:solidFill>
                  <a:schemeClr val="tx1"/>
                </a:solidFill>
                <a:latin typeface="Georgia"/>
                <a:cs typeface="Georgia"/>
              </a:defRPr>
            </a:lvl2pPr>
            <a:lvl3pPr marL="1069950" indent="-352418" algn="l" defTabSz="1073123">
              <a:lnSpc>
                <a:spcPct val="90000"/>
              </a:lnSpc>
              <a:spcBef>
                <a:spcPts val="1200"/>
              </a:spcBef>
              <a:buFont typeface="Georgia" panose="02040502050405020303" pitchFamily="18" charset="0"/>
              <a:buChar char="–"/>
              <a:defRPr sz="2400">
                <a:solidFill>
                  <a:schemeClr val="tx1"/>
                </a:solidFill>
                <a:latin typeface="Georgia"/>
                <a:cs typeface="Georgia"/>
              </a:defRPr>
            </a:lvl3pPr>
            <a:lvl4pPr marL="1438241" indent="-352418" algn="l">
              <a:lnSpc>
                <a:spcPct val="90000"/>
              </a:lnSpc>
              <a:buFont typeface="Georgia" panose="02040502050405020303" pitchFamily="18" charset="0"/>
              <a:buChar char="–"/>
              <a:defRPr sz="2400">
                <a:solidFill>
                  <a:schemeClr val="tx1"/>
                </a:solidFill>
                <a:latin typeface="Georgia"/>
                <a:cs typeface="Georgia"/>
              </a:defRPr>
            </a:lvl4pPr>
            <a:lvl5pPr marL="215994" indent="-571485" algn="l">
              <a:buFont typeface="Arial"/>
              <a:buChar char="•"/>
              <a:defRPr sz="2801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0863" y="9734550"/>
            <a:ext cx="1443776" cy="271731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614B6C5-521A-4EBB-9344-A8E0B02F31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DBE88F8-4AEE-494D-BFE0-8D898D450FC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A98F3D55-25DB-0448-A2C9-92380D18D3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36654" y="283370"/>
            <a:ext cx="1074504" cy="8333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254069-9DAB-AF4F-9ABA-A4DA00171D9D}"/>
              </a:ext>
            </a:extLst>
          </p:cNvPr>
          <p:cNvGrpSpPr/>
          <p:nvPr userDrawn="1"/>
        </p:nvGrpSpPr>
        <p:grpSpPr>
          <a:xfrm>
            <a:off x="233364" y="9287257"/>
            <a:ext cx="2545617" cy="753299"/>
            <a:chOff x="155576" y="6191502"/>
            <a:chExt cx="1697078" cy="502199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79D6B30-A2DB-C749-BAE9-C922256C4F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576" y="6191502"/>
              <a:ext cx="727020" cy="4846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41AA80-4649-D44C-8EA0-792D8BC4AC49}"/>
                </a:ext>
              </a:extLst>
            </p:cNvPr>
            <p:cNvSpPr txBox="1"/>
            <p:nvPr userDrawn="1"/>
          </p:nvSpPr>
          <p:spPr>
            <a:xfrm>
              <a:off x="968224" y="6416702"/>
              <a:ext cx="88443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Co-funded by</a:t>
              </a:r>
            </a:p>
            <a:p>
              <a:r>
                <a:rPr lang="en-GB" sz="900" b="0" i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he Health Programme</a:t>
              </a:r>
            </a:p>
            <a:p>
              <a:r>
                <a:rPr lang="en-GB" sz="900" b="0" i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f the European Union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190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83534" y="823913"/>
            <a:ext cx="15120936" cy="1728192"/>
          </a:xfrm>
          <a:prstGeom prst="rect">
            <a:avLst/>
          </a:prstGeom>
        </p:spPr>
        <p:txBody>
          <a:bodyPr/>
          <a:lstStyle>
            <a:lvl1pPr algn="l">
              <a:defRPr sz="4800"/>
            </a:lvl1pPr>
          </a:lstStyle>
          <a:p>
            <a:r>
              <a:rPr lang="fi-FI" err="1"/>
              <a:t>List</a:t>
            </a:r>
            <a:r>
              <a:rPr lang="fi-FI"/>
              <a:t> </a:t>
            </a:r>
            <a:r>
              <a:rPr lang="fi-FI" err="1"/>
              <a:t>headline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583534" y="2551212"/>
            <a:ext cx="15120936" cy="6480720"/>
          </a:xfrm>
          <a:prstGeom prst="rect">
            <a:avLst/>
          </a:prstGeom>
        </p:spPr>
        <p:txBody>
          <a:bodyPr/>
          <a:lstStyle>
            <a:lvl1pPr marL="358767" marR="0" indent="-358767" algn="l" defTabSz="9143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3200">
                <a:solidFill>
                  <a:schemeClr val="tx1"/>
                </a:solidFill>
                <a:latin typeface="Georgia"/>
                <a:cs typeface="Georgia"/>
              </a:defRPr>
            </a:lvl1pPr>
            <a:lvl2pPr marL="711182" indent="-352418" algn="l">
              <a:lnSpc>
                <a:spcPct val="90000"/>
              </a:lnSpc>
              <a:spcBef>
                <a:spcPts val="1200"/>
              </a:spcBef>
              <a:buFont typeface="Georgia" panose="02040502050405020303" pitchFamily="18" charset="0"/>
              <a:buChar char="–"/>
              <a:defRPr sz="2801">
                <a:solidFill>
                  <a:schemeClr val="tx1"/>
                </a:solidFill>
                <a:latin typeface="Georgia"/>
                <a:cs typeface="Georgia"/>
              </a:defRPr>
            </a:lvl2pPr>
            <a:lvl3pPr marL="1069950" indent="-352418" algn="l" defTabSz="1073123">
              <a:lnSpc>
                <a:spcPct val="90000"/>
              </a:lnSpc>
              <a:spcBef>
                <a:spcPts val="1200"/>
              </a:spcBef>
              <a:buFont typeface="Georgia" panose="02040502050405020303" pitchFamily="18" charset="0"/>
              <a:buChar char="–"/>
              <a:defRPr sz="2400">
                <a:solidFill>
                  <a:schemeClr val="tx1"/>
                </a:solidFill>
                <a:latin typeface="Georgia"/>
                <a:cs typeface="Georgia"/>
              </a:defRPr>
            </a:lvl3pPr>
            <a:lvl4pPr marL="1438241" indent="-352418" algn="l">
              <a:lnSpc>
                <a:spcPct val="90000"/>
              </a:lnSpc>
              <a:buFont typeface="Georgia" panose="02040502050405020303" pitchFamily="18" charset="0"/>
              <a:buChar char="–"/>
              <a:defRPr sz="2400">
                <a:solidFill>
                  <a:schemeClr val="tx1"/>
                </a:solidFill>
                <a:latin typeface="Georgia"/>
                <a:cs typeface="Georgia"/>
              </a:defRPr>
            </a:lvl4pPr>
            <a:lvl5pPr marL="215994" indent="-571485" algn="l">
              <a:buFont typeface="Arial"/>
              <a:buChar char="•"/>
              <a:defRPr sz="2801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0863" y="9734550"/>
            <a:ext cx="1443776" cy="271731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614B6C5-521A-4EBB-9344-A8E0B02F31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DBE88F8-4AEE-494D-BFE0-8D898D450FC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A98F3D55-25DB-0448-A2C9-92380D18D3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36654" y="283370"/>
            <a:ext cx="1074504" cy="8333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254069-9DAB-AF4F-9ABA-A4DA00171D9D}"/>
              </a:ext>
            </a:extLst>
          </p:cNvPr>
          <p:cNvGrpSpPr/>
          <p:nvPr userDrawn="1"/>
        </p:nvGrpSpPr>
        <p:grpSpPr>
          <a:xfrm>
            <a:off x="233364" y="9287257"/>
            <a:ext cx="2545617" cy="753299"/>
            <a:chOff x="155576" y="6191502"/>
            <a:chExt cx="1697078" cy="502199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79D6B30-A2DB-C749-BAE9-C922256C4F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576" y="6191502"/>
              <a:ext cx="727020" cy="4846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41AA80-4649-D44C-8EA0-792D8BC4AC49}"/>
                </a:ext>
              </a:extLst>
            </p:cNvPr>
            <p:cNvSpPr txBox="1"/>
            <p:nvPr userDrawn="1"/>
          </p:nvSpPr>
          <p:spPr>
            <a:xfrm>
              <a:off x="968224" y="6416702"/>
              <a:ext cx="88443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Co-funded by</a:t>
              </a:r>
            </a:p>
            <a:p>
              <a:r>
                <a:rPr lang="en-GB" sz="900" b="0" i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he Health Programme</a:t>
              </a:r>
            </a:p>
            <a:p>
              <a:r>
                <a:rPr lang="en-GB" sz="900" b="0" i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f the European Union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120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sivu VP">
  <p:cSld name="2_tekstisivu VP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1583533" y="823913"/>
            <a:ext cx="15121200" cy="1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285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285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285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285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285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285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285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2850"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1583533" y="2551212"/>
            <a:ext cx="15121200" cy="6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914378" marR="0" lvl="0" indent="-66038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-"/>
              <a:defRPr sz="315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1828755" marR="0" lvl="1" indent="-63498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eorgia"/>
              <a:buChar char="–"/>
              <a:defRPr sz="285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2743131" marR="0" lvl="2" indent="-60958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Char char="–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3657509" marR="0" lvl="3" indent="-609585" algn="l" rtl="0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dk1"/>
              </a:buClr>
              <a:buSzPts val="1200"/>
              <a:buFont typeface="Georgia"/>
              <a:buChar char="–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4571886" marR="0" lvl="4" indent="-63498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85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5486264" marR="0" lvl="5" indent="-71118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6400640" marR="0" lvl="6" indent="-71118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7315017" marR="0" lvl="7" indent="-71118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8229395" marR="0" lvl="8" indent="-71118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5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pic>
        <p:nvPicPr>
          <p:cNvPr id="152" name="Google Shape;152;p2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0864" y="9734551"/>
            <a:ext cx="1443779" cy="27173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>
            <a:spLocks noGrp="1"/>
          </p:cNvSpPr>
          <p:nvPr>
            <p:ph type="sldNum" idx="12"/>
          </p:nvPr>
        </p:nvSpPr>
        <p:spPr>
          <a:xfrm>
            <a:off x="7086600" y="9534527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" smtClean="0"/>
              <a:pPr/>
              <a:t>‹#›</a:t>
            </a:fld>
            <a:endParaRPr lang="fr"/>
          </a:p>
        </p:txBody>
      </p:sp>
      <p:pic>
        <p:nvPicPr>
          <p:cNvPr id="154" name="Google Shape;154;p2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65" y="9272536"/>
            <a:ext cx="2428874" cy="7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365" y="283372"/>
            <a:ext cx="1081082" cy="833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889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83534" y="3126304"/>
            <a:ext cx="15120936" cy="2448272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6000" cap="none"/>
            </a:lvl1pPr>
          </a:lstStyle>
          <a:p>
            <a:r>
              <a:rPr lang="fi-FI" err="1"/>
              <a:t>Subheadline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83534" y="5792063"/>
            <a:ext cx="15120936" cy="863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0863" y="9734550"/>
            <a:ext cx="1443776" cy="271731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C94ADD3-9BA0-4E7C-95C3-D638D3AE2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E88F8-4AEE-494D-BFE0-8D898D450FC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A0865FC0-3B8B-0842-B823-3B5E65E937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36654" y="283370"/>
            <a:ext cx="1074504" cy="8333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4F5EFAA-C7DD-FD41-BBA4-AA861CB3FC8D}"/>
              </a:ext>
            </a:extLst>
          </p:cNvPr>
          <p:cNvGrpSpPr/>
          <p:nvPr userDrawn="1"/>
        </p:nvGrpSpPr>
        <p:grpSpPr>
          <a:xfrm>
            <a:off x="233364" y="9287257"/>
            <a:ext cx="2545617" cy="753299"/>
            <a:chOff x="155576" y="6191502"/>
            <a:chExt cx="1697078" cy="502199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919F716-38B7-904E-9D08-7F8F5EBA51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576" y="6191502"/>
              <a:ext cx="727020" cy="4846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AF3C04-D8CA-4340-B6A8-FC43A1A98FA5}"/>
                </a:ext>
              </a:extLst>
            </p:cNvPr>
            <p:cNvSpPr txBox="1"/>
            <p:nvPr userDrawn="1"/>
          </p:nvSpPr>
          <p:spPr>
            <a:xfrm>
              <a:off x="968224" y="6416702"/>
              <a:ext cx="88443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Co-funded by</a:t>
              </a:r>
            </a:p>
            <a:p>
              <a:r>
                <a:rPr lang="en-GB" sz="900" b="0" i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he Health Programme</a:t>
              </a:r>
            </a:p>
            <a:p>
              <a:r>
                <a:rPr lang="en-GB" sz="900" b="0" i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FI" sz="900" b="0" i="0">
                  <a:latin typeface="Arial" panose="020B0604020202020204" pitchFamily="34" charset="0"/>
                  <a:cs typeface="Arial" panose="020B0604020202020204" pitchFamily="34" charset="0"/>
                </a:rPr>
                <a:t>f the European Union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44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pn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258300"/>
            <a:ext cx="16230601" cy="734887"/>
            <a:chOff x="0" y="0"/>
            <a:chExt cx="21640801" cy="979848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1640800" cy="41400"/>
            </a:xfrm>
            <a:prstGeom prst="rect">
              <a:avLst/>
            </a:prstGeom>
            <a:solidFill>
              <a:srgbClr val="D99B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50927"/>
              <a:ext cx="13063311" cy="428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16537C"/>
                  </a:solidFill>
                </a:rPr>
                <a:t>10. </a:t>
              </a:r>
              <a:r>
                <a:rPr lang="en-US" sz="2400" dirty="0" err="1">
                  <a:solidFill>
                    <a:srgbClr val="16537C"/>
                  </a:solidFill>
                </a:rPr>
                <a:t>Juuni</a:t>
              </a:r>
              <a:r>
                <a:rPr lang="en-US" sz="2400" dirty="0">
                  <a:solidFill>
                    <a:srgbClr val="16537C"/>
                  </a:solidFill>
                </a:rPr>
                <a:t> 2022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274801" y="514544"/>
              <a:ext cx="7366000" cy="377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099"/>
                </a:lnSpc>
                <a:spcBef>
                  <a:spcPct val="0"/>
                </a:spcBef>
              </a:pPr>
              <a:r>
                <a:rPr lang="en-US" sz="2400" spc="44" dirty="0">
                  <a:solidFill>
                    <a:srgbClr val="16537C"/>
                  </a:solidFill>
                </a:rPr>
                <a:t>DR JAANUS PIKANI (Chairman of </a:t>
              </a:r>
              <a:r>
                <a:rPr lang="en-US" sz="2400" spc="44" dirty="0" err="1">
                  <a:solidFill>
                    <a:srgbClr val="16537C"/>
                  </a:solidFill>
                </a:rPr>
                <a:t>ScanBalt</a:t>
              </a:r>
              <a:r>
                <a:rPr lang="en-US" sz="2400" spc="44" dirty="0">
                  <a:solidFill>
                    <a:srgbClr val="16537C"/>
                  </a:solidFill>
                </a:rPr>
                <a:t>)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39046" y="3378842"/>
            <a:ext cx="11480571" cy="121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4703" dirty="0">
                <a:solidFill>
                  <a:srgbClr val="D99B29"/>
                </a:solidFill>
              </a:rPr>
              <a:t> </a:t>
            </a:r>
          </a:p>
          <a:p>
            <a:pPr algn="ctr">
              <a:lnSpc>
                <a:spcPts val="4703"/>
              </a:lnSpc>
            </a:pPr>
            <a:endParaRPr lang="en-US" sz="4703" dirty="0">
              <a:solidFill>
                <a:srgbClr val="D99B29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09839" y="1274303"/>
            <a:ext cx="545653" cy="435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>
                <a:solidFill>
                  <a:srgbClr val="FAFAFA"/>
                </a:solidFill>
                <a:latin typeface="Cormorant Garamond Bold Bold"/>
              </a:rPr>
              <a:t>I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3978" r="3978"/>
          <a:stretch>
            <a:fillRect/>
          </a:stretch>
        </p:blipFill>
        <p:spPr>
          <a:xfrm>
            <a:off x="0" y="0"/>
            <a:ext cx="1755492" cy="4614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4FB895-3DFE-824F-AD0E-BD1F2A8768D8}"/>
              </a:ext>
            </a:extLst>
          </p:cNvPr>
          <p:cNvSpPr txBox="1"/>
          <p:nvPr/>
        </p:nvSpPr>
        <p:spPr>
          <a:xfrm>
            <a:off x="11247617" y="8395248"/>
            <a:ext cx="9144000" cy="652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www.scanbalt.org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404845-CB7F-3C47-8DE6-D74319794234}"/>
              </a:ext>
            </a:extLst>
          </p:cNvPr>
          <p:cNvSpPr txBox="1"/>
          <p:nvPr/>
        </p:nvSpPr>
        <p:spPr>
          <a:xfrm>
            <a:off x="1209840" y="5524500"/>
            <a:ext cx="15396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6600" b="1" dirty="0">
                <a:solidFill>
                  <a:srgbClr val="16537C"/>
                </a:solidFill>
              </a:rPr>
              <a:t>Euroopa </a:t>
            </a:r>
            <a:r>
              <a:rPr lang="et-EE" sz="6600" b="1">
                <a:solidFill>
                  <a:srgbClr val="16537C"/>
                </a:solidFill>
              </a:rPr>
              <a:t>Terviseandmete Ruum</a:t>
            </a:r>
            <a:endParaRPr lang="en-EE" sz="6600" b="1" dirty="0">
              <a:solidFill>
                <a:srgbClr val="16537C"/>
              </a:solidFill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57A9A7A5-C420-8E44-40BE-28E882D7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165" y="793690"/>
            <a:ext cx="3365500" cy="139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4DA40-8EAC-4FFB-BD68-C0C4BE1C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534" y="823913"/>
            <a:ext cx="4666862" cy="1728000"/>
          </a:xfrm>
        </p:spPr>
        <p:txBody>
          <a:bodyPr/>
          <a:lstStyle/>
          <a:p>
            <a:r>
              <a:rPr lang="en-GB"/>
              <a:t>Overall architecture</a:t>
            </a:r>
          </a:p>
        </p:txBody>
      </p:sp>
      <p:sp>
        <p:nvSpPr>
          <p:cNvPr id="92" name="Tekstin paikkamerkki 2">
            <a:extLst>
              <a:ext uri="{FF2B5EF4-FFF2-40B4-BE49-F238E27FC236}">
                <a16:creationId xmlns:a16="http://schemas.microsoft.com/office/drawing/2014/main" id="{E882B7CB-FC2D-49CA-85A1-18D7C4E3C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167064" y="5694521"/>
            <a:ext cx="15120936" cy="6480720"/>
          </a:xfrm>
          <a:prstGeom prst="rect">
            <a:avLst/>
          </a:prstGeom>
        </p:spPr>
        <p:txBody>
          <a:bodyPr/>
          <a:lstStyle>
            <a:lvl1pPr marL="239178" indent="-239178" algn="l" defTabSz="609585" rtl="0" eaLnBrk="1" latinLnBrk="0" hangingPunct="1">
              <a:spcBef>
                <a:spcPct val="20000"/>
              </a:spcBef>
              <a:buFont typeface="Lucida Grande"/>
              <a:buChar char="-"/>
              <a:defRPr sz="2133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476239" indent="-237061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867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715415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960943" indent="-228594" algn="l" defTabSz="609585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2438339" indent="0" algn="ctr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67" indent="-358767" defTabSz="914378">
              <a:defRPr/>
            </a:pPr>
            <a:endParaRPr lang="fi-FI" sz="3200">
              <a:solidFill>
                <a:srgbClr val="000000"/>
              </a:solidFill>
              <a:latin typeface="Georgia"/>
            </a:endParaRPr>
          </a:p>
          <a:p>
            <a:pPr marL="358767" indent="-358767" defTabSz="914378">
              <a:defRPr/>
            </a:pPr>
            <a:endParaRPr lang="fi-FI" sz="3200">
              <a:solidFill>
                <a:srgbClr val="000000"/>
              </a:solidFill>
              <a:latin typeface="Georgia"/>
            </a:endParaRPr>
          </a:p>
          <a:p>
            <a:pPr marL="358767" indent="-358767" defTabSz="914378">
              <a:defRPr/>
            </a:pPr>
            <a:endParaRPr lang="fi-FI" sz="3200">
              <a:solidFill>
                <a:srgbClr val="000000"/>
              </a:solidFill>
              <a:latin typeface="Georgia"/>
            </a:endParaRPr>
          </a:p>
          <a:p>
            <a:pPr marL="358767" indent="-358767" defTabSz="914378">
              <a:defRPr/>
            </a:pPr>
            <a:endParaRPr lang="fi-FI" sz="3200">
              <a:solidFill>
                <a:srgbClr val="000000"/>
              </a:solidFill>
              <a:latin typeface="Georgia"/>
            </a:endParaRPr>
          </a:p>
          <a:p>
            <a:pPr marL="0" indent="0" defTabSz="914378">
              <a:buNone/>
              <a:defRPr/>
            </a:pPr>
            <a:endParaRPr lang="fi-FI" sz="210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5" name="Picture 2" descr="Overall architecture">
            <a:extLst>
              <a:ext uri="{FF2B5EF4-FFF2-40B4-BE49-F238E27FC236}">
                <a16:creationId xmlns:a16="http://schemas.microsoft.com/office/drawing/2014/main" id="{583FA96F-6CFE-0F2C-B908-0EBAA7C61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75554"/>
            <a:ext cx="10287000" cy="10135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534EED-6B61-9A32-06A6-BE135ABE09E6}"/>
              </a:ext>
            </a:extLst>
          </p:cNvPr>
          <p:cNvSpPr/>
          <p:nvPr/>
        </p:nvSpPr>
        <p:spPr>
          <a:xfrm>
            <a:off x="3165509" y="9498077"/>
            <a:ext cx="509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EE" dirty="0"/>
              <a:t>Source and aknowledgement Markus Kalliola, SITRA </a:t>
            </a:r>
          </a:p>
        </p:txBody>
      </p:sp>
    </p:spTree>
    <p:extLst>
      <p:ext uri="{BB962C8B-B14F-4D97-AF65-F5344CB8AC3E}">
        <p14:creationId xmlns:p14="http://schemas.microsoft.com/office/powerpoint/2010/main" val="1044891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C7A54417-54E0-47EA-9069-459BE8685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2062"/>
            <a:ext cx="18288000" cy="449493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36B88DD-8741-4F45-AF64-D3E0E6C6C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002" y="662056"/>
            <a:ext cx="10843997" cy="326086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fi-FI" dirty="0"/>
              <a:t>TEHDAS </a:t>
            </a:r>
            <a:r>
              <a:rPr lang="fi-FI" dirty="0" err="1"/>
              <a:t>Stakeholder</a:t>
            </a:r>
            <a:r>
              <a:rPr lang="fi-FI" dirty="0"/>
              <a:t> Forum</a:t>
            </a:r>
            <a:br>
              <a:rPr lang="fi-FI" dirty="0"/>
            </a:br>
            <a:r>
              <a:rPr lang="fi-FI" dirty="0"/>
              <a:t>14 </a:t>
            </a:r>
            <a:r>
              <a:rPr lang="fi-FI" dirty="0" err="1"/>
              <a:t>June</a:t>
            </a:r>
            <a:r>
              <a:rPr lang="fi-FI" dirty="0"/>
              <a:t> 2022 in Helsinki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9D089A0-CDCF-4BFB-A687-DB4177402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792063"/>
            <a:ext cx="7844475" cy="166342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fi-FI" sz="3600" dirty="0"/>
              <a:t>Side </a:t>
            </a:r>
            <a:r>
              <a:rPr lang="fi-FI" sz="3600" dirty="0" err="1"/>
              <a:t>event</a:t>
            </a:r>
            <a:r>
              <a:rPr lang="fi-FI" sz="3600" dirty="0"/>
              <a:t> of </a:t>
            </a:r>
            <a:br>
              <a:rPr lang="fi-FI" sz="3600" dirty="0"/>
            </a:br>
            <a:r>
              <a:rPr lang="fi-FI" sz="3600" dirty="0"/>
              <a:t>H</a:t>
            </a:r>
            <a:r>
              <a:rPr lang="en-GB" sz="3600" dirty="0"/>
              <a:t>IMSS European Health Conference</a:t>
            </a:r>
            <a:br>
              <a:rPr lang="fi-FI" sz="3600" dirty="0"/>
            </a:br>
            <a:r>
              <a:rPr lang="fi-FI" sz="3600" dirty="0"/>
              <a:t>14-16 </a:t>
            </a:r>
            <a:r>
              <a:rPr lang="fi-FI" sz="3600" dirty="0" err="1"/>
              <a:t>June</a:t>
            </a:r>
            <a:r>
              <a:rPr lang="fi-FI" sz="3600" dirty="0"/>
              <a:t> 2022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7F2C08C-3C64-4A55-A7CA-017E1907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E88F8-4AEE-494D-BFE0-8D898D450FC5}" type="slidenum">
              <a:rPr lang="LID4096" smtClean="0"/>
              <a:pPr/>
              <a:t>11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B59FD-ABEB-4710-90B5-F96A7CB48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30" y="190935"/>
            <a:ext cx="3946773" cy="3522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8B2ED4-C0DA-4ABD-A7CB-EEA44F089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985" y="4064424"/>
            <a:ext cx="3982287" cy="14347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88C1AAB-E635-43B1-8C82-1153A4E90233}"/>
              </a:ext>
            </a:extLst>
          </p:cNvPr>
          <p:cNvGrpSpPr/>
          <p:nvPr/>
        </p:nvGrpSpPr>
        <p:grpSpPr>
          <a:xfrm>
            <a:off x="11414548" y="5230091"/>
            <a:ext cx="6479114" cy="898928"/>
            <a:chOff x="5735679" y="2712997"/>
            <a:chExt cx="4319409" cy="599285"/>
          </a:xfrm>
        </p:grpSpPr>
        <p:sp>
          <p:nvSpPr>
            <p:cNvPr id="12" name="Suorakulmio 1">
              <a:extLst>
                <a:ext uri="{FF2B5EF4-FFF2-40B4-BE49-F238E27FC236}">
                  <a16:creationId xmlns:a16="http://schemas.microsoft.com/office/drawing/2014/main" id="{0C625864-563D-45AB-9E0F-F4DE878BFADF}"/>
                </a:ext>
              </a:extLst>
            </p:cNvPr>
            <p:cNvSpPr/>
            <p:nvPr/>
          </p:nvSpPr>
          <p:spPr>
            <a:xfrm rot="21399765">
              <a:off x="5881649" y="2712997"/>
              <a:ext cx="4027470" cy="599285"/>
            </a:xfrm>
            <a:prstGeom prst="rect">
              <a:avLst/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700"/>
            </a:p>
          </p:txBody>
        </p:sp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CD40F430-793D-4293-A7AC-7A06A9693C95}"/>
                </a:ext>
              </a:extLst>
            </p:cNvPr>
            <p:cNvSpPr txBox="1">
              <a:spLocks/>
            </p:cNvSpPr>
            <p:nvPr/>
          </p:nvSpPr>
          <p:spPr>
            <a:xfrm>
              <a:off x="5735679" y="2736214"/>
              <a:ext cx="4319409" cy="536375"/>
            </a:xfrm>
            <a:prstGeom prst="rect">
              <a:avLst/>
            </a:prstGeom>
          </p:spPr>
          <p:txBody>
            <a:bodyPr lIns="137160" tIns="68580" rIns="137160" bIns="68580" anchor="t"/>
            <a:lstStyle>
              <a:lvl1pPr marL="239178" indent="-239178" algn="l" defTabSz="609585" rtl="0" eaLnBrk="1" latinLnBrk="0" hangingPunct="1">
                <a:spcBef>
                  <a:spcPct val="20000"/>
                </a:spcBef>
                <a:buFont typeface="Lucida Grande"/>
                <a:buChar char="-"/>
                <a:defRPr sz="2133" b="0" i="0" kern="1200">
                  <a:solidFill>
                    <a:schemeClr val="tx1"/>
                  </a:solidFill>
                  <a:latin typeface="+mn-lt"/>
                  <a:ea typeface="+mn-ea"/>
                  <a:cs typeface="Georgia"/>
                </a:defRPr>
              </a:lvl1pPr>
              <a:lvl2pPr marL="476239" indent="-237061" algn="l" defTabSz="609585" rtl="0" eaLnBrk="1" latinLnBrk="0" hangingPunct="1">
                <a:spcBef>
                  <a:spcPct val="20000"/>
                </a:spcBef>
                <a:buFont typeface="Georgia" panose="02040502050405020303" pitchFamily="18" charset="0"/>
                <a:buChar char="–"/>
                <a:defRPr sz="1867" b="0" i="0" kern="1200">
                  <a:solidFill>
                    <a:schemeClr val="tx1"/>
                  </a:solidFill>
                  <a:latin typeface="+mn-lt"/>
                  <a:ea typeface="+mn-ea"/>
                  <a:cs typeface="Georgia"/>
                </a:defRPr>
              </a:lvl2pPr>
              <a:lvl3pPr marL="715415" indent="-228594" algn="l" defTabSz="609585" rtl="0" eaLnBrk="1" latinLnBrk="0" hangingPunct="1">
                <a:spcBef>
                  <a:spcPct val="20000"/>
                </a:spcBef>
                <a:buFont typeface="Georgia" panose="02040502050405020303" pitchFamily="18" charset="0"/>
                <a:buChar char="–"/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Georgia"/>
                </a:defRPr>
              </a:lvl3pPr>
              <a:lvl4pPr marL="960943" indent="-228594" algn="l" defTabSz="609585" rtl="0" eaLnBrk="1" latinLnBrk="0" hangingPunct="1">
                <a:spcBef>
                  <a:spcPct val="20000"/>
                </a:spcBef>
                <a:buFont typeface="Georgia" panose="02040502050405020303" pitchFamily="18" charset="0"/>
                <a:buChar char="–"/>
                <a:defRPr sz="1600" b="0" i="0" kern="1200">
                  <a:solidFill>
                    <a:schemeClr val="tx1"/>
                  </a:solidFill>
                  <a:latin typeface="+mn-lt"/>
                  <a:ea typeface="+mn-ea"/>
                  <a:cs typeface="Georgia"/>
                </a:defRPr>
              </a:lvl4pPr>
              <a:lvl5pPr marL="2438339" indent="0" algn="ctr" defTabSz="609585" rtl="0" eaLnBrk="1" latinLnBrk="0" hangingPunct="1">
                <a:spcBef>
                  <a:spcPct val="20000"/>
                </a:spcBef>
                <a:buFont typeface="Arial"/>
                <a:buNone/>
                <a:defRPr sz="1867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800" dirty="0">
                  <a:latin typeface="+mj-lt"/>
                </a:rPr>
                <a:t>www.tehdas.eu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700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37300" y="1028700"/>
            <a:ext cx="28575" cy="8229600"/>
          </a:xfrm>
          <a:prstGeom prst="rect">
            <a:avLst/>
          </a:prstGeom>
          <a:solidFill>
            <a:srgbClr val="D99B2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5537" r="971"/>
          <a:stretch>
            <a:fillRect/>
          </a:stretch>
        </p:blipFill>
        <p:spPr>
          <a:xfrm>
            <a:off x="5776696" y="571500"/>
            <a:ext cx="12540851" cy="95348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658" y="308909"/>
            <a:ext cx="1738083" cy="42050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09778" y="917210"/>
            <a:ext cx="6972332" cy="71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6000" b="1" dirty="0" err="1">
                <a:solidFill>
                  <a:srgbClr val="16537C"/>
                </a:solidFill>
              </a:rPr>
              <a:t>ScanBalt</a:t>
            </a:r>
            <a:endParaRPr lang="en-US" sz="6000" b="1" dirty="0">
              <a:solidFill>
                <a:srgbClr val="16537C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05433" y="1556341"/>
            <a:ext cx="5185991" cy="4330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endParaRPr sz="4000" dirty="0"/>
          </a:p>
          <a:p>
            <a:pPr>
              <a:lnSpc>
                <a:spcPts val="3359"/>
              </a:lnSpc>
            </a:pPr>
            <a:r>
              <a:rPr lang="en-US" sz="2800" dirty="0">
                <a:solidFill>
                  <a:srgbClr val="16537C"/>
                </a:solidFill>
              </a:rPr>
              <a:t>24 members from Germany, Sweden, Denmark, Finland, Estonia, Latvia, Lithuania, Poland and the Netherlands.</a:t>
            </a: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16537C"/>
                </a:solidFill>
                <a:latin typeface="Open Sans Bold"/>
              </a:rPr>
              <a:t> </a:t>
            </a:r>
            <a:endParaRPr lang="en-US" sz="2400" dirty="0">
              <a:solidFill>
                <a:srgbClr val="16537C"/>
              </a:solidFill>
              <a:latin typeface="Open Sans"/>
            </a:endParaRPr>
          </a:p>
          <a:p>
            <a:pPr>
              <a:lnSpc>
                <a:spcPts val="3359"/>
              </a:lnSpc>
            </a:pPr>
            <a:endParaRPr lang="en-US" sz="2400" dirty="0">
              <a:solidFill>
                <a:srgbClr val="16537C"/>
              </a:solidFill>
              <a:latin typeface="Open Sans"/>
            </a:endParaRPr>
          </a:p>
          <a:p>
            <a:pPr>
              <a:lnSpc>
                <a:spcPts val="3359"/>
              </a:lnSpc>
            </a:pPr>
            <a:endParaRPr lang="en-US" sz="2400" dirty="0">
              <a:solidFill>
                <a:srgbClr val="16537C"/>
              </a:solidFill>
              <a:latin typeface="Open Sans"/>
            </a:endParaRPr>
          </a:p>
          <a:p>
            <a:pPr>
              <a:lnSpc>
                <a:spcPts val="3359"/>
              </a:lnSpc>
            </a:pPr>
            <a:endParaRPr lang="en-US" sz="2400" dirty="0">
              <a:solidFill>
                <a:srgbClr val="16537C"/>
              </a:solidFill>
              <a:latin typeface="Open Sans"/>
            </a:endParaRPr>
          </a:p>
          <a:p>
            <a:pPr>
              <a:lnSpc>
                <a:spcPts val="3359"/>
              </a:lnSpc>
            </a:pPr>
            <a:endParaRPr lang="en-US" sz="2400" dirty="0">
              <a:solidFill>
                <a:srgbClr val="16537C"/>
              </a:solidFill>
              <a:latin typeface="Open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9A2D9E-B580-CF41-9992-FD31CAF5EB40}"/>
              </a:ext>
            </a:extLst>
          </p:cNvPr>
          <p:cNvSpPr txBox="1"/>
          <p:nvPr/>
        </p:nvSpPr>
        <p:spPr>
          <a:xfrm>
            <a:off x="123563" y="4692274"/>
            <a:ext cx="19851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99B29"/>
                </a:solidFill>
              </a:rPr>
              <a:t>A Global</a:t>
            </a:r>
          </a:p>
          <a:p>
            <a:r>
              <a:rPr lang="en-US" sz="2400" dirty="0">
                <a:solidFill>
                  <a:srgbClr val="D99B29"/>
                </a:solidFill>
              </a:rPr>
              <a:t>Hot Spot for Health and Bioeconomy</a:t>
            </a:r>
            <a:endParaRPr lang="en-EE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973EB861-B76B-4F24-B4BA-709F3879F0A9}"/>
              </a:ext>
            </a:extLst>
          </p:cNvPr>
          <p:cNvSpPr/>
          <p:nvPr/>
        </p:nvSpPr>
        <p:spPr>
          <a:xfrm>
            <a:off x="14378051" y="2443709"/>
            <a:ext cx="3343337" cy="6906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CF4577-AEA1-41E3-9FCB-36F53EFC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820" y="387650"/>
            <a:ext cx="14750144" cy="1543050"/>
          </a:xfrm>
        </p:spPr>
        <p:txBody>
          <a:bodyPr/>
          <a:lstStyle/>
          <a:p>
            <a:r>
              <a:rPr lang="de-DE" dirty="0"/>
              <a:t>Joint Declaration: </a:t>
            </a:r>
            <a:r>
              <a:rPr lang="de-DE" dirty="0" err="1"/>
              <a:t>towards</a:t>
            </a:r>
            <a:r>
              <a:rPr lang="de-DE" dirty="0"/>
              <a:t> a European Common Health Data Space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DF4DDA-BD71-49A4-81CD-A316BFD89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6166" y="2443708"/>
            <a:ext cx="7817040" cy="6905708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DC9A1F"/>
              </a:buClr>
            </a:pPr>
            <a:r>
              <a:rPr lang="en-US" sz="3000" dirty="0"/>
              <a:t>The Joint Declaration describes the current situation, points to bottlenecks and offers possible solutions for the creation of a common European data space.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DC9A1F"/>
              </a:buClr>
            </a:pPr>
            <a:r>
              <a:rPr lang="en-US" sz="3000" dirty="0"/>
              <a:t>It has been submitted to the German EU Council Presidency as the voice of the civil society on the topic.</a:t>
            </a:r>
            <a:endParaRPr lang="de-DE" sz="30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DC9A1F"/>
              </a:buClr>
            </a:pPr>
            <a:r>
              <a:rPr lang="en-US" sz="3000" dirty="0"/>
              <a:t>EU-Trio partners Portugal and Slovenia can pick up initiative and re-mobilize cluster community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4F3D96-D2C0-4D36-8EAD-29578F144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93" y="2444600"/>
            <a:ext cx="4855641" cy="69057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13FC763-C995-4F6A-9B02-C6CA3E607486}"/>
              </a:ext>
            </a:extLst>
          </p:cNvPr>
          <p:cNvGrpSpPr/>
          <p:nvPr/>
        </p:nvGrpSpPr>
        <p:grpSpPr>
          <a:xfrm>
            <a:off x="14672256" y="3014395"/>
            <a:ext cx="2754924" cy="6234527"/>
            <a:chOff x="9261819" y="2009596"/>
            <a:chExt cx="1836616" cy="4156351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301F3D6-013F-4331-9F1D-9DA36D3D2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4613"/>
            <a:stretch/>
          </p:blipFill>
          <p:spPr>
            <a:xfrm>
              <a:off x="9261821" y="2612321"/>
              <a:ext cx="811475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AA5065B-A0F7-4EA8-9CF8-83D4CD22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86959" y="3215046"/>
              <a:ext cx="811474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EBEA57D-6BA2-4EC1-BB85-FA0B71710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6959" y="4420496"/>
              <a:ext cx="811474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6" name="Picture 2" descr="Flagge Norwegens – Wikipedia">
              <a:extLst>
                <a:ext uri="{FF2B5EF4-FFF2-40B4-BE49-F238E27FC236}">
                  <a16:creationId xmlns:a16="http://schemas.microsoft.com/office/drawing/2014/main" id="{A741DE85-3940-44F8-8994-39BEED8E0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6959" y="3817771"/>
              <a:ext cx="811474" cy="54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C3B10501-211E-43F9-99EE-1E245C7E8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06" r="5263"/>
            <a:stretch/>
          </p:blipFill>
          <p:spPr>
            <a:xfrm>
              <a:off x="9261821" y="3817771"/>
              <a:ext cx="811475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8" name="Picture 4" descr="Flagge Italiens – Wikipedia">
              <a:extLst>
                <a:ext uri="{FF2B5EF4-FFF2-40B4-BE49-F238E27FC236}">
                  <a16:creationId xmlns:a16="http://schemas.microsoft.com/office/drawing/2014/main" id="{D9587422-121D-47F1-A427-5C8CA16EB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6958" y="5023221"/>
              <a:ext cx="811475" cy="54000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3FF3944-1686-4AEA-9BDF-0C8381D4A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86959" y="2612321"/>
              <a:ext cx="811476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918FB1A-E49C-4529-A1DE-47AE80067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86957" y="5625947"/>
              <a:ext cx="811476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E19CB63-0472-4827-9995-39126903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61820" y="4420496"/>
              <a:ext cx="811475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650C545-1673-46F4-A0CA-1E75390B9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61819" y="5625947"/>
              <a:ext cx="811475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58AD9C4-660F-43A3-9048-7EE6CBF0F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286958" y="2009596"/>
              <a:ext cx="811474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0AAF7A78-A15C-4286-A5AE-E3BB99A70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61821" y="2009596"/>
              <a:ext cx="811474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2806DDD-BE64-4256-8F92-8CCF75397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9836"/>
            <a:stretch/>
          </p:blipFill>
          <p:spPr>
            <a:xfrm>
              <a:off x="9261821" y="5023221"/>
              <a:ext cx="811474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AD52527B-B0AC-4FE0-BA15-042C033FA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-1" r="6344"/>
            <a:stretch/>
          </p:blipFill>
          <p:spPr>
            <a:xfrm>
              <a:off x="9261821" y="3215046"/>
              <a:ext cx="811474" cy="54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83B3A8FC-7F14-4821-A000-051EF68E2247}"/>
              </a:ext>
            </a:extLst>
          </p:cNvPr>
          <p:cNvSpPr txBox="1"/>
          <p:nvPr/>
        </p:nvSpPr>
        <p:spPr>
          <a:xfrm>
            <a:off x="14536889" y="2480807"/>
            <a:ext cx="302566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rgbClr val="DC9A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Contributing states</a:t>
            </a:r>
            <a:endParaRPr lang="en-US" sz="4200" b="1" dirty="0">
              <a:solidFill>
                <a:srgbClr val="DC9A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Foliennummernplatzhalter 4">
            <a:extLst>
              <a:ext uri="{FF2B5EF4-FFF2-40B4-BE49-F238E27FC236}">
                <a16:creationId xmlns:a16="http://schemas.microsoft.com/office/drawing/2014/main" id="{9AB7617C-295A-4A20-AA5D-51C79CA56EE0}"/>
              </a:ext>
            </a:extLst>
          </p:cNvPr>
          <p:cNvSpPr txBox="1">
            <a:spLocks/>
          </p:cNvSpPr>
          <p:nvPr/>
        </p:nvSpPr>
        <p:spPr>
          <a:xfrm>
            <a:off x="1257300" y="9534526"/>
            <a:ext cx="6172200" cy="547688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2009587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2137300" y="1028700"/>
            <a:ext cx="28575" cy="8229600"/>
          </a:xfrm>
          <a:prstGeom prst="rect">
            <a:avLst/>
          </a:prstGeom>
          <a:solidFill>
            <a:srgbClr val="D99B29"/>
          </a:solid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658" y="629326"/>
            <a:ext cx="1738083" cy="4205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FD49F-1099-9A4D-A276-EE2C845EE06B}"/>
              </a:ext>
            </a:extLst>
          </p:cNvPr>
          <p:cNvSpPr txBox="1"/>
          <p:nvPr/>
        </p:nvSpPr>
        <p:spPr>
          <a:xfrm>
            <a:off x="8292467" y="2729841"/>
            <a:ext cx="47320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EE" sz="4400" b="1" dirty="0">
              <a:solidFill>
                <a:srgbClr val="16537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E" dirty="0"/>
          </a:p>
        </p:txBody>
      </p:sp>
      <p:graphicFrame>
        <p:nvGraphicFramePr>
          <p:cNvPr id="7" name="Diagramm 24">
            <a:extLst>
              <a:ext uri="{FF2B5EF4-FFF2-40B4-BE49-F238E27FC236}">
                <a16:creationId xmlns:a16="http://schemas.microsoft.com/office/drawing/2014/main" id="{37CBCB38-F947-99DF-24B5-E2D09ED186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371038"/>
              </p:ext>
            </p:extLst>
          </p:nvPr>
        </p:nvGraphicFramePr>
        <p:xfrm>
          <a:off x="1883745" y="1723115"/>
          <a:ext cx="15773399" cy="745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476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2137300" y="1028700"/>
            <a:ext cx="28575" cy="8229600"/>
          </a:xfrm>
          <a:prstGeom prst="rect">
            <a:avLst/>
          </a:prstGeom>
          <a:solidFill>
            <a:srgbClr val="D99B29"/>
          </a:solid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658" y="629326"/>
            <a:ext cx="1738083" cy="4205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78CF5-2DED-355C-93C6-F89D0CA29DFC}"/>
              </a:ext>
            </a:extLst>
          </p:cNvPr>
          <p:cNvSpPr txBox="1"/>
          <p:nvPr/>
        </p:nvSpPr>
        <p:spPr>
          <a:xfrm>
            <a:off x="5286375" y="2705100"/>
            <a:ext cx="840105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EE" sz="6600" b="1" dirty="0">
                <a:solidFill>
                  <a:schemeClr val="accent5">
                    <a:lumMod val="50000"/>
                  </a:schemeClr>
                </a:solidFill>
              </a:rPr>
              <a:t>EHDS conference under Swedish EU presidency</a:t>
            </a:r>
          </a:p>
          <a:p>
            <a:pPr algn="ctr"/>
            <a:r>
              <a:rPr lang="en-EE" sz="6600" b="1" dirty="0">
                <a:solidFill>
                  <a:schemeClr val="accent5">
                    <a:lumMod val="50000"/>
                  </a:schemeClr>
                </a:solidFill>
              </a:rPr>
              <a:t>Vitalis</a:t>
            </a:r>
          </a:p>
          <a:p>
            <a:pPr algn="ctr"/>
            <a:r>
              <a:rPr lang="en-EE" sz="6600" b="1" dirty="0">
                <a:solidFill>
                  <a:schemeClr val="accent5">
                    <a:lumMod val="50000"/>
                  </a:schemeClr>
                </a:solidFill>
              </a:rPr>
              <a:t>May 23-25, 2023</a:t>
            </a:r>
          </a:p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415791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1D2BB6-3870-0F42-8283-771381FB0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790700"/>
            <a:ext cx="16357599" cy="7728966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3048D6F6-F222-8D4E-8C45-1DD30DD11A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98930" cy="31425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BD2A93-D5F2-CF4D-885B-4ECBB255DACD}"/>
              </a:ext>
            </a:extLst>
          </p:cNvPr>
          <p:cNvSpPr txBox="1"/>
          <p:nvPr/>
        </p:nvSpPr>
        <p:spPr>
          <a:xfrm>
            <a:off x="304800" y="9726261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Barge Haulers on the Volga   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Painting  by </a:t>
            </a:r>
            <a:r>
              <a:rPr lang="en-GB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Ilja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Repin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endParaRPr lang="en-E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48C2C0-A180-C849-9BF1-02CA20D56BC2}"/>
              </a:ext>
            </a:extLst>
          </p:cNvPr>
          <p:cNvSpPr txBox="1"/>
          <p:nvPr/>
        </p:nvSpPr>
        <p:spPr>
          <a:xfrm>
            <a:off x="6615406" y="9763454"/>
            <a:ext cx="4724400" cy="37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State Russian Museum</a:t>
            </a:r>
            <a:endParaRPr lang="en-E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C687DB-E21A-1BC3-E9C4-8B7D5188C512}"/>
              </a:ext>
            </a:extLst>
          </p:cNvPr>
          <p:cNvSpPr/>
          <p:nvPr/>
        </p:nvSpPr>
        <p:spPr>
          <a:xfrm>
            <a:off x="14500472" y="9767342"/>
            <a:ext cx="3355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EE" dirty="0"/>
              <a:t>Aknowledgement to Lars Linköldd</a:t>
            </a:r>
          </a:p>
        </p:txBody>
      </p:sp>
    </p:spTree>
    <p:extLst>
      <p:ext uri="{BB962C8B-B14F-4D97-AF65-F5344CB8AC3E}">
        <p14:creationId xmlns:p14="http://schemas.microsoft.com/office/powerpoint/2010/main" val="2129047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37300" y="1028700"/>
            <a:ext cx="28575" cy="8229600"/>
          </a:xfrm>
          <a:prstGeom prst="rect">
            <a:avLst/>
          </a:prstGeom>
          <a:solidFill>
            <a:srgbClr val="D99B2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658" y="308909"/>
            <a:ext cx="1738083" cy="42050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48000" y="4803663"/>
            <a:ext cx="13102700" cy="2194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80"/>
              </a:lnSpc>
            </a:pPr>
            <a:r>
              <a:rPr lang="en-US" sz="9600" b="1" dirty="0" err="1">
                <a:solidFill>
                  <a:srgbClr val="16537C"/>
                </a:solidFill>
              </a:rPr>
              <a:t>Tänan</a:t>
            </a:r>
            <a:r>
              <a:rPr lang="en-US" sz="9600" b="1" dirty="0">
                <a:solidFill>
                  <a:srgbClr val="16537C"/>
                </a:solidFill>
              </a:rPr>
              <a:t>!</a:t>
            </a:r>
          </a:p>
          <a:p>
            <a:pPr algn="ctr">
              <a:lnSpc>
                <a:spcPts val="5280"/>
              </a:lnSpc>
            </a:pPr>
            <a:endParaRPr lang="en-US" sz="9600" b="1" dirty="0">
              <a:solidFill>
                <a:srgbClr val="16537C"/>
              </a:solidFill>
            </a:endParaRPr>
          </a:p>
          <a:p>
            <a:pPr algn="ctr">
              <a:lnSpc>
                <a:spcPts val="5280"/>
              </a:lnSpc>
            </a:pPr>
            <a:endParaRPr lang="en-US" sz="9600" b="1" dirty="0">
              <a:solidFill>
                <a:srgbClr val="16537C"/>
              </a:solidFill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A2051D5-79E2-7C4F-AAF1-F037B0601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86" y="8476731"/>
            <a:ext cx="2882728" cy="12192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B6E211B-C13E-C54A-8B86-1CDCD2C8F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27" y="8202167"/>
            <a:ext cx="2332549" cy="1657438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33773C7A-AB6D-5E49-8C77-35B706B27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299" y="8476731"/>
            <a:ext cx="33655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92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2137300" y="1028700"/>
            <a:ext cx="28575" cy="8229600"/>
          </a:xfrm>
          <a:prstGeom prst="rect">
            <a:avLst/>
          </a:prstGeom>
          <a:solidFill>
            <a:srgbClr val="D99B29"/>
          </a:solid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658" y="629326"/>
            <a:ext cx="1738083" cy="4205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FD49F-1099-9A4D-A276-EE2C845EE06B}"/>
              </a:ext>
            </a:extLst>
          </p:cNvPr>
          <p:cNvSpPr txBox="1"/>
          <p:nvPr/>
        </p:nvSpPr>
        <p:spPr>
          <a:xfrm>
            <a:off x="8292467" y="2729841"/>
            <a:ext cx="47320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EE" sz="4400" b="1" dirty="0">
              <a:solidFill>
                <a:srgbClr val="16537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E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2C41052-CB6C-D51D-546E-7F601F99C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34" y="1829938"/>
            <a:ext cx="15087600" cy="739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88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F473176-EFBD-704F-86E0-34666633498D}"/>
              </a:ext>
            </a:extLst>
          </p:cNvPr>
          <p:cNvGrpSpPr/>
          <p:nvPr/>
        </p:nvGrpSpPr>
        <p:grpSpPr>
          <a:xfrm>
            <a:off x="2418102" y="1902620"/>
            <a:ext cx="15121680" cy="7560468"/>
            <a:chOff x="1775520" y="549275"/>
            <a:chExt cx="10081120" cy="575945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DE13913-B89D-5049-9560-A09CE12990BB}"/>
                </a:ext>
              </a:extLst>
            </p:cNvPr>
            <p:cNvCxnSpPr>
              <a:cxnSpLocks/>
            </p:cNvCxnSpPr>
            <p:nvPr/>
          </p:nvCxnSpPr>
          <p:spPr>
            <a:xfrm>
              <a:off x="1775520" y="549275"/>
              <a:ext cx="0" cy="575945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A577B99-B78D-2B4E-BE23-F0378B371F70}"/>
                </a:ext>
              </a:extLst>
            </p:cNvPr>
            <p:cNvCxnSpPr>
              <a:cxnSpLocks/>
            </p:cNvCxnSpPr>
            <p:nvPr/>
          </p:nvCxnSpPr>
          <p:spPr>
            <a:xfrm>
              <a:off x="3215680" y="549275"/>
              <a:ext cx="0" cy="575945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B079C1E-78A8-F840-AB3E-F40A65A685B0}"/>
                </a:ext>
              </a:extLst>
            </p:cNvPr>
            <p:cNvCxnSpPr>
              <a:cxnSpLocks/>
            </p:cNvCxnSpPr>
            <p:nvPr/>
          </p:nvCxnSpPr>
          <p:spPr>
            <a:xfrm>
              <a:off x="4655840" y="549275"/>
              <a:ext cx="0" cy="575945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F9C6E95-DD15-9F41-B7E9-80E1D6B546A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49275"/>
              <a:ext cx="0" cy="575945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C0C2071-9D6E-0143-8AB5-8B99A6F68B20}"/>
                </a:ext>
              </a:extLst>
            </p:cNvPr>
            <p:cNvCxnSpPr>
              <a:cxnSpLocks/>
            </p:cNvCxnSpPr>
            <p:nvPr/>
          </p:nvCxnSpPr>
          <p:spPr>
            <a:xfrm>
              <a:off x="7536160" y="549275"/>
              <a:ext cx="0" cy="575945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5A414B4-E062-EE41-9461-D88056119C34}"/>
                </a:ext>
              </a:extLst>
            </p:cNvPr>
            <p:cNvCxnSpPr>
              <a:cxnSpLocks/>
            </p:cNvCxnSpPr>
            <p:nvPr/>
          </p:nvCxnSpPr>
          <p:spPr>
            <a:xfrm>
              <a:off x="8976320" y="549275"/>
              <a:ext cx="0" cy="575945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BE77317-BC20-C142-A8B3-227B0E1AD1A5}"/>
                </a:ext>
              </a:extLst>
            </p:cNvPr>
            <p:cNvCxnSpPr>
              <a:cxnSpLocks/>
            </p:cNvCxnSpPr>
            <p:nvPr/>
          </p:nvCxnSpPr>
          <p:spPr>
            <a:xfrm>
              <a:off x="10416480" y="549275"/>
              <a:ext cx="0" cy="575945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BE17BCE-886F-A747-8653-6469D53567E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6640" y="549275"/>
              <a:ext cx="0" cy="575945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263BC70-989A-3940-B1BC-39CDE26F1509}"/>
              </a:ext>
            </a:extLst>
          </p:cNvPr>
          <p:cNvSpPr txBox="1"/>
          <p:nvPr/>
        </p:nvSpPr>
        <p:spPr>
          <a:xfrm>
            <a:off x="502445" y="1008994"/>
            <a:ext cx="215979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>
                <a:solidFill>
                  <a:srgbClr val="000000"/>
                </a:solidFill>
                <a:latin typeface="Arial Black"/>
              </a:rPr>
              <a:t>016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368915-EF5A-E247-981A-DC8E6556B23B}"/>
              </a:ext>
            </a:extLst>
          </p:cNvPr>
          <p:cNvSpPr txBox="1"/>
          <p:nvPr/>
        </p:nvSpPr>
        <p:spPr>
          <a:xfrm>
            <a:off x="2663280" y="1008994"/>
            <a:ext cx="215979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>
                <a:solidFill>
                  <a:srgbClr val="000000"/>
                </a:solidFill>
                <a:latin typeface="Arial Black"/>
              </a:rPr>
              <a:t>017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D87A6-D045-D144-A844-D4E1B3FED4D3}"/>
              </a:ext>
            </a:extLst>
          </p:cNvPr>
          <p:cNvSpPr txBox="1"/>
          <p:nvPr/>
        </p:nvSpPr>
        <p:spPr>
          <a:xfrm>
            <a:off x="4823520" y="1008994"/>
            <a:ext cx="215979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>
                <a:solidFill>
                  <a:srgbClr val="000000"/>
                </a:solidFill>
                <a:latin typeface="Arial Black"/>
              </a:rPr>
              <a:t>018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3F7C56-A985-9748-80F3-45667C4EC506}"/>
              </a:ext>
            </a:extLst>
          </p:cNvPr>
          <p:cNvSpPr txBox="1"/>
          <p:nvPr/>
        </p:nvSpPr>
        <p:spPr>
          <a:xfrm>
            <a:off x="7031886" y="1008994"/>
            <a:ext cx="215979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>
                <a:solidFill>
                  <a:srgbClr val="000000"/>
                </a:solidFill>
                <a:latin typeface="Arial Black"/>
              </a:rPr>
              <a:t>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EDED41-BB7D-6148-AAE0-EDCDD533B727}"/>
              </a:ext>
            </a:extLst>
          </p:cNvPr>
          <p:cNvSpPr txBox="1"/>
          <p:nvPr/>
        </p:nvSpPr>
        <p:spPr>
          <a:xfrm>
            <a:off x="9144000" y="1008994"/>
            <a:ext cx="215979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>
                <a:solidFill>
                  <a:srgbClr val="000000"/>
                </a:solidFill>
                <a:latin typeface="Arial Black"/>
              </a:rPr>
              <a:t>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717308-0217-F544-B838-7507FD1753D2}"/>
              </a:ext>
            </a:extLst>
          </p:cNvPr>
          <p:cNvSpPr txBox="1"/>
          <p:nvPr/>
        </p:nvSpPr>
        <p:spPr>
          <a:xfrm>
            <a:off x="11304240" y="1008994"/>
            <a:ext cx="215979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>
                <a:solidFill>
                  <a:srgbClr val="000000"/>
                </a:solidFill>
                <a:latin typeface="Arial Black"/>
              </a:rPr>
              <a:t>021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CA9A4D-594A-9847-B3ED-40417C3D143A}"/>
              </a:ext>
            </a:extLst>
          </p:cNvPr>
          <p:cNvSpPr txBox="1"/>
          <p:nvPr/>
        </p:nvSpPr>
        <p:spPr>
          <a:xfrm>
            <a:off x="13464480" y="1008994"/>
            <a:ext cx="215979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>
                <a:solidFill>
                  <a:srgbClr val="000000"/>
                </a:solidFill>
                <a:latin typeface="Arial Black"/>
              </a:rPr>
              <a:t>022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FD2B11-A3E5-9049-9C73-91D7CF0E5658}"/>
              </a:ext>
            </a:extLst>
          </p:cNvPr>
          <p:cNvSpPr txBox="1"/>
          <p:nvPr/>
        </p:nvSpPr>
        <p:spPr>
          <a:xfrm>
            <a:off x="15624720" y="1056070"/>
            <a:ext cx="215979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>
                <a:solidFill>
                  <a:srgbClr val="000000"/>
                </a:solidFill>
                <a:latin typeface="Arial Black"/>
              </a:rPr>
              <a:t>023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D53794-561A-CA48-ABDC-2D3C9B40717F}"/>
              </a:ext>
            </a:extLst>
          </p:cNvPr>
          <p:cNvSpPr/>
          <p:nvPr/>
        </p:nvSpPr>
        <p:spPr>
          <a:xfrm>
            <a:off x="1612657" y="1749329"/>
            <a:ext cx="15934274" cy="421200"/>
          </a:xfrm>
          <a:prstGeom prst="rect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2100" dirty="0">
                <a:solidFill>
                  <a:srgbClr val="000000"/>
                </a:solidFill>
                <a:latin typeface="Arial Black"/>
              </a:rPr>
              <a:t>2016 - General Data </a:t>
            </a:r>
            <a:r>
              <a:rPr lang="fi-FI" sz="2100" dirty="0" err="1">
                <a:solidFill>
                  <a:srgbClr val="000000"/>
                </a:solidFill>
                <a:latin typeface="Arial Black"/>
              </a:rPr>
              <a:t>Protection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 </a:t>
            </a:r>
            <a:r>
              <a:rPr lang="fi-FI" sz="2100" dirty="0" err="1">
                <a:solidFill>
                  <a:srgbClr val="000000"/>
                </a:solidFill>
                <a:latin typeface="Arial Black"/>
              </a:rPr>
              <a:t>Regulation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 (GDPR)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28811B-1749-3C41-994B-DD93490890A7}"/>
              </a:ext>
            </a:extLst>
          </p:cNvPr>
          <p:cNvSpPr/>
          <p:nvPr/>
        </p:nvSpPr>
        <p:spPr>
          <a:xfrm>
            <a:off x="5194924" y="2280543"/>
            <a:ext cx="12352007" cy="421200"/>
          </a:xfrm>
          <a:prstGeom prst="rect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2018 – Regulation on the free flow of non personal data</a:t>
            </a:r>
            <a:endParaRPr lang="fi-FI" sz="210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E76EED-1E15-634F-A2C0-3CE9E6907C18}"/>
              </a:ext>
            </a:extLst>
          </p:cNvPr>
          <p:cNvSpPr/>
          <p:nvPr/>
        </p:nvSpPr>
        <p:spPr>
          <a:xfrm>
            <a:off x="8093977" y="4001198"/>
            <a:ext cx="9452954" cy="421200"/>
          </a:xfrm>
          <a:prstGeom prst="rect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019 - </a:t>
            </a:r>
            <a:r>
              <a:rPr lang="fi-FI" sz="2100" dirty="0" err="1">
                <a:solidFill>
                  <a:srgbClr val="000000"/>
                </a:solidFill>
                <a:latin typeface="Arial Black"/>
              </a:rPr>
              <a:t>Cybersecurity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 Act</a:t>
            </a:r>
          </a:p>
        </p:txBody>
      </p:sp>
      <p:sp>
        <p:nvSpPr>
          <p:cNvPr id="33" name="Rectangle 31">
            <a:extLst>
              <a:ext uri="{FF2B5EF4-FFF2-40B4-BE49-F238E27FC236}">
                <a16:creationId xmlns:a16="http://schemas.microsoft.com/office/drawing/2014/main" id="{EF2497E5-FF20-465E-8FC5-8744566FC3FD}"/>
              </a:ext>
            </a:extLst>
          </p:cNvPr>
          <p:cNvSpPr/>
          <p:nvPr/>
        </p:nvSpPr>
        <p:spPr>
          <a:xfrm>
            <a:off x="8093977" y="3427812"/>
            <a:ext cx="9452954" cy="421200"/>
          </a:xfrm>
          <a:prstGeom prst="rect">
            <a:avLst/>
          </a:prstGeom>
          <a:solidFill>
            <a:srgbClr val="FBD1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019 - Open Data Directive</a:t>
            </a:r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FBE367FF-BFB9-46BE-9B20-98EDA2AF91A9}"/>
              </a:ext>
            </a:extLst>
          </p:cNvPr>
          <p:cNvSpPr/>
          <p:nvPr/>
        </p:nvSpPr>
        <p:spPr>
          <a:xfrm>
            <a:off x="10254217" y="4552580"/>
            <a:ext cx="7292714" cy="421200"/>
          </a:xfrm>
          <a:prstGeom prst="rect">
            <a:avLst/>
          </a:prstGeom>
          <a:solidFill>
            <a:srgbClr val="75CF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020 - Data </a:t>
            </a:r>
            <a:r>
              <a:rPr lang="fi-FI" sz="2100" dirty="0" err="1">
                <a:solidFill>
                  <a:srgbClr val="000000"/>
                </a:solidFill>
                <a:latin typeface="Arial Black"/>
              </a:rPr>
              <a:t>Strategy</a:t>
            </a:r>
            <a:endParaRPr lang="fi-FI" sz="210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2" name="Nuoli: Ylös 1">
            <a:extLst>
              <a:ext uri="{FF2B5EF4-FFF2-40B4-BE49-F238E27FC236}">
                <a16:creationId xmlns:a16="http://schemas.microsoft.com/office/drawing/2014/main" id="{D6415415-2609-4F3F-9A46-3501B4D28128}"/>
              </a:ext>
            </a:extLst>
          </p:cNvPr>
          <p:cNvSpPr/>
          <p:nvPr/>
        </p:nvSpPr>
        <p:spPr>
          <a:xfrm>
            <a:off x="5716883" y="3537041"/>
            <a:ext cx="364434" cy="864474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fi-FI" sz="210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0F766AFC-E17D-416E-A849-E63A3A429658}"/>
              </a:ext>
            </a:extLst>
          </p:cNvPr>
          <p:cNvSpPr txBox="1"/>
          <p:nvPr/>
        </p:nvSpPr>
        <p:spPr>
          <a:xfrm>
            <a:off x="4726011" y="4599739"/>
            <a:ext cx="2010166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000000"/>
                </a:solidFill>
                <a:latin typeface="Arial Black"/>
              </a:rPr>
              <a:t>GDPR </a:t>
            </a:r>
            <a:br>
              <a:rPr lang="en-US" sz="3000" b="1" dirty="0">
                <a:solidFill>
                  <a:srgbClr val="000000"/>
                </a:solidFill>
                <a:latin typeface="Arial Black"/>
              </a:rPr>
            </a:br>
            <a:r>
              <a:rPr lang="en-US" sz="3000" b="1" dirty="0">
                <a:solidFill>
                  <a:srgbClr val="000000"/>
                </a:solidFill>
                <a:latin typeface="Arial Black"/>
              </a:rPr>
              <a:t>enters</a:t>
            </a:r>
            <a:br>
              <a:rPr lang="en-US" sz="3000" b="1" dirty="0">
                <a:solidFill>
                  <a:srgbClr val="000000"/>
                </a:solidFill>
                <a:latin typeface="Arial Black"/>
              </a:rPr>
            </a:br>
            <a:r>
              <a:rPr lang="en-US" sz="3000" b="1" dirty="0">
                <a:solidFill>
                  <a:srgbClr val="000000"/>
                </a:solidFill>
                <a:latin typeface="Arial Black"/>
              </a:rPr>
              <a:t>in force </a:t>
            </a:r>
            <a:br>
              <a:rPr lang="en-US" sz="3000" b="1" dirty="0">
                <a:solidFill>
                  <a:srgbClr val="000000"/>
                </a:solidFill>
                <a:latin typeface="Arial Black"/>
              </a:rPr>
            </a:br>
            <a:r>
              <a:rPr lang="en-US" sz="3000" b="1" dirty="0">
                <a:solidFill>
                  <a:srgbClr val="000000"/>
                </a:solidFill>
                <a:latin typeface="Arial Black"/>
              </a:rPr>
              <a:t>May 2018</a:t>
            </a:r>
            <a:endParaRPr lang="fi-FI" sz="3000" b="1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35" name="Rectangle 31">
            <a:extLst>
              <a:ext uri="{FF2B5EF4-FFF2-40B4-BE49-F238E27FC236}">
                <a16:creationId xmlns:a16="http://schemas.microsoft.com/office/drawing/2014/main" id="{FA4B74A9-89F1-4B4C-B4B9-4B7F2EBAD190}"/>
              </a:ext>
            </a:extLst>
          </p:cNvPr>
          <p:cNvSpPr/>
          <p:nvPr/>
        </p:nvSpPr>
        <p:spPr>
          <a:xfrm>
            <a:off x="10254218" y="5087568"/>
            <a:ext cx="7292712" cy="421200"/>
          </a:xfrm>
          <a:prstGeom prst="rect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020 - Data Governance Act (DGA)</a:t>
            </a:r>
          </a:p>
        </p:txBody>
      </p:sp>
      <p:sp>
        <p:nvSpPr>
          <p:cNvPr id="36" name="Rectangle 31">
            <a:extLst>
              <a:ext uri="{FF2B5EF4-FFF2-40B4-BE49-F238E27FC236}">
                <a16:creationId xmlns:a16="http://schemas.microsoft.com/office/drawing/2014/main" id="{F96E24B5-22D9-49DA-8DC3-8BE1B02E29AE}"/>
              </a:ext>
            </a:extLst>
          </p:cNvPr>
          <p:cNvSpPr/>
          <p:nvPr/>
        </p:nvSpPr>
        <p:spPr>
          <a:xfrm>
            <a:off x="12423036" y="6755442"/>
            <a:ext cx="5090154" cy="421200"/>
          </a:xfrm>
          <a:prstGeom prst="rect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021 - Digital Services Act</a:t>
            </a: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831B7235-EDEF-475B-A9B0-173CBB271F55}"/>
              </a:ext>
            </a:extLst>
          </p:cNvPr>
          <p:cNvSpPr/>
          <p:nvPr/>
        </p:nvSpPr>
        <p:spPr>
          <a:xfrm>
            <a:off x="5255395" y="2850894"/>
            <a:ext cx="12291536" cy="421200"/>
          </a:xfrm>
          <a:prstGeom prst="rect">
            <a:avLst/>
          </a:prstGeom>
          <a:solidFill>
            <a:srgbClr val="75CF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018 - Digital Health Strategy</a:t>
            </a:r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CBA8B61B-661B-4EAE-AFC1-6618BEC596BA}"/>
              </a:ext>
            </a:extLst>
          </p:cNvPr>
          <p:cNvSpPr/>
          <p:nvPr/>
        </p:nvSpPr>
        <p:spPr>
          <a:xfrm>
            <a:off x="12018816" y="6190707"/>
            <a:ext cx="5494374" cy="421200"/>
          </a:xfrm>
          <a:prstGeom prst="rect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021 - </a:t>
            </a:r>
            <a:r>
              <a:rPr lang="fi-FI" sz="2100" dirty="0" err="1">
                <a:solidFill>
                  <a:srgbClr val="000000"/>
                </a:solidFill>
                <a:latin typeface="Arial Black"/>
              </a:rPr>
              <a:t>Artificial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 </a:t>
            </a:r>
            <a:r>
              <a:rPr lang="fi-FI" sz="2100" dirty="0" err="1">
                <a:solidFill>
                  <a:srgbClr val="000000"/>
                </a:solidFill>
                <a:latin typeface="Arial Black"/>
              </a:rPr>
              <a:t>Intelligence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 Act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67FE88B-857C-4DF7-9D83-743433387223}"/>
              </a:ext>
            </a:extLst>
          </p:cNvPr>
          <p:cNvSpPr txBox="1"/>
          <p:nvPr/>
        </p:nvSpPr>
        <p:spPr>
          <a:xfrm>
            <a:off x="14248640" y="9767873"/>
            <a:ext cx="3127459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27.10.2021/22.3.2022</a:t>
            </a:r>
            <a:endParaRPr lang="fi-FI" sz="210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40" name="Rectangle 31">
            <a:extLst>
              <a:ext uri="{FF2B5EF4-FFF2-40B4-BE49-F238E27FC236}">
                <a16:creationId xmlns:a16="http://schemas.microsoft.com/office/drawing/2014/main" id="{A6D46A71-EEA1-46F1-AC69-5EC4B506B9D6}"/>
              </a:ext>
            </a:extLst>
          </p:cNvPr>
          <p:cNvSpPr/>
          <p:nvPr/>
        </p:nvSpPr>
        <p:spPr>
          <a:xfrm>
            <a:off x="12991675" y="7900950"/>
            <a:ext cx="4555256" cy="421200"/>
          </a:xfrm>
          <a:prstGeom prst="rect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021 - Data Act</a:t>
            </a:r>
          </a:p>
        </p:txBody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0A46121E-2020-4F20-9DFE-DDD873EFA511}"/>
              </a:ext>
            </a:extLst>
          </p:cNvPr>
          <p:cNvSpPr/>
          <p:nvPr/>
        </p:nvSpPr>
        <p:spPr>
          <a:xfrm>
            <a:off x="12423036" y="7311183"/>
            <a:ext cx="5090154" cy="421200"/>
          </a:xfrm>
          <a:prstGeom prst="rect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021 - Digital Markets Act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2E00BC89-6E45-4683-B842-E34A9FC9431D}"/>
              </a:ext>
            </a:extLst>
          </p:cNvPr>
          <p:cNvSpPr txBox="1"/>
          <p:nvPr/>
        </p:nvSpPr>
        <p:spPr>
          <a:xfrm>
            <a:off x="1071887" y="7248846"/>
            <a:ext cx="574426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Arial Black"/>
              </a:rPr>
              <a:t>European U</a:t>
            </a:r>
            <a:r>
              <a:rPr lang="en-US" sz="3600" dirty="0" err="1">
                <a:solidFill>
                  <a:srgbClr val="000000"/>
                </a:solidFill>
                <a:latin typeface="Arial Black"/>
              </a:rPr>
              <a:t>nion</a:t>
            </a:r>
            <a:endParaRPr lang="en-US" sz="3600" dirty="0">
              <a:solidFill>
                <a:srgbClr val="000000"/>
              </a:solidFill>
              <a:latin typeface="Arial Black"/>
            </a:endParaRPr>
          </a:p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Arial Black"/>
              </a:rPr>
              <a:t>Data related measures</a:t>
            </a:r>
            <a:endParaRPr lang="fi-FI" sz="360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43" name="Rectangle 31">
            <a:extLst>
              <a:ext uri="{FF2B5EF4-FFF2-40B4-BE49-F238E27FC236}">
                <a16:creationId xmlns:a16="http://schemas.microsoft.com/office/drawing/2014/main" id="{E407580C-A43D-4071-8104-C00254A487A3}"/>
              </a:ext>
            </a:extLst>
          </p:cNvPr>
          <p:cNvSpPr/>
          <p:nvPr/>
        </p:nvSpPr>
        <p:spPr>
          <a:xfrm>
            <a:off x="11771942" y="5638719"/>
            <a:ext cx="5734772" cy="421200"/>
          </a:xfrm>
          <a:prstGeom prst="rect">
            <a:avLst/>
          </a:prstGeom>
          <a:solidFill>
            <a:srgbClr val="ACE2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021 – 2030 Digital Compass</a:t>
            </a:r>
          </a:p>
        </p:txBody>
      </p:sp>
      <p:sp>
        <p:nvSpPr>
          <p:cNvPr id="44" name="Rectangle 31">
            <a:extLst>
              <a:ext uri="{FF2B5EF4-FFF2-40B4-BE49-F238E27FC236}">
                <a16:creationId xmlns:a16="http://schemas.microsoft.com/office/drawing/2014/main" id="{2E50BF78-ADC8-4E37-A544-155B22B8714A}"/>
              </a:ext>
            </a:extLst>
          </p:cNvPr>
          <p:cNvSpPr/>
          <p:nvPr/>
        </p:nvSpPr>
        <p:spPr>
          <a:xfrm>
            <a:off x="14277515" y="8430786"/>
            <a:ext cx="3235670" cy="421200"/>
          </a:xfrm>
          <a:prstGeom prst="rect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022 – Chips Act</a:t>
            </a:r>
          </a:p>
        </p:txBody>
      </p:sp>
      <p:sp>
        <p:nvSpPr>
          <p:cNvPr id="39" name="Rectangle 31">
            <a:extLst>
              <a:ext uri="{FF2B5EF4-FFF2-40B4-BE49-F238E27FC236}">
                <a16:creationId xmlns:a16="http://schemas.microsoft.com/office/drawing/2014/main" id="{8752861F-D4FF-48B1-AA15-8FCF90B6DFC5}"/>
              </a:ext>
            </a:extLst>
          </p:cNvPr>
          <p:cNvSpPr/>
          <p:nvPr/>
        </p:nvSpPr>
        <p:spPr>
          <a:xfrm>
            <a:off x="14318428" y="8962580"/>
            <a:ext cx="3235670" cy="421200"/>
          </a:xfrm>
          <a:prstGeom prst="rect">
            <a:avLst/>
          </a:prstGeom>
          <a:solidFill>
            <a:srgbClr val="FFE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 Black"/>
              </a:rPr>
              <a:t>2</a:t>
            </a:r>
            <a:r>
              <a:rPr lang="fi-FI" sz="2100" dirty="0">
                <a:solidFill>
                  <a:srgbClr val="000000"/>
                </a:solidFill>
                <a:latin typeface="Arial Black"/>
              </a:rPr>
              <a:t>022 – EHDS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FFE881-AB88-3FAA-90CA-A8E64D0B508E}"/>
              </a:ext>
            </a:extLst>
          </p:cNvPr>
          <p:cNvSpPr txBox="1"/>
          <p:nvPr/>
        </p:nvSpPr>
        <p:spPr>
          <a:xfrm>
            <a:off x="914400" y="9463088"/>
            <a:ext cx="509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E" dirty="0"/>
              <a:t>Source and aknowledgement Markus Kalliola, SITRA </a:t>
            </a:r>
          </a:p>
        </p:txBody>
      </p:sp>
    </p:spTree>
    <p:extLst>
      <p:ext uri="{BB962C8B-B14F-4D97-AF65-F5344CB8AC3E}">
        <p14:creationId xmlns:p14="http://schemas.microsoft.com/office/powerpoint/2010/main" val="554950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808" y="6235524"/>
            <a:ext cx="1254183" cy="1254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European Strategy for Data (2020) </a:t>
            </a:r>
            <a:endParaRPr lang="en-GB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4713788" y="2799819"/>
          <a:ext cx="9311573" cy="6871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973871" y="3574696"/>
            <a:ext cx="4102973" cy="1384684"/>
          </a:xfrm>
          <a:prstGeom prst="rect">
            <a:avLst/>
          </a:prstGeom>
          <a:noFill/>
        </p:spPr>
        <p:txBody>
          <a:bodyPr wrap="square" lIns="136853" tIns="68426" rIns="136853" bIns="68426" rtlCol="0">
            <a:spAutoFit/>
          </a:bodyPr>
          <a:lstStyle/>
          <a:p>
            <a:pPr defTabSz="1370228">
              <a:defRPr/>
            </a:pPr>
            <a:r>
              <a:rPr lang="en-GB" sz="27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can flow within the EU and across sectors </a:t>
            </a:r>
          </a:p>
          <a:p>
            <a:pPr defTabSz="1370228">
              <a:defRPr/>
            </a:pPr>
            <a:endParaRPr lang="en-GB" sz="2700">
              <a:solidFill>
                <a:srgbClr val="4D4D4D"/>
              </a:solidFill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10724349" y="3346792"/>
            <a:ext cx="5187069" cy="19358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1717464" y="6740384"/>
            <a:ext cx="4864958" cy="1384684"/>
          </a:xfrm>
          <a:prstGeom prst="rect">
            <a:avLst/>
          </a:prstGeom>
          <a:noFill/>
        </p:spPr>
        <p:txBody>
          <a:bodyPr wrap="square" lIns="136853" tIns="68426" rIns="136853" bIns="68426" rtlCol="0">
            <a:spAutoFit/>
          </a:bodyPr>
          <a:lstStyle/>
          <a:p>
            <a:pPr defTabSz="1370228">
              <a:defRPr/>
            </a:pPr>
            <a:r>
              <a:rPr lang="en-GB" sz="27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rules and values are fully respected</a:t>
            </a:r>
          </a:p>
          <a:p>
            <a:pPr defTabSz="1370228">
              <a:defRPr/>
            </a:pPr>
            <a:endParaRPr lang="en-GB" sz="2700" b="1">
              <a:solidFill>
                <a:srgbClr val="4D4D4D"/>
              </a:solidFill>
              <a:latin typeface="Arial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2703388" y="4994597"/>
            <a:ext cx="5289491" cy="161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605683" y="8079076"/>
            <a:ext cx="6379863" cy="1800182"/>
          </a:xfrm>
          <a:prstGeom prst="rect">
            <a:avLst/>
          </a:prstGeom>
          <a:noFill/>
        </p:spPr>
        <p:txBody>
          <a:bodyPr wrap="square" lIns="136853" tIns="68426" rIns="136853" bIns="68426" rtlCol="0">
            <a:spAutoFit/>
          </a:bodyPr>
          <a:lstStyle/>
          <a:p>
            <a:pPr defTabSz="1370228">
              <a:defRPr/>
            </a:pPr>
            <a:r>
              <a:rPr lang="en-GB" sz="27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for access and use of data are fair, practical and clear &amp; clear data governance mechanisms are in place  </a:t>
            </a:r>
          </a:p>
          <a:p>
            <a:pPr defTabSz="1370228">
              <a:defRPr/>
            </a:pPr>
            <a:endParaRPr lang="en-GB" sz="2700">
              <a:solidFill>
                <a:srgbClr val="4D4D4D"/>
              </a:solidFill>
              <a:latin typeface="Arial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605685" y="7918656"/>
            <a:ext cx="6387194" cy="0"/>
          </a:xfrm>
          <a:prstGeom prst="line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Content Placeholder 3"/>
          <p:cNvSpPr txBox="1">
            <a:spLocks/>
          </p:cNvSpPr>
          <p:nvPr/>
        </p:nvSpPr>
        <p:spPr>
          <a:xfrm>
            <a:off x="1458863" y="1916780"/>
            <a:ext cx="16226504" cy="883040"/>
          </a:xfrm>
          <a:prstGeom prst="rect">
            <a:avLst/>
          </a:prstGeom>
          <a:noFill/>
        </p:spPr>
        <p:txBody>
          <a:bodyPr lIns="215490" tIns="215490" rIns="215490" bIns="21549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0228">
              <a:spcAft>
                <a:spcPts val="2700"/>
              </a:spcAft>
              <a:buClr>
                <a:srgbClr val="034EA2"/>
              </a:buClr>
              <a:buNone/>
              <a:defRPr/>
            </a:pPr>
            <a:r>
              <a:rPr lang="en-GB" sz="3000">
                <a:solidFill>
                  <a:srgbClr val="4D4D4D"/>
                </a:solidFill>
                <a:latin typeface="Arial"/>
              </a:rPr>
              <a:t>A common European data space, a single market for data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629" y="3455351"/>
            <a:ext cx="1088385" cy="1190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764" y="7918656"/>
            <a:ext cx="1244579" cy="12445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2323" y="4996196"/>
            <a:ext cx="5227599" cy="969185"/>
          </a:xfrm>
          <a:prstGeom prst="rect">
            <a:avLst/>
          </a:prstGeom>
        </p:spPr>
        <p:txBody>
          <a:bodyPr wrap="square" lIns="136853" tIns="68426" rIns="136853" bIns="68426">
            <a:spAutoFit/>
          </a:bodyPr>
          <a:lstStyle/>
          <a:p>
            <a:pPr defTabSz="1370228">
              <a:defRPr/>
            </a:pPr>
            <a:r>
              <a:rPr lang="en-US" sz="2700" dirty="0">
                <a:solidFill>
                  <a:srgbClr val="4D4D4D"/>
                </a:solidFill>
                <a:latin typeface="Arial"/>
              </a:rPr>
              <a:t>Availability of high-quality data to create and innovate</a:t>
            </a:r>
            <a:endParaRPr lang="en-GB" sz="2700" dirty="0">
              <a:solidFill>
                <a:srgbClr val="4D4D4D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10856504" y="6708705"/>
            <a:ext cx="5335743" cy="0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234" y="4900947"/>
            <a:ext cx="1145580" cy="12557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8C5F61-2543-B60D-0080-6E9BA949B770}"/>
              </a:ext>
            </a:extLst>
          </p:cNvPr>
          <p:cNvSpPr/>
          <p:nvPr/>
        </p:nvSpPr>
        <p:spPr>
          <a:xfrm>
            <a:off x="116928" y="9590593"/>
            <a:ext cx="509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EE" dirty="0"/>
              <a:t>Source and aknowledgement Markus Kalliola, SITRA </a:t>
            </a:r>
          </a:p>
        </p:txBody>
      </p:sp>
    </p:spTree>
    <p:extLst>
      <p:ext uri="{BB962C8B-B14F-4D97-AF65-F5344CB8AC3E}">
        <p14:creationId xmlns:p14="http://schemas.microsoft.com/office/powerpoint/2010/main" val="100762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AC8DAE-0304-126C-581A-0E13CC2E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92D050"/>
                </a:solidFill>
              </a:rPr>
              <a:t>The European Health Data Space </a:t>
            </a:r>
            <a:r>
              <a:rPr lang="en-US" sz="5400" dirty="0"/>
              <a:t>is a health specific ecosystem comprised of rules, common standards and practices, infrastructures and a governance framework</a:t>
            </a:r>
            <a:endParaRPr lang="fi-FI" sz="540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7B49A72-2BA0-A999-E9F5-133369E98C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EA6B3C-4029-A401-9A1E-E0D4F57FFC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5DBE88F8-4AEE-494D-BFE0-8D898D450FC5}" type="slidenum">
              <a:rPr lang="LID4096" sz="1800">
                <a:solidFill>
                  <a:srgbClr val="000000"/>
                </a:solidFill>
                <a:latin typeface="Arial" charset="0"/>
              </a:rPr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LID4096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79657EE9-6A1F-8B82-DD06-5ECB5D57D1C5}"/>
              </a:ext>
            </a:extLst>
          </p:cNvPr>
          <p:cNvCxnSpPr/>
          <p:nvPr/>
        </p:nvCxnSpPr>
        <p:spPr>
          <a:xfrm>
            <a:off x="9144000" y="7268066"/>
            <a:ext cx="1729818" cy="975675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kstiruutu 6">
            <a:extLst>
              <a:ext uri="{FF2B5EF4-FFF2-40B4-BE49-F238E27FC236}">
                <a16:creationId xmlns:a16="http://schemas.microsoft.com/office/drawing/2014/main" id="{6C80E8E6-393A-9246-DEE7-1D3DA6AD91C1}"/>
              </a:ext>
            </a:extLst>
          </p:cNvPr>
          <p:cNvSpPr txBox="1"/>
          <p:nvPr/>
        </p:nvSpPr>
        <p:spPr>
          <a:xfrm>
            <a:off x="11100063" y="8059074"/>
            <a:ext cx="467102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/>
              <a:t>EHDS Proposal published 03/05/2022</a:t>
            </a:r>
            <a:endParaRPr lang="fi-FI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F48A6-4688-551F-8B04-EA717ACB3085}"/>
              </a:ext>
            </a:extLst>
          </p:cNvPr>
          <p:cNvSpPr/>
          <p:nvPr/>
        </p:nvSpPr>
        <p:spPr>
          <a:xfrm>
            <a:off x="10008909" y="9703431"/>
            <a:ext cx="509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EE" dirty="0"/>
              <a:t>Source and aknowledgement Markus Kalliola, SITRA </a:t>
            </a:r>
          </a:p>
        </p:txBody>
      </p:sp>
    </p:spTree>
    <p:extLst>
      <p:ext uri="{BB962C8B-B14F-4D97-AF65-F5344CB8AC3E}">
        <p14:creationId xmlns:p14="http://schemas.microsoft.com/office/powerpoint/2010/main" val="4001920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1A8E135D-9649-1457-D46E-B23705B4B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" y="15"/>
            <a:ext cx="18287970" cy="10286985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BC40D9-720A-1D77-EB9F-0A66B5087E12}"/>
              </a:ext>
            </a:extLst>
          </p:cNvPr>
          <p:cNvSpPr/>
          <p:nvPr/>
        </p:nvSpPr>
        <p:spPr>
          <a:xfrm>
            <a:off x="1219200" y="9563100"/>
            <a:ext cx="509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EE" dirty="0"/>
              <a:t>Source and aknowledgement Markus Kalliola, SITRA </a:t>
            </a:r>
          </a:p>
        </p:txBody>
      </p:sp>
    </p:spTree>
    <p:extLst>
      <p:ext uri="{BB962C8B-B14F-4D97-AF65-F5344CB8AC3E}">
        <p14:creationId xmlns:p14="http://schemas.microsoft.com/office/powerpoint/2010/main" val="288328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orakulmio 26">
            <a:extLst>
              <a:ext uri="{FF2B5EF4-FFF2-40B4-BE49-F238E27FC236}">
                <a16:creationId xmlns:a16="http://schemas.microsoft.com/office/drawing/2014/main" id="{22F9222A-7263-40B8-B7C6-2B85B9BB0D9E}"/>
              </a:ext>
            </a:extLst>
          </p:cNvPr>
          <p:cNvSpPr/>
          <p:nvPr/>
        </p:nvSpPr>
        <p:spPr>
          <a:xfrm>
            <a:off x="5414571" y="1821669"/>
            <a:ext cx="2970000" cy="6337011"/>
          </a:xfrm>
          <a:prstGeom prst="rect">
            <a:avLst/>
          </a:prstGeom>
          <a:solidFill>
            <a:srgbClr val="73C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2700" dirty="0">
                <a:solidFill>
                  <a:srgbClr val="FFFFFF"/>
                </a:solidFill>
                <a:latin typeface="Arial Black"/>
              </a:rPr>
              <a:t>LEGAL &amp; GOVERNANCE</a:t>
            </a:r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ED6E4D81-4E4E-4913-AC4E-037BFDB16D4A}"/>
              </a:ext>
            </a:extLst>
          </p:cNvPr>
          <p:cNvSpPr/>
          <p:nvPr/>
        </p:nvSpPr>
        <p:spPr>
          <a:xfrm>
            <a:off x="8632610" y="1821667"/>
            <a:ext cx="2970000" cy="6337013"/>
          </a:xfrm>
          <a:prstGeom prst="rect">
            <a:avLst/>
          </a:prstGeom>
          <a:solidFill>
            <a:srgbClr val="73C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2700" dirty="0">
                <a:solidFill>
                  <a:srgbClr val="FFFFFF"/>
                </a:solidFill>
                <a:latin typeface="Arial Black"/>
              </a:rPr>
              <a:t>DATA</a:t>
            </a:r>
          </a:p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2700" dirty="0">
                <a:solidFill>
                  <a:srgbClr val="FFFFFF"/>
                </a:solidFill>
                <a:latin typeface="Arial Black"/>
              </a:rPr>
              <a:t>QUALITY</a:t>
            </a:r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E12BD8F8-E885-4C2E-A016-9415198906DB}"/>
              </a:ext>
            </a:extLst>
          </p:cNvPr>
          <p:cNvSpPr/>
          <p:nvPr/>
        </p:nvSpPr>
        <p:spPr>
          <a:xfrm>
            <a:off x="11813874" y="1821666"/>
            <a:ext cx="2970000" cy="6337014"/>
          </a:xfrm>
          <a:prstGeom prst="rect">
            <a:avLst/>
          </a:prstGeom>
          <a:solidFill>
            <a:srgbClr val="73C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2700" dirty="0">
                <a:solidFill>
                  <a:srgbClr val="FFFFFF"/>
                </a:solidFill>
                <a:latin typeface="Arial Black"/>
              </a:rPr>
              <a:t>INFRA-STRUCTURE</a:t>
            </a:r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529F173E-9BF4-400B-827C-B2110257FB03}"/>
              </a:ext>
            </a:extLst>
          </p:cNvPr>
          <p:cNvSpPr/>
          <p:nvPr/>
        </p:nvSpPr>
        <p:spPr>
          <a:xfrm>
            <a:off x="14975171" y="1821664"/>
            <a:ext cx="2970000" cy="6337016"/>
          </a:xfrm>
          <a:prstGeom prst="rect">
            <a:avLst/>
          </a:prstGeom>
          <a:solidFill>
            <a:srgbClr val="73C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2700" dirty="0">
                <a:solidFill>
                  <a:srgbClr val="FFFFFF"/>
                </a:solidFill>
                <a:latin typeface="Arial Black"/>
              </a:rPr>
              <a:t>CAPACITY BUILDING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E74BCC-BC10-4203-AA99-624B0941490F}"/>
              </a:ext>
            </a:extLst>
          </p:cNvPr>
          <p:cNvSpPr/>
          <p:nvPr/>
        </p:nvSpPr>
        <p:spPr>
          <a:xfrm>
            <a:off x="16442141" y="9422071"/>
            <a:ext cx="1849271" cy="842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95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909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5864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7819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97746" algn="l" defTabSz="1039098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117294" algn="l" defTabSz="1039098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36844" algn="l" defTabSz="1039098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56392" algn="l" defTabSz="1039098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 dirty="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12" name="Left Brace 27">
            <a:extLst>
              <a:ext uri="{FF2B5EF4-FFF2-40B4-BE49-F238E27FC236}">
                <a16:creationId xmlns:a16="http://schemas.microsoft.com/office/drawing/2014/main" id="{CEA662EF-CC8E-474B-B30D-2DCB6EA56019}"/>
              </a:ext>
            </a:extLst>
          </p:cNvPr>
          <p:cNvSpPr/>
          <p:nvPr/>
        </p:nvSpPr>
        <p:spPr>
          <a:xfrm>
            <a:off x="4685018" y="5480558"/>
            <a:ext cx="516074" cy="2873954"/>
          </a:xfrm>
          <a:prstGeom prst="leftBrace">
            <a:avLst/>
          </a:prstGeom>
          <a:ln w="38100">
            <a:solidFill>
              <a:srgbClr val="73C9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Left Brace 30">
            <a:extLst>
              <a:ext uri="{FF2B5EF4-FFF2-40B4-BE49-F238E27FC236}">
                <a16:creationId xmlns:a16="http://schemas.microsoft.com/office/drawing/2014/main" id="{09CE7095-00E9-43B3-808A-2F04617376F9}"/>
              </a:ext>
            </a:extLst>
          </p:cNvPr>
          <p:cNvSpPr/>
          <p:nvPr/>
        </p:nvSpPr>
        <p:spPr>
          <a:xfrm>
            <a:off x="4685018" y="3887016"/>
            <a:ext cx="536043" cy="1375776"/>
          </a:xfrm>
          <a:prstGeom prst="leftBrace">
            <a:avLst/>
          </a:prstGeom>
          <a:ln w="38100">
            <a:solidFill>
              <a:srgbClr val="73C92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Rectangle 35">
            <a:extLst>
              <a:ext uri="{FF2B5EF4-FFF2-40B4-BE49-F238E27FC236}">
                <a16:creationId xmlns:a16="http://schemas.microsoft.com/office/drawing/2014/main" id="{08BA7D1A-0A53-439B-8412-037B7CB32BBC}"/>
              </a:ext>
            </a:extLst>
          </p:cNvPr>
          <p:cNvSpPr/>
          <p:nvPr/>
        </p:nvSpPr>
        <p:spPr>
          <a:xfrm>
            <a:off x="15127952" y="2044124"/>
            <a:ext cx="2700000" cy="26624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1A778B32-8B57-4E11-B626-1E7024163EC9}"/>
              </a:ext>
            </a:extLst>
          </p:cNvPr>
          <p:cNvSpPr/>
          <p:nvPr/>
        </p:nvSpPr>
        <p:spPr>
          <a:xfrm>
            <a:off x="986318" y="4005795"/>
            <a:ext cx="3143892" cy="1137309"/>
          </a:xfrm>
          <a:prstGeom prst="rect">
            <a:avLst/>
          </a:prstGeom>
          <a:solidFill>
            <a:schemeClr val="bg1"/>
          </a:solidFill>
          <a:ln>
            <a:solidFill>
              <a:srgbClr val="73C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IE" sz="2700" dirty="0">
                <a:solidFill>
                  <a:srgbClr val="4D4D4D"/>
                </a:solidFill>
                <a:latin typeface="Arial Black"/>
              </a:rPr>
              <a:t>PRIMARY</a:t>
            </a:r>
          </a:p>
          <a:p>
            <a:pPr algn="ctr" defTabSz="1371600">
              <a:defRPr/>
            </a:pPr>
            <a:r>
              <a:rPr lang="en-IE" sz="2400" dirty="0">
                <a:solidFill>
                  <a:srgbClr val="4D4D4D"/>
                </a:solidFill>
                <a:latin typeface="Georgia"/>
              </a:rPr>
              <a:t>use of health data</a:t>
            </a:r>
            <a:endParaRPr lang="en-US" sz="2400" dirty="0">
              <a:solidFill>
                <a:srgbClr val="4D4D4D"/>
              </a:solidFill>
              <a:latin typeface="Georgia"/>
            </a:endParaRPr>
          </a:p>
        </p:txBody>
      </p:sp>
      <p:sp>
        <p:nvSpPr>
          <p:cNvPr id="30" name="Rectangle 35">
            <a:extLst>
              <a:ext uri="{FF2B5EF4-FFF2-40B4-BE49-F238E27FC236}">
                <a16:creationId xmlns:a16="http://schemas.microsoft.com/office/drawing/2014/main" id="{D45ADAE7-618F-4979-9076-8A4AF47B3BE3}"/>
              </a:ext>
            </a:extLst>
          </p:cNvPr>
          <p:cNvSpPr/>
          <p:nvPr/>
        </p:nvSpPr>
        <p:spPr>
          <a:xfrm>
            <a:off x="11948874" y="2044124"/>
            <a:ext cx="2700000" cy="26624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676DD3A5-E7A8-4DB6-96E7-298C5120B4E9}"/>
              </a:ext>
            </a:extLst>
          </p:cNvPr>
          <p:cNvSpPr/>
          <p:nvPr/>
        </p:nvSpPr>
        <p:spPr>
          <a:xfrm>
            <a:off x="8767610" y="2044124"/>
            <a:ext cx="2700000" cy="16853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2" name="Rectangle 35">
            <a:extLst>
              <a:ext uri="{FF2B5EF4-FFF2-40B4-BE49-F238E27FC236}">
                <a16:creationId xmlns:a16="http://schemas.microsoft.com/office/drawing/2014/main" id="{5372946F-0351-4AB6-A0EC-A8DE01A8E30A}"/>
              </a:ext>
            </a:extLst>
          </p:cNvPr>
          <p:cNvSpPr/>
          <p:nvPr/>
        </p:nvSpPr>
        <p:spPr>
          <a:xfrm>
            <a:off x="5549571" y="2044124"/>
            <a:ext cx="2700000" cy="26624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923427EB-DA19-421C-B849-9231809DB9B9}"/>
              </a:ext>
            </a:extLst>
          </p:cNvPr>
          <p:cNvSpPr/>
          <p:nvPr/>
        </p:nvSpPr>
        <p:spPr>
          <a:xfrm>
            <a:off x="5412356" y="4205036"/>
            <a:ext cx="12530600" cy="7397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2700">
                <a:solidFill>
                  <a:srgbClr val="FFFFFF"/>
                </a:solidFill>
                <a:latin typeface="Arial Black"/>
              </a:rPr>
              <a:t>BETTER HEALTHCARE</a:t>
            </a:r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ADEB17F5-4917-49E9-8C61-25E4FB09D087}"/>
              </a:ext>
            </a:extLst>
          </p:cNvPr>
          <p:cNvSpPr/>
          <p:nvPr/>
        </p:nvSpPr>
        <p:spPr>
          <a:xfrm>
            <a:off x="5412356" y="5811989"/>
            <a:ext cx="12530600" cy="7397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2700">
                <a:solidFill>
                  <a:srgbClr val="FFFFFF"/>
                </a:solidFill>
                <a:latin typeface="Arial Black"/>
              </a:rPr>
              <a:t>BETTER POLICY-MAKING</a:t>
            </a:r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A3AD9B42-7B2C-4348-95FE-1333D8B8A939}"/>
              </a:ext>
            </a:extLst>
          </p:cNvPr>
          <p:cNvSpPr/>
          <p:nvPr/>
        </p:nvSpPr>
        <p:spPr>
          <a:xfrm>
            <a:off x="5414570" y="7418942"/>
            <a:ext cx="12530600" cy="7397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2700">
                <a:solidFill>
                  <a:srgbClr val="FFFFFF"/>
                </a:solidFill>
                <a:latin typeface="Arial Black"/>
              </a:rPr>
              <a:t>BETTER RESEARCH &amp; INNOVATION</a:t>
            </a:r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3FB02651-5EE5-4EA1-98E7-8DB65CE7F3F8}"/>
              </a:ext>
            </a:extLst>
          </p:cNvPr>
          <p:cNvSpPr/>
          <p:nvPr/>
        </p:nvSpPr>
        <p:spPr>
          <a:xfrm>
            <a:off x="986318" y="6348879"/>
            <a:ext cx="3143892" cy="1137309"/>
          </a:xfrm>
          <a:prstGeom prst="rect">
            <a:avLst/>
          </a:prstGeom>
          <a:solidFill>
            <a:schemeClr val="bg1"/>
          </a:solidFill>
          <a:ln>
            <a:solidFill>
              <a:srgbClr val="73C9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IE" sz="2700" dirty="0">
                <a:solidFill>
                  <a:srgbClr val="4D4D4D"/>
                </a:solidFill>
                <a:latin typeface="Arial Black"/>
              </a:rPr>
              <a:t>SECONDARY</a:t>
            </a:r>
          </a:p>
          <a:p>
            <a:pPr algn="ctr" defTabSz="1371600">
              <a:defRPr/>
            </a:pPr>
            <a:r>
              <a:rPr lang="en-IE" sz="2400" dirty="0">
                <a:solidFill>
                  <a:srgbClr val="4D4D4D"/>
                </a:solidFill>
                <a:latin typeface="Georgia"/>
              </a:rPr>
              <a:t>use of health data</a:t>
            </a:r>
            <a:endParaRPr lang="en-US" sz="2400" dirty="0">
              <a:solidFill>
                <a:srgbClr val="4D4D4D"/>
              </a:solidFill>
              <a:latin typeface="Georgia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18F49B7-C17F-4919-BE9D-146C4BA81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643" y="437171"/>
            <a:ext cx="16361570" cy="1728192"/>
          </a:xfrm>
        </p:spPr>
        <p:txBody>
          <a:bodyPr/>
          <a:lstStyle/>
          <a:p>
            <a:r>
              <a:rPr lang="en-US" dirty="0"/>
              <a:t>Four pillars of the European Health Data Space</a:t>
            </a:r>
            <a:endParaRPr lang="fi-FI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708E47-6692-4850-800D-D4BB0DB5EAB1}"/>
              </a:ext>
            </a:extLst>
          </p:cNvPr>
          <p:cNvSpPr/>
          <p:nvPr/>
        </p:nvSpPr>
        <p:spPr>
          <a:xfrm>
            <a:off x="773084" y="5480558"/>
            <a:ext cx="14863157" cy="3372497"/>
          </a:xfrm>
          <a:prstGeom prst="rect">
            <a:avLst/>
          </a:prstGeom>
          <a:solidFill>
            <a:srgbClr val="E0F3D0">
              <a:alpha val="30196"/>
            </a:srgb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LID4096" sz="270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D98A1D-A11B-D13D-0EB0-B48876259EAA}"/>
              </a:ext>
            </a:extLst>
          </p:cNvPr>
          <p:cNvSpPr/>
          <p:nvPr/>
        </p:nvSpPr>
        <p:spPr>
          <a:xfrm>
            <a:off x="6376857" y="9665163"/>
            <a:ext cx="509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EE" dirty="0"/>
              <a:t>Source and aknowledgement Markus Kalliola, SITRA </a:t>
            </a:r>
          </a:p>
        </p:txBody>
      </p:sp>
    </p:spTree>
    <p:extLst>
      <p:ext uri="{BB962C8B-B14F-4D97-AF65-F5344CB8AC3E}">
        <p14:creationId xmlns:p14="http://schemas.microsoft.com/office/powerpoint/2010/main" val="1140415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Kaaviokuva 7">
            <a:extLst>
              <a:ext uri="{FF2B5EF4-FFF2-40B4-BE49-F238E27FC236}">
                <a16:creationId xmlns:a16="http://schemas.microsoft.com/office/drawing/2014/main" id="{4C30B0CA-A03B-4D0A-A378-BC5CFD79557F}"/>
              </a:ext>
            </a:extLst>
          </p:cNvPr>
          <p:cNvGraphicFramePr/>
          <p:nvPr/>
        </p:nvGraphicFramePr>
        <p:xfrm>
          <a:off x="3205538" y="512424"/>
          <a:ext cx="14055047" cy="926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3ABD16F2-FD83-4A56-84B9-FA5EB58D4543}"/>
              </a:ext>
            </a:extLst>
          </p:cNvPr>
          <p:cNvSpPr txBox="1"/>
          <p:nvPr/>
        </p:nvSpPr>
        <p:spPr>
          <a:xfrm>
            <a:off x="6783906" y="2034282"/>
            <a:ext cx="1867371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700">
                <a:latin typeface="+mj-lt"/>
              </a:rPr>
              <a:t>Sustainability</a:t>
            </a:r>
            <a:endParaRPr lang="fi-FI" sz="3000">
              <a:latin typeface="+mj-lt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863549B-D563-4CA5-906C-21BD2DC5172B}"/>
              </a:ext>
            </a:extLst>
          </p:cNvPr>
          <p:cNvSpPr txBox="1"/>
          <p:nvPr/>
        </p:nvSpPr>
        <p:spPr>
          <a:xfrm>
            <a:off x="10152900" y="2034282"/>
            <a:ext cx="1689437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700">
                <a:latin typeface="+mj-lt"/>
              </a:rPr>
              <a:t>Governance</a:t>
            </a:r>
            <a:endParaRPr lang="fi-FI" sz="3000">
              <a:latin typeface="+mj-lt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84B1550D-BD08-4697-9808-C6A5DB8DF6C7}"/>
              </a:ext>
            </a:extLst>
          </p:cNvPr>
          <p:cNvSpPr txBox="1"/>
          <p:nvPr/>
        </p:nvSpPr>
        <p:spPr>
          <a:xfrm>
            <a:off x="11770727" y="4912667"/>
            <a:ext cx="1690143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700">
                <a:latin typeface="+mj-lt"/>
              </a:rPr>
              <a:t>Data quality</a:t>
            </a:r>
            <a:endParaRPr lang="fi-FI" sz="3000">
              <a:latin typeface="+mj-lt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1FEDD15-8BB4-4C08-851E-9FE4008FBFAE}"/>
              </a:ext>
            </a:extLst>
          </p:cNvPr>
          <p:cNvSpPr txBox="1"/>
          <p:nvPr/>
        </p:nvSpPr>
        <p:spPr>
          <a:xfrm>
            <a:off x="10034215" y="7953146"/>
            <a:ext cx="1926810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700">
                <a:latin typeface="+mj-lt"/>
              </a:rPr>
              <a:t>Infrastructure</a:t>
            </a:r>
            <a:endParaRPr lang="fi-FI" sz="3000">
              <a:latin typeface="+mj-lt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2C39B3C-AA90-452D-9CAE-8293375A7829}"/>
              </a:ext>
            </a:extLst>
          </p:cNvPr>
          <p:cNvSpPr txBox="1"/>
          <p:nvPr/>
        </p:nvSpPr>
        <p:spPr>
          <a:xfrm>
            <a:off x="6842993" y="7745396"/>
            <a:ext cx="174919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700">
                <a:latin typeface="+mj-lt"/>
              </a:rPr>
              <a:t>Citizen </a:t>
            </a:r>
          </a:p>
          <a:p>
            <a:pPr algn="ctr"/>
            <a:r>
              <a:rPr lang="en-US" sz="2700">
                <a:latin typeface="+mj-lt"/>
              </a:rPr>
              <a:t>engagement</a:t>
            </a:r>
            <a:endParaRPr lang="fi-FI" sz="3000">
              <a:latin typeface="+mj-lt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F9E40035-1098-42FC-95D7-B446ABD00AAF}"/>
              </a:ext>
            </a:extLst>
          </p:cNvPr>
          <p:cNvSpPr txBox="1"/>
          <p:nvPr/>
        </p:nvSpPr>
        <p:spPr>
          <a:xfrm>
            <a:off x="5334145" y="4912667"/>
            <a:ext cx="1884106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700">
                <a:latin typeface="+mj-lt"/>
              </a:rPr>
              <a:t>Data altruism</a:t>
            </a:r>
            <a:endParaRPr lang="fi-FI" sz="3000">
              <a:latin typeface="+mj-lt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1F765FE9-9B6E-4017-A331-F715E7935A99}"/>
              </a:ext>
            </a:extLst>
          </p:cNvPr>
          <p:cNvSpPr txBox="1"/>
          <p:nvPr/>
        </p:nvSpPr>
        <p:spPr>
          <a:xfrm>
            <a:off x="8434031" y="4143055"/>
            <a:ext cx="1952458" cy="22159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Secondary</a:t>
            </a:r>
            <a:br>
              <a:rPr lang="fi-FI" sz="3600" dirty="0">
                <a:latin typeface="+mj-lt"/>
              </a:rPr>
            </a:br>
            <a:r>
              <a:rPr lang="fi-FI" sz="3600" dirty="0" err="1">
                <a:latin typeface="+mj-lt"/>
              </a:rPr>
              <a:t>use</a:t>
            </a:r>
            <a:r>
              <a:rPr lang="fi-FI" sz="3600" dirty="0">
                <a:latin typeface="+mj-lt"/>
              </a:rPr>
              <a:t> of</a:t>
            </a:r>
            <a:br>
              <a:rPr lang="fi-FI" sz="3600" dirty="0">
                <a:latin typeface="+mj-lt"/>
              </a:rPr>
            </a:br>
            <a:r>
              <a:rPr lang="fi-FI" sz="3600" dirty="0" err="1">
                <a:latin typeface="+mj-lt"/>
              </a:rPr>
              <a:t>health</a:t>
            </a:r>
            <a:br>
              <a:rPr lang="fi-FI" sz="3600" dirty="0">
                <a:latin typeface="+mj-lt"/>
              </a:rPr>
            </a:br>
            <a:r>
              <a:rPr lang="fi-FI" sz="3600" dirty="0">
                <a:latin typeface="+mj-lt"/>
              </a:rPr>
              <a:t>data</a:t>
            </a:r>
            <a:endParaRPr lang="en-US" sz="3600" dirty="0">
              <a:latin typeface="+mj-lt"/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126DF005-0BB1-4CAE-AF06-1E61EA721112}"/>
              </a:ext>
            </a:extLst>
          </p:cNvPr>
          <p:cNvSpPr txBox="1"/>
          <p:nvPr/>
        </p:nvSpPr>
        <p:spPr>
          <a:xfrm>
            <a:off x="1579406" y="7881420"/>
            <a:ext cx="41873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Citizen perception of health data and data-sharing practices</a:t>
            </a:r>
            <a:endParaRPr lang="fi-FI" sz="2400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03E6500A-08D9-4523-AA95-C5E972E0B378}"/>
              </a:ext>
            </a:extLst>
          </p:cNvPr>
          <p:cNvSpPr txBox="1"/>
          <p:nvPr/>
        </p:nvSpPr>
        <p:spPr>
          <a:xfrm>
            <a:off x="301486" y="4589501"/>
            <a:ext cx="418736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Definitions, good practices and use cases of GDPR-compliant data altruism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D882F532-4C2C-45CD-94FE-BC4E369A0580}"/>
              </a:ext>
            </a:extLst>
          </p:cNvPr>
          <p:cNvSpPr txBox="1"/>
          <p:nvPr/>
        </p:nvSpPr>
        <p:spPr>
          <a:xfrm>
            <a:off x="1806728" y="1664440"/>
            <a:ext cx="418736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The needs, expectations and views of stakeholders on economic sustainability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9FBEA389-75E7-4C88-AAAF-B235DA2DD1FD}"/>
              </a:ext>
            </a:extLst>
          </p:cNvPr>
          <p:cNvSpPr txBox="1"/>
          <p:nvPr/>
        </p:nvSpPr>
        <p:spPr>
          <a:xfrm>
            <a:off x="12941135" y="1480285"/>
            <a:ext cx="4742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/>
              <a:t>Options for governance models for data-sharing at EU level, in particular networking for secondary use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D3893FDD-8DFC-4053-9031-725DECE58A48}"/>
              </a:ext>
            </a:extLst>
          </p:cNvPr>
          <p:cNvSpPr txBox="1"/>
          <p:nvPr/>
        </p:nvSpPr>
        <p:spPr>
          <a:xfrm>
            <a:off x="14556599" y="4220170"/>
            <a:ext cx="320934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/>
              <a:t>Availability of comparable high-quality health data for research and innovation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047C7C35-6DE3-4EFC-8789-DE6D99903AAE}"/>
              </a:ext>
            </a:extLst>
          </p:cNvPr>
          <p:cNvSpPr txBox="1"/>
          <p:nvPr/>
        </p:nvSpPr>
        <p:spPr>
          <a:xfrm>
            <a:off x="13101463" y="7629978"/>
            <a:ext cx="372456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Shared European data infrastructures across the EU (cf. </a:t>
            </a:r>
            <a:r>
              <a:rPr lang="en-US" sz="2400" dirty="0" err="1"/>
              <a:t>eHDSI</a:t>
            </a:r>
            <a:r>
              <a:rPr lang="en-US" sz="2400" dirty="0"/>
              <a:t>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2E74BCC-BC10-4203-AA99-624B0941490F}"/>
              </a:ext>
            </a:extLst>
          </p:cNvPr>
          <p:cNvSpPr/>
          <p:nvPr/>
        </p:nvSpPr>
        <p:spPr>
          <a:xfrm>
            <a:off x="16442141" y="9422071"/>
            <a:ext cx="1849271" cy="842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955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909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5864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7819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97746" algn="l" defTabSz="1039098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117294" algn="l" defTabSz="1039098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36844" algn="l" defTabSz="1039098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56392" algn="l" defTabSz="1039098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7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7223DB-C24C-4FE3-D3A2-489136854939}"/>
              </a:ext>
            </a:extLst>
          </p:cNvPr>
          <p:cNvSpPr/>
          <p:nvPr/>
        </p:nvSpPr>
        <p:spPr>
          <a:xfrm>
            <a:off x="8434031" y="9773555"/>
            <a:ext cx="509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EE" dirty="0"/>
              <a:t>Source and aknowledgement Markus Kalliola, SITRA </a:t>
            </a:r>
          </a:p>
        </p:txBody>
      </p:sp>
    </p:spTree>
    <p:extLst>
      <p:ext uri="{BB962C8B-B14F-4D97-AF65-F5344CB8AC3E}">
        <p14:creationId xmlns:p14="http://schemas.microsoft.com/office/powerpoint/2010/main" val="77905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1E8F99-EEAA-CF91-8A5C-8546EAAC6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on cross-border sharing of health data for secondary use and options to overcome these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4A6D45A-5093-9D75-30F7-5D5112B77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3534" y="3139126"/>
            <a:ext cx="15120936" cy="5892806"/>
          </a:xfrm>
        </p:spPr>
        <p:txBody>
          <a:bodyPr/>
          <a:lstStyle/>
          <a:p>
            <a:r>
              <a:rPr lang="en-US" dirty="0"/>
              <a:t>47 papers reviewed by 4 reviewers to identify barriers</a:t>
            </a:r>
          </a:p>
          <a:p>
            <a:r>
              <a:rPr lang="en-US" dirty="0"/>
              <a:t>from 89 barriers 20 went through detailed analysis and 11 barriers were prioritized</a:t>
            </a:r>
          </a:p>
          <a:p>
            <a:r>
              <a:rPr lang="en-US" dirty="0"/>
              <a:t>23 European countries provided 113 case studies to give real-life examples of the 11 barriers on impact, issues and solution</a:t>
            </a:r>
          </a:p>
          <a:p>
            <a:r>
              <a:rPr lang="fi-FI" dirty="0"/>
              <a:t>6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legal</a:t>
            </a:r>
            <a:endParaRPr lang="fi-FI" dirty="0"/>
          </a:p>
          <a:p>
            <a:r>
              <a:rPr lang="fi-FI" dirty="0"/>
              <a:t>3 </a:t>
            </a:r>
            <a:r>
              <a:rPr lang="fi-FI" dirty="0" err="1"/>
              <a:t>were</a:t>
            </a:r>
            <a:r>
              <a:rPr lang="fi-FI" dirty="0"/>
              <a:t> data/</a:t>
            </a:r>
            <a:r>
              <a:rPr lang="fi-FI" dirty="0" err="1"/>
              <a:t>semantic</a:t>
            </a:r>
            <a:r>
              <a:rPr lang="fi-FI" dirty="0"/>
              <a:t> </a:t>
            </a:r>
            <a:r>
              <a:rPr lang="fi-FI" dirty="0" err="1"/>
              <a:t>related</a:t>
            </a:r>
            <a:endParaRPr lang="fi-FI" dirty="0"/>
          </a:p>
          <a:p>
            <a:r>
              <a:rPr lang="fi-FI" dirty="0"/>
              <a:t>1 </a:t>
            </a:r>
            <a:r>
              <a:rPr lang="fi-FI" dirty="0" err="1"/>
              <a:t>infrastructure</a:t>
            </a:r>
            <a:endParaRPr lang="fi-FI" dirty="0"/>
          </a:p>
          <a:p>
            <a:r>
              <a:rPr lang="fi-FI" dirty="0"/>
              <a:t>1 </a:t>
            </a:r>
            <a:r>
              <a:rPr lang="fi-FI" dirty="0" err="1"/>
              <a:t>trust</a:t>
            </a:r>
            <a:r>
              <a:rPr lang="fi-FI" dirty="0"/>
              <a:t>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6E401EC-3948-23F0-D355-0F0319DA4B8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DBE88F8-4AEE-494D-BFE0-8D898D450FC5}" type="slidenum">
              <a:rPr lang="LID4096" smtClean="0"/>
              <a:pPr/>
              <a:t>9</a:t>
            </a:fld>
            <a:endParaRPr lang="LID4096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EED1C2-9041-1B52-E2D5-6D84D11EC00D}"/>
              </a:ext>
            </a:extLst>
          </p:cNvPr>
          <p:cNvSpPr/>
          <p:nvPr/>
        </p:nvSpPr>
        <p:spPr>
          <a:xfrm>
            <a:off x="8305800" y="9585696"/>
            <a:ext cx="509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EE" dirty="0"/>
              <a:t>Source and aknowledgement Markus Kalliola, SITRA </a:t>
            </a:r>
          </a:p>
        </p:txBody>
      </p:sp>
    </p:spTree>
    <p:extLst>
      <p:ext uri="{BB962C8B-B14F-4D97-AF65-F5344CB8AC3E}">
        <p14:creationId xmlns:p14="http://schemas.microsoft.com/office/powerpoint/2010/main" val="4063259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693</Words>
  <Application>Microsoft Macintosh PowerPoint</Application>
  <PresentationFormat>Custom</PresentationFormat>
  <Paragraphs>128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Georgia</vt:lpstr>
      <vt:lpstr>Merriweather Sans</vt:lpstr>
      <vt:lpstr>Arial</vt:lpstr>
      <vt:lpstr>Calibri</vt:lpstr>
      <vt:lpstr>Arial Black</vt:lpstr>
      <vt:lpstr>Cormorant Garamond Bold Bold</vt:lpstr>
      <vt:lpstr>Arial</vt:lpstr>
      <vt:lpstr>Open Sans</vt:lpstr>
      <vt:lpstr>Open Sans Bold</vt:lpstr>
      <vt:lpstr>Lucida Grande</vt:lpstr>
      <vt:lpstr>Office Theme</vt:lpstr>
      <vt:lpstr>PowerPoint Presentation</vt:lpstr>
      <vt:lpstr>PowerPoint Presentation</vt:lpstr>
      <vt:lpstr>PowerPoint Presentation</vt:lpstr>
      <vt:lpstr>European Strategy for Data (2020) </vt:lpstr>
      <vt:lpstr>The European Health Data Space is a health specific ecosystem comprised of rules, common standards and practices, infrastructures and a governance framework</vt:lpstr>
      <vt:lpstr>PowerPoint Presentation</vt:lpstr>
      <vt:lpstr>Four pillars of the European Health Data Space</vt:lpstr>
      <vt:lpstr>PowerPoint Presentation</vt:lpstr>
      <vt:lpstr>Barriers on cross-border sharing of health data for secondary use and options to overcome these</vt:lpstr>
      <vt:lpstr>Overall architecture</vt:lpstr>
      <vt:lpstr>TEHDAS Stakeholder Forum 14 June 2022 in Helsinki</vt:lpstr>
      <vt:lpstr>PowerPoint Presentation</vt:lpstr>
      <vt:lpstr>Joint Declaration: towards a European Common Health Data Space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ScanBalt general presentation 2021</dc:title>
  <cp:lastModifiedBy>Jaanus Pikani</cp:lastModifiedBy>
  <cp:revision>24</cp:revision>
  <dcterms:created xsi:type="dcterms:W3CDTF">2006-08-16T00:00:00Z</dcterms:created>
  <dcterms:modified xsi:type="dcterms:W3CDTF">2022-06-16T11:16:15Z</dcterms:modified>
  <dc:identifier>DAEYKTmF-C8</dc:identifier>
</cp:coreProperties>
</file>