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487" r:id="rId3"/>
    <p:sldId id="298" r:id="rId4"/>
    <p:sldId id="272" r:id="rId5"/>
    <p:sldId id="273" r:id="rId6"/>
    <p:sldId id="304" r:id="rId7"/>
    <p:sldId id="299" r:id="rId8"/>
    <p:sldId id="302" r:id="rId9"/>
    <p:sldId id="488" r:id="rId10"/>
    <p:sldId id="303" r:id="rId11"/>
    <p:sldId id="301" r:id="rId12"/>
    <p:sldId id="489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8A4"/>
    <a:srgbClr val="3B9EA4"/>
    <a:srgbClr val="3CB067"/>
    <a:srgbClr val="A4A302"/>
    <a:srgbClr val="00A6EA"/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58" autoAdjust="0"/>
    <p:restoredTop sz="94660"/>
  </p:normalViewPr>
  <p:slideViewPr>
    <p:cSldViewPr>
      <p:cViewPr varScale="1">
        <p:scale>
          <a:sx n="84" d="100"/>
          <a:sy n="84" d="100"/>
        </p:scale>
        <p:origin x="19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6/7/22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Oli </a:t>
            </a:r>
            <a:endParaRPr dirty="0"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92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uro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7918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F7E232-B65B-4C66-B30C-FF8BF44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Estonia_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1060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274C6-6DEF-4034-9153-8BD150C3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2E3809-E520-4AAD-BCF6-17A9D91547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8C5731-8583-43BD-A5E4-1F1635B0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1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1B0BF1-218E-4EF1-B1B4-D0D81484165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E0EEA24-B3BC-43F7-8BEE-0C484B779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66218"/>
            <a:ext cx="5486400" cy="203438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34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19_Title and Content">
  <p:cSld name="1_UT19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B1B3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67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2C500CC-43BC-4E3D-AB37-ABA8E51D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AD5E3E-F81E-4B39-B414-83E7012B3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A3874ED-D425-4FC7-9A25-B3D036F4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1E844B-CEEB-4C36-BD37-A5FFB8F3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99B437-8886-493D-816D-595C5C245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08E4F0-8FD4-431E-B5E0-F7173E346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2B689A-9D75-4C3A-B151-1732DBF8A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580D0-7F73-4FC7-B0B1-6F83E479C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E96BF-B884-414B-8D90-BCBCCEB2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0A666D5-2455-4C9C-A088-2915FA416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696AE-CD0B-4693-ABFF-D6DFD14FD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6" r:id="rId2"/>
    <p:sldLayoutId id="2147483727" r:id="rId3"/>
    <p:sldLayoutId id="2147483713" r:id="rId4"/>
    <p:sldLayoutId id="2147483712" r:id="rId5"/>
    <p:sldLayoutId id="2147483714" r:id="rId6"/>
    <p:sldLayoutId id="2147483703" r:id="rId7"/>
    <p:sldLayoutId id="2147483724" r:id="rId8"/>
    <p:sldLayoutId id="2147483728" r:id="rId9"/>
    <p:sldLayoutId id="2147483716" r:id="rId10"/>
    <p:sldLayoutId id="2147483719" r:id="rId11"/>
    <p:sldLayoutId id="2147483720" r:id="rId12"/>
    <p:sldLayoutId id="2147483723" r:id="rId13"/>
    <p:sldLayoutId id="2147483715" r:id="rId14"/>
    <p:sldLayoutId id="2147483704" r:id="rId15"/>
    <p:sldLayoutId id="2147483705" r:id="rId16"/>
    <p:sldLayoutId id="2147483707" r:id="rId17"/>
    <p:sldLayoutId id="2147483722" r:id="rId18"/>
    <p:sldLayoutId id="2147483717" r:id="rId19"/>
    <p:sldLayoutId id="2147483725" r:id="rId20"/>
    <p:sldLayoutId id="2147483721" r:id="rId21"/>
    <p:sldLayoutId id="2147483729" r:id="rId22"/>
    <p:sldLayoutId id="2147483730" r:id="rId23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943600" cy="2387600"/>
          </a:xfrm>
        </p:spPr>
        <p:txBody>
          <a:bodyPr/>
          <a:lstStyle/>
          <a:p>
            <a:r>
              <a:rPr lang="en-GB" sz="4800" b="1" dirty="0" err="1"/>
              <a:t>Jätkusuutlik</a:t>
            </a:r>
            <a:r>
              <a:rPr lang="en-GB" sz="4800" b="1" dirty="0"/>
              <a:t> </a:t>
            </a:r>
            <a:r>
              <a:rPr lang="en-GB" sz="4800" b="1" dirty="0" err="1"/>
              <a:t>andmete</a:t>
            </a:r>
            <a:r>
              <a:rPr lang="en-GB" sz="4800" b="1" dirty="0"/>
              <a:t> </a:t>
            </a:r>
            <a:r>
              <a:rPr lang="en-GB" sz="4800" b="1" dirty="0" err="1"/>
              <a:t>teisene</a:t>
            </a:r>
            <a:r>
              <a:rPr lang="en-GB" sz="4800" b="1" dirty="0"/>
              <a:t> </a:t>
            </a:r>
            <a:r>
              <a:rPr lang="en-GB" sz="4800" b="1" dirty="0" err="1"/>
              <a:t>kasutamine</a:t>
            </a:r>
            <a:endParaRPr lang="en-US" sz="48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TÜ </a:t>
            </a:r>
            <a:r>
              <a:rPr lang="en-GB" b="1" dirty="0" err="1"/>
              <a:t>arvutiteaduse</a:t>
            </a:r>
            <a:r>
              <a:rPr lang="en-GB" b="1" dirty="0"/>
              <a:t> </a:t>
            </a:r>
            <a:r>
              <a:rPr lang="en-GB" b="1" dirty="0" err="1"/>
              <a:t>instituudi</a:t>
            </a:r>
            <a:r>
              <a:rPr lang="en-GB" b="1" dirty="0"/>
              <a:t> </a:t>
            </a:r>
            <a:r>
              <a:rPr lang="en-GB" b="1" dirty="0" err="1"/>
              <a:t>praktikas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Raivo</a:t>
            </a:r>
            <a:r>
              <a:rPr lang="en-US" dirty="0"/>
              <a:t> </a:t>
            </a:r>
            <a:r>
              <a:rPr lang="en-US" dirty="0" err="1"/>
              <a:t>Kolde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Terviseinformaatika</a:t>
            </a:r>
            <a:r>
              <a:rPr lang="en-US" dirty="0"/>
              <a:t> </a:t>
            </a:r>
            <a:r>
              <a:rPr lang="en-US" dirty="0" err="1"/>
              <a:t>Kaasprofessor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728A6F5-23E1-A743-8E3E-D870235BED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 b="3941"/>
          <a:stretch>
            <a:fillRect/>
          </a:stretch>
        </p:blipFill>
        <p:spPr/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E77F1-36FB-414B-92EA-4F46364C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10/06/2022</a:t>
            </a:r>
          </a:p>
        </p:txBody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COVID19 ennustusmudelid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7434782" cy="556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Kõigi Eesti COVID19 positiivsete patisentide andmed (kuni veebruar 2021)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Lõime riskimudelid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hospitaliseerimisele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intensiivravile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surmale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Parimad mudelid sõltusid &gt;1000 andmepunktist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b="1" dirty="0"/>
              <a:t>Probleem: mudeli rakendamine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Tänu ühtsele andmemudelile saime rakendada seda ka Geenivaramu andmetel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CB0A6-209B-1C47-A676-47CA06346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82" y="1054736"/>
            <a:ext cx="3890248" cy="2784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C400D-1D88-CF42-B8A6-6D154D8EC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82" y="4073675"/>
            <a:ext cx="3860235" cy="27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Kokkuvõte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Andmete teisene kasutamine on praktikas tülikas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aeganõudev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tehniliselt keerukas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vajab kliinilist ekspertiisi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Ühtne andmemudel lahendab pikas plaani hulga probleeme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Eesti riiklike andmete ühtsele andmemudelile viimine oleks oluline samm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kiirendaks kliiniliste uuringute protsessi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suurendaks integratsiooni maailma teadusega</a:t>
            </a: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6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Ü Eesti geenivaramu - Home | Facebook">
            <a:extLst>
              <a:ext uri="{FF2B5EF4-FFF2-40B4-BE49-F238E27FC236}">
                <a16:creationId xmlns:a16="http://schemas.microsoft.com/office/drawing/2014/main" id="{778B1C86-49B9-B44A-BBF0-59C481175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780" y="31819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Tänusõnad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54253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Jaak </a:t>
            </a:r>
            <a:r>
              <a:rPr lang="et-EE" dirty="0" err="1"/>
              <a:t>Vilo</a:t>
            </a: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Sulev </a:t>
            </a:r>
            <a:r>
              <a:rPr lang="et-EE" dirty="0" err="1"/>
              <a:t>Reisberg</a:t>
            </a: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Sven Laur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000" dirty="0"/>
              <a:t>Marek Oja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sz="2000" dirty="0"/>
              <a:t>Sirli Tamm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sz="2000" dirty="0"/>
              <a:t>Harry-Anton Talvik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sz="2000" dirty="0"/>
              <a:t>Dage Särg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sz="2000" dirty="0"/>
              <a:t>Markus Haug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sz="2000" dirty="0"/>
              <a:t>Sille Habakukk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sz="2000" dirty="0"/>
              <a:t>Hendrik Šuvalov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sz="2000" dirty="0"/>
              <a:t>Kerli Mooses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 descr="STACCi jaotus- ja turundusmaterjalid -">
            <a:extLst>
              <a:ext uri="{FF2B5EF4-FFF2-40B4-BE49-F238E27FC236}">
                <a16:creationId xmlns:a16="http://schemas.microsoft.com/office/drawing/2014/main" id="{53F7B94E-EB36-4D4A-9DB4-5618D341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0"/>
            <a:ext cx="40767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HDEN | IMI Innovative Medicines Initiative">
            <a:extLst>
              <a:ext uri="{FF2B5EF4-FFF2-40B4-BE49-F238E27FC236}">
                <a16:creationId xmlns:a16="http://schemas.microsoft.com/office/drawing/2014/main" id="{9F173D4D-1C06-0144-94FD-F6E83988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79575"/>
            <a:ext cx="3733800" cy="10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TIMA | IMI Innovative Medicines Initiative">
            <a:extLst>
              <a:ext uri="{FF2B5EF4-FFF2-40B4-BE49-F238E27FC236}">
                <a16:creationId xmlns:a16="http://schemas.microsoft.com/office/drawing/2014/main" id="{EFA5236D-873E-3F43-95B1-937BE660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746375"/>
            <a:ext cx="3810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7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325580" y="213452"/>
            <a:ext cx="11540838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EE" dirty="0"/>
              <a:t>Eesti terviseandmete allikad</a:t>
            </a:r>
            <a:endParaRPr dirty="0"/>
          </a:p>
        </p:txBody>
      </p:sp>
      <p:sp>
        <p:nvSpPr>
          <p:cNvPr id="169" name="Google Shape;169;p6"/>
          <p:cNvSpPr txBox="1">
            <a:spLocks noGrp="1"/>
          </p:cNvSpPr>
          <p:nvPr>
            <p:ph type="sldNum" idx="12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2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D2ECB6-BB0D-A948-80C7-D9B36C82BEB8}"/>
              </a:ext>
            </a:extLst>
          </p:cNvPr>
          <p:cNvGrpSpPr/>
          <p:nvPr/>
        </p:nvGrpSpPr>
        <p:grpSpPr>
          <a:xfrm>
            <a:off x="715020" y="1216929"/>
            <a:ext cx="2486395" cy="4989731"/>
            <a:chOff x="914400" y="1278806"/>
            <a:chExt cx="2486395" cy="498973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F76E962-C4F6-AA48-826A-967DBA149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25137"/>
              <a:ext cx="2486395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D80CF9-A9F5-524E-9869-83E1A79CFC6D}"/>
                </a:ext>
              </a:extLst>
            </p:cNvPr>
            <p:cNvSpPr txBox="1"/>
            <p:nvPr/>
          </p:nvSpPr>
          <p:spPr>
            <a:xfrm>
              <a:off x="1683754" y="1278806"/>
              <a:ext cx="947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E" dirty="0">
                  <a:solidFill>
                    <a:schemeClr val="tx1"/>
                  </a:solidFill>
                </a:rPr>
                <a:t>Digilugu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54FE11-7F59-2B46-8286-B28ECBC4FFB4}"/>
              </a:ext>
            </a:extLst>
          </p:cNvPr>
          <p:cNvGrpSpPr/>
          <p:nvPr/>
        </p:nvGrpSpPr>
        <p:grpSpPr>
          <a:xfrm>
            <a:off x="9601200" y="1216929"/>
            <a:ext cx="1616015" cy="2449645"/>
            <a:chOff x="8606210" y="1278806"/>
            <a:chExt cx="3209179" cy="47611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A1476-51A5-5C4F-9A88-3503CC74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210" y="1925137"/>
              <a:ext cx="3209179" cy="4114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C85012-14D9-E440-9F12-30DF537837F6}"/>
                </a:ext>
              </a:extLst>
            </p:cNvPr>
            <p:cNvSpPr txBox="1"/>
            <p:nvPr/>
          </p:nvSpPr>
          <p:spPr>
            <a:xfrm>
              <a:off x="9421963" y="1278806"/>
              <a:ext cx="1577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E" dirty="0">
                  <a:solidFill>
                    <a:schemeClr val="tx1"/>
                  </a:solidFill>
                </a:rPr>
                <a:t>Digitaalne retsept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7B37D9-2007-0A4F-9651-747A8EA0201C}"/>
              </a:ext>
            </a:extLst>
          </p:cNvPr>
          <p:cNvGrpSpPr/>
          <p:nvPr/>
        </p:nvGrpSpPr>
        <p:grpSpPr>
          <a:xfrm>
            <a:off x="3687662" y="1216929"/>
            <a:ext cx="4432300" cy="2161081"/>
            <a:chOff x="3983309" y="1267919"/>
            <a:chExt cx="4432300" cy="2161081"/>
          </a:xfrm>
        </p:grpSpPr>
        <p:pic>
          <p:nvPicPr>
            <p:cNvPr id="13" name="Picture 4" descr="Sümboolika | Eesti Haigekassa">
              <a:extLst>
                <a:ext uri="{FF2B5EF4-FFF2-40B4-BE49-F238E27FC236}">
                  <a16:creationId xmlns:a16="http://schemas.microsoft.com/office/drawing/2014/main" id="{997BEBF0-5A1D-754F-ACF3-6C2BF3AFF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309" y="1744515"/>
              <a:ext cx="4432300" cy="1684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902D3B-46FA-2F49-BE36-415624CC007C}"/>
                </a:ext>
              </a:extLst>
            </p:cNvPr>
            <p:cNvSpPr txBox="1"/>
            <p:nvPr/>
          </p:nvSpPr>
          <p:spPr>
            <a:xfrm>
              <a:off x="4573264" y="1267919"/>
              <a:ext cx="2611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E" dirty="0">
                  <a:solidFill>
                    <a:schemeClr val="tx1"/>
                  </a:solidFill>
                </a:rPr>
                <a:t>Eesti Haigekassa raviarved</a:t>
              </a:r>
            </a:p>
          </p:txBody>
        </p:sp>
      </p:grpSp>
      <p:pic>
        <p:nvPicPr>
          <p:cNvPr id="1026" name="Picture 2" descr="Chest radiograph - Wikipedia">
            <a:extLst>
              <a:ext uri="{FF2B5EF4-FFF2-40B4-BE49-F238E27FC236}">
                <a16:creationId xmlns:a16="http://schemas.microsoft.com/office/drawing/2014/main" id="{5A3AB30B-AD64-334D-B94E-7AB44C1C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85" y="4109246"/>
            <a:ext cx="1779562" cy="20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521ED4-2ACD-E248-99B7-D736EB123C54}"/>
              </a:ext>
            </a:extLst>
          </p:cNvPr>
          <p:cNvSpPr txBox="1"/>
          <p:nvPr/>
        </p:nvSpPr>
        <p:spPr>
          <a:xfrm>
            <a:off x="5342953" y="370449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Pildipank</a:t>
            </a:r>
          </a:p>
        </p:txBody>
      </p:sp>
      <p:pic>
        <p:nvPicPr>
          <p:cNvPr id="1028" name="Picture 4" descr="What is a Knee CT scan? | Two Views">
            <a:extLst>
              <a:ext uri="{FF2B5EF4-FFF2-40B4-BE49-F238E27FC236}">
                <a16:creationId xmlns:a16="http://schemas.microsoft.com/office/drawing/2014/main" id="{652CB777-28E2-B048-8E4A-6E391C8E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08" y="4447376"/>
            <a:ext cx="2056732" cy="18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D6E84D-4224-784C-8206-EABD0DDAD927}"/>
              </a:ext>
            </a:extLst>
          </p:cNvPr>
          <p:cNvSpPr txBox="1"/>
          <p:nvPr/>
        </p:nvSpPr>
        <p:spPr>
          <a:xfrm>
            <a:off x="8766195" y="4234716"/>
            <a:ext cx="207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Haiglainfosüsteemid</a:t>
            </a:r>
          </a:p>
        </p:txBody>
      </p:sp>
      <p:pic>
        <p:nvPicPr>
          <p:cNvPr id="1030" name="Picture 6" descr="5 Elements Rejuvenation Understanding the Numbers of Your Blood Test  Results - 5 Elements Rejuvenation">
            <a:extLst>
              <a:ext uri="{FF2B5EF4-FFF2-40B4-BE49-F238E27FC236}">
                <a16:creationId xmlns:a16="http://schemas.microsoft.com/office/drawing/2014/main" id="{87CF4F86-BEBD-3247-ABC5-27CDCEEA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30" y="4641964"/>
            <a:ext cx="2505899" cy="16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25315C-9027-984E-A309-91A14224801F}"/>
              </a:ext>
            </a:extLst>
          </p:cNvPr>
          <p:cNvSpPr/>
          <p:nvPr/>
        </p:nvSpPr>
        <p:spPr>
          <a:xfrm>
            <a:off x="4252598" y="3704490"/>
            <a:ext cx="7304783" cy="294005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342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/>
          <a:p>
            <a:r>
              <a:rPr lang="en-EE" dirty="0"/>
              <a:t>Probleemid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Eesti on väike – andmeid on vähe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Andmete küsimine ja töötlemine on töömahukas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Andmed pole kogutud uurimiseks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Palju vajalikku infot andmetes esitatud ebaühtlaselt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Olulised andmepunktid on puudu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4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/>
          <a:p>
            <a:r>
              <a:rPr lang="en-EE" dirty="0"/>
              <a:t>Terviseandmete analüüs STACCis ja TÜ arvutiteaduse instituudis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5943600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Terviseandmetega on tegeletud alates aastast 2012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IT lahendused koostöös haiglatega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Epikriiside analüüs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Koostöö Geenivaramuga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Kõigi Eesti terviseandmestike kombineerimine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1187E-61A4-CD4B-8E01-5BFFD49A0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489097"/>
            <a:ext cx="5257800" cy="2325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2FE18-348C-514C-A016-B42B09271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85" y="3925662"/>
            <a:ext cx="4512310" cy="28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Meie lähenemine - OMOP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Andmed on vaja viia mingile kujule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OMOP on rahvusvaheline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Standardsel formaadil palju eeliseid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Sama kuju edasiseks analüüsiks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Standardne </a:t>
            </a:r>
            <a:r>
              <a:rPr lang="et-EE" dirty="0" err="1"/>
              <a:t>analüütika</a:t>
            </a:r>
            <a:endParaRPr lang="et-EE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Hajus analüüs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Rahvusvahelised uuringud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Suur kogukond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 descr="index.knit">
            <a:extLst>
              <a:ext uri="{FF2B5EF4-FFF2-40B4-BE49-F238E27FC236}">
                <a16:creationId xmlns:a16="http://schemas.microsoft.com/office/drawing/2014/main" id="{427F9C11-1879-B646-8D8C-62F61949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49680"/>
            <a:ext cx="5029200" cy="30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4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Projektid - andmestikud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5181600" cy="4953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RITA MAITT projekt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10% Eesti elanikkonnast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 err="1"/>
              <a:t>Digilugu</a:t>
            </a:r>
            <a:endParaRPr lang="et-EE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Haigekassa arved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Digiretsept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C30771-450D-5944-9663-9BC188CDA081}"/>
              </a:ext>
            </a:extLst>
          </p:cNvPr>
          <p:cNvSpPr txBox="1">
            <a:spLocks/>
          </p:cNvSpPr>
          <p:nvPr/>
        </p:nvSpPr>
        <p:spPr bwMode="auto">
          <a:xfrm>
            <a:off x="6400800" y="1219200"/>
            <a:ext cx="5181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RITA CORIVA projekt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68K – COVID19 patsienti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320K – juhuslikku kontrolli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Haigekassa arved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Digiretsept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0690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85800"/>
          </a:xfrm>
        </p:spPr>
        <p:txBody>
          <a:bodyPr/>
          <a:lstStyle/>
          <a:p>
            <a:r>
              <a:rPr lang="en-EE" dirty="0"/>
              <a:t>Emakakaelavähi diagnostika ja ravi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447800"/>
            <a:ext cx="6172200" cy="51967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Viidud OMOP kujule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Standardne terviseinfo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HPV testi vastused (Digilugu)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PAP testi sooritamine (Haigekassa)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PAP testi vastused (Digilugu)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Raviprotseduurid (Haigekassa)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Defineeritud võtmesündmused OMOP "kohortidena"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Nüüd on võimalik uurida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Protseduuride statistikat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Ravijuhendi järgimist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EE" dirty="0"/>
              <a:t>Sündmuste trajektoore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F642B-0AED-AB46-9F6A-B246878B7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56" y="3644265"/>
            <a:ext cx="5524914" cy="2832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A7DCD4-1E41-484D-8BAB-FD3BFD554EDC}"/>
              </a:ext>
            </a:extLst>
          </p:cNvPr>
          <p:cNvSpPr txBox="1"/>
          <p:nvPr/>
        </p:nvSpPr>
        <p:spPr>
          <a:xfrm>
            <a:off x="8787622" y="6461985"/>
            <a:ext cx="332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i="1" dirty="0"/>
              <a:t> Kerli Mooses ja Maarja Pajusalu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C7CA8-1235-BE49-9FB3-4F26DFEB6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22" y="381000"/>
            <a:ext cx="2846355" cy="3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HPV tüvede levimus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66800"/>
            <a:ext cx="5943600" cy="5105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Puudub ülevaade HPV tüvede levimusest Eestis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Digiloo</a:t>
            </a:r>
            <a:r>
              <a:rPr lang="et-EE" dirty="0"/>
              <a:t> põhjal saab esialgse hinnangu tüvede levikule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Vähieelsetes seisundites on kõrge riskiga HPV tüved rohkem esindatud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Potentsiaalsed probleemid: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Ei leia kõiki teste üles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Erinevad testid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Kallutatud valim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31AC8-665D-8C4E-B27B-86F1C768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0"/>
            <a:ext cx="4747441" cy="24257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02DC33E-3563-6D43-9159-CAA11035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28" y="3126170"/>
            <a:ext cx="3903872" cy="335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7D6694-97C0-3C44-8A45-CACF75FF4D25}"/>
              </a:ext>
            </a:extLst>
          </p:cNvPr>
          <p:cNvSpPr txBox="1"/>
          <p:nvPr/>
        </p:nvSpPr>
        <p:spPr>
          <a:xfrm>
            <a:off x="8787622" y="6461985"/>
            <a:ext cx="332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i="1" dirty="0"/>
              <a:t> Marek Oja ja Sirli Tamm</a:t>
            </a:r>
          </a:p>
        </p:txBody>
      </p:sp>
    </p:spTree>
    <p:extLst>
      <p:ext uri="{BB962C8B-B14F-4D97-AF65-F5344CB8AC3E}">
        <p14:creationId xmlns:p14="http://schemas.microsoft.com/office/powerpoint/2010/main" val="90755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555C-5BD8-B24A-811B-75D11459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955"/>
            <a:ext cx="10515600" cy="1143000"/>
          </a:xfrm>
        </p:spPr>
        <p:txBody>
          <a:bodyPr/>
          <a:lstStyle/>
          <a:p>
            <a:r>
              <a:rPr lang="en-EE" dirty="0"/>
              <a:t>COVID19 seotud haiguste esinemine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63DE-5EAD-2A4B-B290-4B9D970E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690" y="1524000"/>
            <a:ext cx="5714434" cy="49379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Eesmärk: kirjeldada COVID19-ga seotud haiguste esinemist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Paljude haiguste esinemine Eestis liiga madal et uurida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Rahvusvaheline uuring haiguste esinemise hindamiseks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26 andmebaasi (11 riiki)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/>
              <a:t>&gt;100M patsiendi andmed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Paljude uuritud haiguste puhul on esinemine pärast COVID19 diagnoosi kõrgem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4FE8C-6FB5-274A-92A2-90B2943E4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C9F91-0D9C-9A48-B73B-74DD71B261A3}"/>
              </a:ext>
            </a:extLst>
          </p:cNvPr>
          <p:cNvSpPr txBox="1"/>
          <p:nvPr/>
        </p:nvSpPr>
        <p:spPr>
          <a:xfrm>
            <a:off x="10515600" y="6461985"/>
            <a:ext cx="160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i="1" dirty="0"/>
              <a:t>OHDSI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7BAA0-451A-454B-A73B-97E117281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4" y="1562515"/>
            <a:ext cx="573151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3842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26139</TotalTime>
  <Words>387</Words>
  <Application>Microsoft Macintosh PowerPoint</Application>
  <PresentationFormat>Widescreen</PresentationFormat>
  <Paragraphs>119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Rubik</vt:lpstr>
      <vt:lpstr>Rubik Bold</vt:lpstr>
      <vt:lpstr>UT_2019 Theme</vt:lpstr>
      <vt:lpstr>Jätkusuutlik andmete teisene kasutamine</vt:lpstr>
      <vt:lpstr>Eesti terviseandmete allikad</vt:lpstr>
      <vt:lpstr>Probleemid</vt:lpstr>
      <vt:lpstr>Terviseandmete analüüs STACCis ja TÜ arvutiteaduse instituudis</vt:lpstr>
      <vt:lpstr>Meie lähenemine - OMOP</vt:lpstr>
      <vt:lpstr>Projektid - andmestikud</vt:lpstr>
      <vt:lpstr>Emakakaelavähi diagnostika ja ravi</vt:lpstr>
      <vt:lpstr>HPV tüvede levimus</vt:lpstr>
      <vt:lpstr>COVID19 seotud haiguste esinemine</vt:lpstr>
      <vt:lpstr>COVID19 ennustusmudelid</vt:lpstr>
      <vt:lpstr>Kokkuvõte</vt:lpstr>
      <vt:lpstr>Tänusõnad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Raivo Kolde</cp:lastModifiedBy>
  <cp:revision>104</cp:revision>
  <dcterms:created xsi:type="dcterms:W3CDTF">2018-12-27T16:27:33Z</dcterms:created>
  <dcterms:modified xsi:type="dcterms:W3CDTF">2022-06-10T06:46:56Z</dcterms:modified>
</cp:coreProperties>
</file>