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425" r:id="rId4"/>
    <p:sldId id="426" r:id="rId5"/>
    <p:sldId id="431" r:id="rId6"/>
    <p:sldId id="427" r:id="rId7"/>
    <p:sldId id="432" r:id="rId8"/>
    <p:sldId id="429" r:id="rId9"/>
    <p:sldId id="433" r:id="rId10"/>
    <p:sldId id="428" r:id="rId11"/>
    <p:sldId id="430" r:id="rId12"/>
    <p:sldId id="434"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ikejaotis" id="{3A18D751-9BBC-4EC7-AD7E-CB406544C529}">
          <p14:sldIdLst>
            <p14:sldId id="257"/>
            <p14:sldId id="258"/>
            <p14:sldId id="425"/>
            <p14:sldId id="426"/>
            <p14:sldId id="431"/>
            <p14:sldId id="427"/>
            <p14:sldId id="432"/>
            <p14:sldId id="429"/>
            <p14:sldId id="433"/>
            <p14:sldId id="428"/>
            <p14:sldId id="430"/>
            <p14:sldId id="434"/>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625" autoAdjust="0"/>
  </p:normalViewPr>
  <p:slideViewPr>
    <p:cSldViewPr snapToGrid="0">
      <p:cViewPr varScale="1">
        <p:scale>
          <a:sx n="38" d="100"/>
          <a:sy n="38" d="100"/>
        </p:scale>
        <p:origin x="1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5ED5F-C343-46F3-B272-79C526318C84}" type="datetimeFigureOut">
              <a:rPr lang="en-GB" smtClean="0"/>
              <a:t>28/09/2021</a:t>
            </a:fld>
            <a:endParaRPr lang="en-GB"/>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854D5-ADBF-4C82-A287-55DB8FA5C7F6}" type="slidenum">
              <a:rPr lang="en-GB" smtClean="0"/>
              <a:t>‹#›</a:t>
            </a:fld>
            <a:endParaRPr lang="en-GB"/>
          </a:p>
        </p:txBody>
      </p:sp>
    </p:spTree>
    <p:extLst>
      <p:ext uri="{BB962C8B-B14F-4D97-AF65-F5344CB8AC3E}">
        <p14:creationId xmlns:p14="http://schemas.microsoft.com/office/powerpoint/2010/main" val="10660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33333"/>
                </a:solidFill>
                <a:effectLst/>
                <a:latin typeface="Tahoma" panose="020B0604030504040204" pitchFamily="34" charset="0"/>
              </a:rPr>
              <a:t>Vägi on eesti keeles pika ajalooga sõna. Nimelt, vägi on üks kolmesajast kõige vanemast eesti keele sõnast. Hinnates ajalugu, tahame hoida seda, mida oleme ehitanud, kuid usume, et Eestit saab ehitada veel vägevamaks digiühiskonnaks. Tahame, et Eesti olekski digiväge täis - võimekas ja suurema jõuga kui meie väiksusest mulje võib jääda. Nii kasutame muudkui edasiarenevaid digitehnoloogia võimalusi alati täiel määral ja parimal moel ära.</a:t>
            </a:r>
          </a:p>
          <a:p>
            <a:endParaRPr lang="en-GB" dirty="0"/>
          </a:p>
        </p:txBody>
      </p:sp>
      <p:sp>
        <p:nvSpPr>
          <p:cNvPr id="4" name="Slaidinumbri kohatäide 3"/>
          <p:cNvSpPr>
            <a:spLocks noGrp="1"/>
          </p:cNvSpPr>
          <p:nvPr>
            <p:ph type="sldNum" sz="quarter" idx="5"/>
          </p:nvPr>
        </p:nvSpPr>
        <p:spPr/>
        <p:txBody>
          <a:bodyPr/>
          <a:lstStyle/>
          <a:p>
            <a:fld id="{4A7854D5-ADBF-4C82-A287-55DB8FA5C7F6}" type="slidenum">
              <a:rPr lang="en-GB" smtClean="0"/>
              <a:t>2</a:t>
            </a:fld>
            <a:endParaRPr lang="en-GB"/>
          </a:p>
        </p:txBody>
      </p:sp>
    </p:spTree>
    <p:extLst>
      <p:ext uri="{BB962C8B-B14F-4D97-AF65-F5344CB8AC3E}">
        <p14:creationId xmlns:p14="http://schemas.microsoft.com/office/powerpoint/2010/main" val="166869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sz="1200" dirty="0">
              <a:solidFill>
                <a:schemeClr val="bg2"/>
              </a:solidFill>
            </a:endParaRPr>
          </a:p>
          <a:p>
            <a:endParaRPr lang="en-GB" dirty="0"/>
          </a:p>
        </p:txBody>
      </p:sp>
      <p:sp>
        <p:nvSpPr>
          <p:cNvPr id="4" name="Slaidinumbri kohatäide 3"/>
          <p:cNvSpPr>
            <a:spLocks noGrp="1"/>
          </p:cNvSpPr>
          <p:nvPr>
            <p:ph type="sldNum" sz="quarter" idx="5"/>
          </p:nvPr>
        </p:nvSpPr>
        <p:spPr/>
        <p:txBody>
          <a:bodyPr/>
          <a:lstStyle/>
          <a:p>
            <a:fld id="{4A7854D5-ADBF-4C82-A287-55DB8FA5C7F6}" type="slidenum">
              <a:rPr lang="en-GB" smtClean="0"/>
              <a:t>4</a:t>
            </a:fld>
            <a:endParaRPr lang="en-GB"/>
          </a:p>
        </p:txBody>
      </p:sp>
    </p:spTree>
    <p:extLst>
      <p:ext uri="{BB962C8B-B14F-4D97-AF65-F5344CB8AC3E}">
        <p14:creationId xmlns:p14="http://schemas.microsoft.com/office/powerpoint/2010/main" val="268700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aidinumbri kohatäide 3"/>
          <p:cNvSpPr>
            <a:spLocks noGrp="1"/>
          </p:cNvSpPr>
          <p:nvPr>
            <p:ph type="sldNum" sz="quarter" idx="5"/>
          </p:nvPr>
        </p:nvSpPr>
        <p:spPr/>
        <p:txBody>
          <a:bodyPr/>
          <a:lstStyle/>
          <a:p>
            <a:fld id="{4A7854D5-ADBF-4C82-A287-55DB8FA5C7F6}" type="slidenum">
              <a:rPr lang="en-GB" smtClean="0"/>
              <a:t>6</a:t>
            </a:fld>
            <a:endParaRPr lang="en-GB"/>
          </a:p>
        </p:txBody>
      </p:sp>
    </p:spTree>
    <p:extLst>
      <p:ext uri="{BB962C8B-B14F-4D97-AF65-F5344CB8AC3E}">
        <p14:creationId xmlns:p14="http://schemas.microsoft.com/office/powerpoint/2010/main" val="16737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dirty="0"/>
          </a:p>
        </p:txBody>
      </p:sp>
      <p:sp>
        <p:nvSpPr>
          <p:cNvPr id="4" name="Slaidinumbri kohatäide 3"/>
          <p:cNvSpPr>
            <a:spLocks noGrp="1"/>
          </p:cNvSpPr>
          <p:nvPr>
            <p:ph type="sldNum" sz="quarter" idx="5"/>
          </p:nvPr>
        </p:nvSpPr>
        <p:spPr/>
        <p:txBody>
          <a:bodyPr/>
          <a:lstStyle/>
          <a:p>
            <a:fld id="{4A7854D5-ADBF-4C82-A287-55DB8FA5C7F6}" type="slidenum">
              <a:rPr lang="en-GB" smtClean="0"/>
              <a:t>8</a:t>
            </a:fld>
            <a:endParaRPr lang="en-GB"/>
          </a:p>
        </p:txBody>
      </p:sp>
    </p:spTree>
    <p:extLst>
      <p:ext uri="{BB962C8B-B14F-4D97-AF65-F5344CB8AC3E}">
        <p14:creationId xmlns:p14="http://schemas.microsoft.com/office/powerpoint/2010/main" val="280777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l" fontAlgn="base"/>
            <a:endParaRPr lang="en-GB" b="0" i="0" dirty="0">
              <a:solidFill>
                <a:srgbClr val="555555"/>
              </a:solidFill>
              <a:effectLst/>
              <a:latin typeface="Open Sans" panose="020B0606030504020204" pitchFamily="34" charset="0"/>
            </a:endParaRPr>
          </a:p>
          <a:p>
            <a:endParaRPr lang="en-GB" dirty="0"/>
          </a:p>
        </p:txBody>
      </p:sp>
      <p:sp>
        <p:nvSpPr>
          <p:cNvPr id="4" name="Slaidinumbri kohatäide 3"/>
          <p:cNvSpPr>
            <a:spLocks noGrp="1"/>
          </p:cNvSpPr>
          <p:nvPr>
            <p:ph type="sldNum" sz="quarter" idx="5"/>
          </p:nvPr>
        </p:nvSpPr>
        <p:spPr/>
        <p:txBody>
          <a:bodyPr/>
          <a:lstStyle/>
          <a:p>
            <a:fld id="{4A7854D5-ADBF-4C82-A287-55DB8FA5C7F6}" type="slidenum">
              <a:rPr lang="en-GB" smtClean="0"/>
              <a:t>9</a:t>
            </a:fld>
            <a:endParaRPr lang="en-GB"/>
          </a:p>
        </p:txBody>
      </p:sp>
    </p:spTree>
    <p:extLst>
      <p:ext uri="{BB962C8B-B14F-4D97-AF65-F5344CB8AC3E}">
        <p14:creationId xmlns:p14="http://schemas.microsoft.com/office/powerpoint/2010/main" val="381072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dirty="0"/>
          </a:p>
        </p:txBody>
      </p:sp>
      <p:sp>
        <p:nvSpPr>
          <p:cNvPr id="4" name="Slaidinumbri kohatäide 3"/>
          <p:cNvSpPr>
            <a:spLocks noGrp="1"/>
          </p:cNvSpPr>
          <p:nvPr>
            <p:ph type="sldNum" sz="quarter" idx="5"/>
          </p:nvPr>
        </p:nvSpPr>
        <p:spPr/>
        <p:txBody>
          <a:bodyPr/>
          <a:lstStyle/>
          <a:p>
            <a:fld id="{4A7854D5-ADBF-4C82-A287-55DB8FA5C7F6}" type="slidenum">
              <a:rPr lang="en-GB" smtClean="0"/>
              <a:t>10</a:t>
            </a:fld>
            <a:endParaRPr lang="en-GB"/>
          </a:p>
        </p:txBody>
      </p:sp>
    </p:spTree>
    <p:extLst>
      <p:ext uri="{BB962C8B-B14F-4D97-AF65-F5344CB8AC3E}">
        <p14:creationId xmlns:p14="http://schemas.microsoft.com/office/powerpoint/2010/main" val="405085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3D485E8-431B-42FB-8C3E-501D09585F71}"/>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endParaRPr lang="en-GB"/>
          </a:p>
        </p:txBody>
      </p:sp>
      <p:sp>
        <p:nvSpPr>
          <p:cNvPr id="3" name="Alapealkiri 2">
            <a:extLst>
              <a:ext uri="{FF2B5EF4-FFF2-40B4-BE49-F238E27FC236}">
                <a16:creationId xmlns:a16="http://schemas.microsoft.com/office/drawing/2014/main" id="{F5FB2D2D-9C37-4D49-BEF8-176876039B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GB"/>
          </a:p>
        </p:txBody>
      </p:sp>
      <p:sp>
        <p:nvSpPr>
          <p:cNvPr id="4" name="Kuupäeva kohatäide 3">
            <a:extLst>
              <a:ext uri="{FF2B5EF4-FFF2-40B4-BE49-F238E27FC236}">
                <a16:creationId xmlns:a16="http://schemas.microsoft.com/office/drawing/2014/main" id="{49B837AB-639A-4DC8-9FA5-6D643DA834EB}"/>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5" name="Jaluse kohatäide 4">
            <a:extLst>
              <a:ext uri="{FF2B5EF4-FFF2-40B4-BE49-F238E27FC236}">
                <a16:creationId xmlns:a16="http://schemas.microsoft.com/office/drawing/2014/main" id="{CE810E7E-9E5B-4EFD-A400-AA1B39F46DE6}"/>
              </a:ext>
            </a:extLst>
          </p:cNvPr>
          <p:cNvSpPr>
            <a:spLocks noGrp="1"/>
          </p:cNvSpPr>
          <p:nvPr>
            <p:ph type="ftr" sz="quarter" idx="11"/>
          </p:nvPr>
        </p:nvSpPr>
        <p:spPr/>
        <p:txBody>
          <a:bodyPr/>
          <a:lstStyle/>
          <a:p>
            <a:endParaRPr lang="en-GB"/>
          </a:p>
        </p:txBody>
      </p:sp>
      <p:sp>
        <p:nvSpPr>
          <p:cNvPr id="6" name="Slaidinumbri kohatäide 5">
            <a:extLst>
              <a:ext uri="{FF2B5EF4-FFF2-40B4-BE49-F238E27FC236}">
                <a16:creationId xmlns:a16="http://schemas.microsoft.com/office/drawing/2014/main" id="{D84D3EE7-6ADC-488A-BDAF-B2E3F78382D2}"/>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204779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4FC93B8-BB1A-43F3-822B-D8CB4F738064}"/>
              </a:ext>
            </a:extLst>
          </p:cNvPr>
          <p:cNvSpPr>
            <a:spLocks noGrp="1"/>
          </p:cNvSpPr>
          <p:nvPr>
            <p:ph type="title"/>
          </p:nvPr>
        </p:nvSpPr>
        <p:spPr/>
        <p:txBody>
          <a:bodyPr/>
          <a:lstStyle/>
          <a:p>
            <a:r>
              <a:rPr lang="et-EE"/>
              <a:t>Klõpsake juhteksemplari pealkirja laadi redigeerimiseks</a:t>
            </a:r>
            <a:endParaRPr lang="en-GB"/>
          </a:p>
        </p:txBody>
      </p:sp>
      <p:sp>
        <p:nvSpPr>
          <p:cNvPr id="3" name="Vertikaalteksti kohatäide 2">
            <a:extLst>
              <a:ext uri="{FF2B5EF4-FFF2-40B4-BE49-F238E27FC236}">
                <a16:creationId xmlns:a16="http://schemas.microsoft.com/office/drawing/2014/main" id="{EA37D182-2E58-4A7B-9C13-3FFA09AE63E5}"/>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4" name="Kuupäeva kohatäide 3">
            <a:extLst>
              <a:ext uri="{FF2B5EF4-FFF2-40B4-BE49-F238E27FC236}">
                <a16:creationId xmlns:a16="http://schemas.microsoft.com/office/drawing/2014/main" id="{C1B3C16C-9753-4514-8BB2-BECF686ADFBB}"/>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5" name="Jaluse kohatäide 4">
            <a:extLst>
              <a:ext uri="{FF2B5EF4-FFF2-40B4-BE49-F238E27FC236}">
                <a16:creationId xmlns:a16="http://schemas.microsoft.com/office/drawing/2014/main" id="{28A9AB36-A229-40D0-976D-23AB1FA9ADE4}"/>
              </a:ext>
            </a:extLst>
          </p:cNvPr>
          <p:cNvSpPr>
            <a:spLocks noGrp="1"/>
          </p:cNvSpPr>
          <p:nvPr>
            <p:ph type="ftr" sz="quarter" idx="11"/>
          </p:nvPr>
        </p:nvSpPr>
        <p:spPr/>
        <p:txBody>
          <a:bodyPr/>
          <a:lstStyle/>
          <a:p>
            <a:endParaRPr lang="en-GB"/>
          </a:p>
        </p:txBody>
      </p:sp>
      <p:sp>
        <p:nvSpPr>
          <p:cNvPr id="6" name="Slaidinumbri kohatäide 5">
            <a:extLst>
              <a:ext uri="{FF2B5EF4-FFF2-40B4-BE49-F238E27FC236}">
                <a16:creationId xmlns:a16="http://schemas.microsoft.com/office/drawing/2014/main" id="{81425EF7-BE30-4D6C-8594-55A7D3DDAD67}"/>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114953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FE0C60F7-8387-475B-B9A7-177402278D5D}"/>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GB"/>
          </a:p>
        </p:txBody>
      </p:sp>
      <p:sp>
        <p:nvSpPr>
          <p:cNvPr id="3" name="Vertikaalteksti kohatäide 2">
            <a:extLst>
              <a:ext uri="{FF2B5EF4-FFF2-40B4-BE49-F238E27FC236}">
                <a16:creationId xmlns:a16="http://schemas.microsoft.com/office/drawing/2014/main" id="{90FBAC15-249A-4A1C-9E30-1B76EEF1C8BE}"/>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4" name="Kuupäeva kohatäide 3">
            <a:extLst>
              <a:ext uri="{FF2B5EF4-FFF2-40B4-BE49-F238E27FC236}">
                <a16:creationId xmlns:a16="http://schemas.microsoft.com/office/drawing/2014/main" id="{3D4D0F6D-1BDA-449F-93AF-F830B978E00E}"/>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5" name="Jaluse kohatäide 4">
            <a:extLst>
              <a:ext uri="{FF2B5EF4-FFF2-40B4-BE49-F238E27FC236}">
                <a16:creationId xmlns:a16="http://schemas.microsoft.com/office/drawing/2014/main" id="{5967319F-979A-4342-8768-66438F4E492D}"/>
              </a:ext>
            </a:extLst>
          </p:cNvPr>
          <p:cNvSpPr>
            <a:spLocks noGrp="1"/>
          </p:cNvSpPr>
          <p:nvPr>
            <p:ph type="ftr" sz="quarter" idx="11"/>
          </p:nvPr>
        </p:nvSpPr>
        <p:spPr/>
        <p:txBody>
          <a:bodyPr/>
          <a:lstStyle/>
          <a:p>
            <a:endParaRPr lang="en-GB"/>
          </a:p>
        </p:txBody>
      </p:sp>
      <p:sp>
        <p:nvSpPr>
          <p:cNvPr id="6" name="Slaidinumbri kohatäide 5">
            <a:extLst>
              <a:ext uri="{FF2B5EF4-FFF2-40B4-BE49-F238E27FC236}">
                <a16:creationId xmlns:a16="http://schemas.microsoft.com/office/drawing/2014/main" id="{B2D51D06-BD8F-493F-9F30-BDAFD8F7A048}"/>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113854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accent1"/>
                </a:solidFill>
              </a:defRPr>
            </a:lvl1pPr>
          </a:lstStyle>
          <a:p>
            <a:pPr lvl="0"/>
            <a:r>
              <a:rPr lang="en-GB" dirty="0"/>
              <a:t>Click to edit</a:t>
            </a:r>
          </a:p>
        </p:txBody>
      </p:sp>
      <p:pic>
        <p:nvPicPr>
          <p:cNvPr id="4" name="Pilt 3">
            <a:extLst>
              <a:ext uri="{FF2B5EF4-FFF2-40B4-BE49-F238E27FC236}">
                <a16:creationId xmlns:a16="http://schemas.microsoft.com/office/drawing/2014/main" id="{F7557E13-7323-43CB-8697-929E891FB7C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79101" y="5410200"/>
            <a:ext cx="1489011" cy="827089"/>
          </a:xfrm>
          <a:prstGeom prst="rect">
            <a:avLst/>
          </a:prstGeom>
        </p:spPr>
      </p:pic>
    </p:spTree>
    <p:extLst>
      <p:ext uri="{BB962C8B-B14F-4D97-AF65-F5344CB8AC3E}">
        <p14:creationId xmlns:p14="http://schemas.microsoft.com/office/powerpoint/2010/main" val="20866489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DA27C4B-C426-4AF5-BBBC-2CA234B43412}"/>
              </a:ext>
            </a:extLst>
          </p:cNvPr>
          <p:cNvSpPr>
            <a:spLocks noGrp="1"/>
          </p:cNvSpPr>
          <p:nvPr>
            <p:ph type="title"/>
          </p:nvPr>
        </p:nvSpPr>
        <p:spPr/>
        <p:txBody>
          <a:bodyPr/>
          <a:lstStyle/>
          <a:p>
            <a:r>
              <a:rPr lang="et-EE"/>
              <a:t>Klõpsake juhteksemplari pealkirja laadi redigeerimiseks</a:t>
            </a:r>
            <a:endParaRPr lang="en-GB"/>
          </a:p>
        </p:txBody>
      </p:sp>
      <p:sp>
        <p:nvSpPr>
          <p:cNvPr id="3" name="Sisu kohatäide 2">
            <a:extLst>
              <a:ext uri="{FF2B5EF4-FFF2-40B4-BE49-F238E27FC236}">
                <a16:creationId xmlns:a16="http://schemas.microsoft.com/office/drawing/2014/main" id="{1AE2A325-3BC3-4DA5-8604-D4AFFCD59EE1}"/>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4" name="Kuupäeva kohatäide 3">
            <a:extLst>
              <a:ext uri="{FF2B5EF4-FFF2-40B4-BE49-F238E27FC236}">
                <a16:creationId xmlns:a16="http://schemas.microsoft.com/office/drawing/2014/main" id="{CA538439-6186-46A4-8FA2-A4DB49639756}"/>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5" name="Jaluse kohatäide 4">
            <a:extLst>
              <a:ext uri="{FF2B5EF4-FFF2-40B4-BE49-F238E27FC236}">
                <a16:creationId xmlns:a16="http://schemas.microsoft.com/office/drawing/2014/main" id="{5649DEF0-52A1-4D66-9340-7A50B1D3C377}"/>
              </a:ext>
            </a:extLst>
          </p:cNvPr>
          <p:cNvSpPr>
            <a:spLocks noGrp="1"/>
          </p:cNvSpPr>
          <p:nvPr>
            <p:ph type="ftr" sz="quarter" idx="11"/>
          </p:nvPr>
        </p:nvSpPr>
        <p:spPr/>
        <p:txBody>
          <a:bodyPr/>
          <a:lstStyle/>
          <a:p>
            <a:endParaRPr lang="en-GB"/>
          </a:p>
        </p:txBody>
      </p:sp>
      <p:sp>
        <p:nvSpPr>
          <p:cNvPr id="6" name="Slaidinumbri kohatäide 5">
            <a:extLst>
              <a:ext uri="{FF2B5EF4-FFF2-40B4-BE49-F238E27FC236}">
                <a16:creationId xmlns:a16="http://schemas.microsoft.com/office/drawing/2014/main" id="{BD6B8488-EBB3-4C23-B802-A6F76A425993}"/>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209201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BE0C58E-AB20-44C8-9EBC-E03565BE4D72}"/>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GB"/>
          </a:p>
        </p:txBody>
      </p:sp>
      <p:sp>
        <p:nvSpPr>
          <p:cNvPr id="3" name="Teksti kohatäide 2">
            <a:extLst>
              <a:ext uri="{FF2B5EF4-FFF2-40B4-BE49-F238E27FC236}">
                <a16:creationId xmlns:a16="http://schemas.microsoft.com/office/drawing/2014/main" id="{0554191A-C4C6-4B33-96CA-BB94BCFDB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DAD67689-BC1F-42A8-AC2B-5271FAE883F7}"/>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5" name="Jaluse kohatäide 4">
            <a:extLst>
              <a:ext uri="{FF2B5EF4-FFF2-40B4-BE49-F238E27FC236}">
                <a16:creationId xmlns:a16="http://schemas.microsoft.com/office/drawing/2014/main" id="{94D18660-8E31-47C4-9F97-EDA44CFDC999}"/>
              </a:ext>
            </a:extLst>
          </p:cNvPr>
          <p:cNvSpPr>
            <a:spLocks noGrp="1"/>
          </p:cNvSpPr>
          <p:nvPr>
            <p:ph type="ftr" sz="quarter" idx="11"/>
          </p:nvPr>
        </p:nvSpPr>
        <p:spPr/>
        <p:txBody>
          <a:bodyPr/>
          <a:lstStyle/>
          <a:p>
            <a:endParaRPr lang="en-GB"/>
          </a:p>
        </p:txBody>
      </p:sp>
      <p:sp>
        <p:nvSpPr>
          <p:cNvPr id="6" name="Slaidinumbri kohatäide 5">
            <a:extLst>
              <a:ext uri="{FF2B5EF4-FFF2-40B4-BE49-F238E27FC236}">
                <a16:creationId xmlns:a16="http://schemas.microsoft.com/office/drawing/2014/main" id="{C70658FA-2BED-4732-92D7-62E6B9FAD45E}"/>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379448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8CC8AC2-F0B2-4CB4-BCC6-E2C54CE93E7C}"/>
              </a:ext>
            </a:extLst>
          </p:cNvPr>
          <p:cNvSpPr>
            <a:spLocks noGrp="1"/>
          </p:cNvSpPr>
          <p:nvPr>
            <p:ph type="title"/>
          </p:nvPr>
        </p:nvSpPr>
        <p:spPr/>
        <p:txBody>
          <a:bodyPr/>
          <a:lstStyle/>
          <a:p>
            <a:r>
              <a:rPr lang="et-EE"/>
              <a:t>Klõpsake juhteksemplari pealkirja laadi redigeerimiseks</a:t>
            </a:r>
            <a:endParaRPr lang="en-GB"/>
          </a:p>
        </p:txBody>
      </p:sp>
      <p:sp>
        <p:nvSpPr>
          <p:cNvPr id="3" name="Sisu kohatäide 2">
            <a:extLst>
              <a:ext uri="{FF2B5EF4-FFF2-40B4-BE49-F238E27FC236}">
                <a16:creationId xmlns:a16="http://schemas.microsoft.com/office/drawing/2014/main" id="{C4C47EC8-7B28-4611-96AE-8448C5BCE42F}"/>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4" name="Sisu kohatäide 3">
            <a:extLst>
              <a:ext uri="{FF2B5EF4-FFF2-40B4-BE49-F238E27FC236}">
                <a16:creationId xmlns:a16="http://schemas.microsoft.com/office/drawing/2014/main" id="{8C10D527-8ECE-42DF-86D0-07700618CB77}"/>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5" name="Kuupäeva kohatäide 4">
            <a:extLst>
              <a:ext uri="{FF2B5EF4-FFF2-40B4-BE49-F238E27FC236}">
                <a16:creationId xmlns:a16="http://schemas.microsoft.com/office/drawing/2014/main" id="{61A6ECDA-6E7E-4BFF-B480-99874AEDBF5E}"/>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6" name="Jaluse kohatäide 5">
            <a:extLst>
              <a:ext uri="{FF2B5EF4-FFF2-40B4-BE49-F238E27FC236}">
                <a16:creationId xmlns:a16="http://schemas.microsoft.com/office/drawing/2014/main" id="{AF2F06DB-F496-46DE-9C02-30DDA23898A8}"/>
              </a:ext>
            </a:extLst>
          </p:cNvPr>
          <p:cNvSpPr>
            <a:spLocks noGrp="1"/>
          </p:cNvSpPr>
          <p:nvPr>
            <p:ph type="ftr" sz="quarter" idx="11"/>
          </p:nvPr>
        </p:nvSpPr>
        <p:spPr/>
        <p:txBody>
          <a:bodyPr/>
          <a:lstStyle/>
          <a:p>
            <a:endParaRPr lang="en-GB"/>
          </a:p>
        </p:txBody>
      </p:sp>
      <p:sp>
        <p:nvSpPr>
          <p:cNvPr id="7" name="Slaidinumbri kohatäide 6">
            <a:extLst>
              <a:ext uri="{FF2B5EF4-FFF2-40B4-BE49-F238E27FC236}">
                <a16:creationId xmlns:a16="http://schemas.microsoft.com/office/drawing/2014/main" id="{875B22F4-409F-48CF-8778-694CFB320745}"/>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146288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AEEAA47-91D2-4A96-9A66-D1AC682B48C2}"/>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GB"/>
          </a:p>
        </p:txBody>
      </p:sp>
      <p:sp>
        <p:nvSpPr>
          <p:cNvPr id="3" name="Teksti kohatäide 2">
            <a:extLst>
              <a:ext uri="{FF2B5EF4-FFF2-40B4-BE49-F238E27FC236}">
                <a16:creationId xmlns:a16="http://schemas.microsoft.com/office/drawing/2014/main" id="{D50D3EE5-9096-48EB-877B-1F848C4E8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034F8107-F791-41C8-AEAA-AA3D5A8BE06A}"/>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5" name="Teksti kohatäide 4">
            <a:extLst>
              <a:ext uri="{FF2B5EF4-FFF2-40B4-BE49-F238E27FC236}">
                <a16:creationId xmlns:a16="http://schemas.microsoft.com/office/drawing/2014/main" id="{D5A00EA2-D116-4391-B0EB-D565D4EA29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AF13629F-B07C-4260-88B7-EEBD85A01653}"/>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7" name="Kuupäeva kohatäide 6">
            <a:extLst>
              <a:ext uri="{FF2B5EF4-FFF2-40B4-BE49-F238E27FC236}">
                <a16:creationId xmlns:a16="http://schemas.microsoft.com/office/drawing/2014/main" id="{4530520E-D99F-444E-81DD-AEA58349C430}"/>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8" name="Jaluse kohatäide 7">
            <a:extLst>
              <a:ext uri="{FF2B5EF4-FFF2-40B4-BE49-F238E27FC236}">
                <a16:creationId xmlns:a16="http://schemas.microsoft.com/office/drawing/2014/main" id="{71C9E566-D777-41E7-8279-AD7F04DAB8CE}"/>
              </a:ext>
            </a:extLst>
          </p:cNvPr>
          <p:cNvSpPr>
            <a:spLocks noGrp="1"/>
          </p:cNvSpPr>
          <p:nvPr>
            <p:ph type="ftr" sz="quarter" idx="11"/>
          </p:nvPr>
        </p:nvSpPr>
        <p:spPr/>
        <p:txBody>
          <a:bodyPr/>
          <a:lstStyle/>
          <a:p>
            <a:endParaRPr lang="en-GB"/>
          </a:p>
        </p:txBody>
      </p:sp>
      <p:sp>
        <p:nvSpPr>
          <p:cNvPr id="9" name="Slaidinumbri kohatäide 8">
            <a:extLst>
              <a:ext uri="{FF2B5EF4-FFF2-40B4-BE49-F238E27FC236}">
                <a16:creationId xmlns:a16="http://schemas.microsoft.com/office/drawing/2014/main" id="{369495EC-C411-4961-B493-9770092B23A9}"/>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98528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3C982D4-EDBE-4EA9-8A08-97CC0835FB58}"/>
              </a:ext>
            </a:extLst>
          </p:cNvPr>
          <p:cNvSpPr>
            <a:spLocks noGrp="1"/>
          </p:cNvSpPr>
          <p:nvPr>
            <p:ph type="title"/>
          </p:nvPr>
        </p:nvSpPr>
        <p:spPr/>
        <p:txBody>
          <a:bodyPr/>
          <a:lstStyle/>
          <a:p>
            <a:r>
              <a:rPr lang="et-EE"/>
              <a:t>Klõpsake juhteksemplari pealkirja laadi redigeerimiseks</a:t>
            </a:r>
            <a:endParaRPr lang="en-GB"/>
          </a:p>
        </p:txBody>
      </p:sp>
      <p:sp>
        <p:nvSpPr>
          <p:cNvPr id="3" name="Kuupäeva kohatäide 2">
            <a:extLst>
              <a:ext uri="{FF2B5EF4-FFF2-40B4-BE49-F238E27FC236}">
                <a16:creationId xmlns:a16="http://schemas.microsoft.com/office/drawing/2014/main" id="{FDCCF23F-3ED2-48F9-9A70-BDC05286DEA6}"/>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4" name="Jaluse kohatäide 3">
            <a:extLst>
              <a:ext uri="{FF2B5EF4-FFF2-40B4-BE49-F238E27FC236}">
                <a16:creationId xmlns:a16="http://schemas.microsoft.com/office/drawing/2014/main" id="{12982D5E-C309-4F41-9D7F-37399C859A58}"/>
              </a:ext>
            </a:extLst>
          </p:cNvPr>
          <p:cNvSpPr>
            <a:spLocks noGrp="1"/>
          </p:cNvSpPr>
          <p:nvPr>
            <p:ph type="ftr" sz="quarter" idx="11"/>
          </p:nvPr>
        </p:nvSpPr>
        <p:spPr/>
        <p:txBody>
          <a:bodyPr/>
          <a:lstStyle/>
          <a:p>
            <a:endParaRPr lang="en-GB"/>
          </a:p>
        </p:txBody>
      </p:sp>
      <p:sp>
        <p:nvSpPr>
          <p:cNvPr id="5" name="Slaidinumbri kohatäide 4">
            <a:extLst>
              <a:ext uri="{FF2B5EF4-FFF2-40B4-BE49-F238E27FC236}">
                <a16:creationId xmlns:a16="http://schemas.microsoft.com/office/drawing/2014/main" id="{B9D96284-C88E-4972-BDEE-CBF537E3B9C8}"/>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8443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6444FE21-88F3-4455-A102-7A10DFCF418C}"/>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3" name="Jaluse kohatäide 2">
            <a:extLst>
              <a:ext uri="{FF2B5EF4-FFF2-40B4-BE49-F238E27FC236}">
                <a16:creationId xmlns:a16="http://schemas.microsoft.com/office/drawing/2014/main" id="{920A809B-4912-4179-A067-65F2E78794D1}"/>
              </a:ext>
            </a:extLst>
          </p:cNvPr>
          <p:cNvSpPr>
            <a:spLocks noGrp="1"/>
          </p:cNvSpPr>
          <p:nvPr>
            <p:ph type="ftr" sz="quarter" idx="11"/>
          </p:nvPr>
        </p:nvSpPr>
        <p:spPr/>
        <p:txBody>
          <a:bodyPr/>
          <a:lstStyle/>
          <a:p>
            <a:endParaRPr lang="en-GB"/>
          </a:p>
        </p:txBody>
      </p:sp>
      <p:sp>
        <p:nvSpPr>
          <p:cNvPr id="4" name="Slaidinumbri kohatäide 3">
            <a:extLst>
              <a:ext uri="{FF2B5EF4-FFF2-40B4-BE49-F238E27FC236}">
                <a16:creationId xmlns:a16="http://schemas.microsoft.com/office/drawing/2014/main" id="{A2EC34C7-24B5-47AD-8622-4EC88BC49793}"/>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154101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D0354FE-2918-4C16-86BB-7455209552A9}"/>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GB"/>
          </a:p>
        </p:txBody>
      </p:sp>
      <p:sp>
        <p:nvSpPr>
          <p:cNvPr id="3" name="Sisu kohatäide 2">
            <a:extLst>
              <a:ext uri="{FF2B5EF4-FFF2-40B4-BE49-F238E27FC236}">
                <a16:creationId xmlns:a16="http://schemas.microsoft.com/office/drawing/2014/main" id="{F287FF33-F263-434E-942D-710FB3E36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4" name="Teksti kohatäide 3">
            <a:extLst>
              <a:ext uri="{FF2B5EF4-FFF2-40B4-BE49-F238E27FC236}">
                <a16:creationId xmlns:a16="http://schemas.microsoft.com/office/drawing/2014/main" id="{CA4A8886-2E08-4204-B453-9C2C91EB1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8A2809A6-A682-4DC3-B145-C69A9EFAF285}"/>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6" name="Jaluse kohatäide 5">
            <a:extLst>
              <a:ext uri="{FF2B5EF4-FFF2-40B4-BE49-F238E27FC236}">
                <a16:creationId xmlns:a16="http://schemas.microsoft.com/office/drawing/2014/main" id="{40510F91-5ED9-44B4-9DAA-BE7577C70486}"/>
              </a:ext>
            </a:extLst>
          </p:cNvPr>
          <p:cNvSpPr>
            <a:spLocks noGrp="1"/>
          </p:cNvSpPr>
          <p:nvPr>
            <p:ph type="ftr" sz="quarter" idx="11"/>
          </p:nvPr>
        </p:nvSpPr>
        <p:spPr/>
        <p:txBody>
          <a:bodyPr/>
          <a:lstStyle/>
          <a:p>
            <a:endParaRPr lang="en-GB"/>
          </a:p>
        </p:txBody>
      </p:sp>
      <p:sp>
        <p:nvSpPr>
          <p:cNvPr id="7" name="Slaidinumbri kohatäide 6">
            <a:extLst>
              <a:ext uri="{FF2B5EF4-FFF2-40B4-BE49-F238E27FC236}">
                <a16:creationId xmlns:a16="http://schemas.microsoft.com/office/drawing/2014/main" id="{E05CF42E-22A0-4016-B2B1-1E6DF603FD39}"/>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269401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07543B1-8B5C-448B-A758-FC219551EE4E}"/>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GB"/>
          </a:p>
        </p:txBody>
      </p:sp>
      <p:sp>
        <p:nvSpPr>
          <p:cNvPr id="3" name="Pildi kohatäide 2">
            <a:extLst>
              <a:ext uri="{FF2B5EF4-FFF2-40B4-BE49-F238E27FC236}">
                <a16:creationId xmlns:a16="http://schemas.microsoft.com/office/drawing/2014/main" id="{D9C9A033-B478-450C-AD4D-EEFB30505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GB"/>
          </a:p>
        </p:txBody>
      </p:sp>
      <p:sp>
        <p:nvSpPr>
          <p:cNvPr id="4" name="Teksti kohatäide 3">
            <a:extLst>
              <a:ext uri="{FF2B5EF4-FFF2-40B4-BE49-F238E27FC236}">
                <a16:creationId xmlns:a16="http://schemas.microsoft.com/office/drawing/2014/main" id="{926CA4D4-2312-4B67-A3DD-C411BBDC9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555F0A46-BDB3-4A72-8238-E55DD97F09D8}"/>
              </a:ext>
            </a:extLst>
          </p:cNvPr>
          <p:cNvSpPr>
            <a:spLocks noGrp="1"/>
          </p:cNvSpPr>
          <p:nvPr>
            <p:ph type="dt" sz="half" idx="10"/>
          </p:nvPr>
        </p:nvSpPr>
        <p:spPr/>
        <p:txBody>
          <a:bodyPr/>
          <a:lstStyle/>
          <a:p>
            <a:fld id="{5AFCBBEE-1B4C-44D8-8381-FC75A7ADAACC}" type="datetimeFigureOut">
              <a:rPr lang="en-GB" smtClean="0"/>
              <a:t>28/09/2021</a:t>
            </a:fld>
            <a:endParaRPr lang="en-GB"/>
          </a:p>
        </p:txBody>
      </p:sp>
      <p:sp>
        <p:nvSpPr>
          <p:cNvPr id="6" name="Jaluse kohatäide 5">
            <a:extLst>
              <a:ext uri="{FF2B5EF4-FFF2-40B4-BE49-F238E27FC236}">
                <a16:creationId xmlns:a16="http://schemas.microsoft.com/office/drawing/2014/main" id="{4C960969-E7D5-49CB-A170-C736EFD22819}"/>
              </a:ext>
            </a:extLst>
          </p:cNvPr>
          <p:cNvSpPr>
            <a:spLocks noGrp="1"/>
          </p:cNvSpPr>
          <p:nvPr>
            <p:ph type="ftr" sz="quarter" idx="11"/>
          </p:nvPr>
        </p:nvSpPr>
        <p:spPr/>
        <p:txBody>
          <a:bodyPr/>
          <a:lstStyle/>
          <a:p>
            <a:endParaRPr lang="en-GB"/>
          </a:p>
        </p:txBody>
      </p:sp>
      <p:sp>
        <p:nvSpPr>
          <p:cNvPr id="7" name="Slaidinumbri kohatäide 6">
            <a:extLst>
              <a:ext uri="{FF2B5EF4-FFF2-40B4-BE49-F238E27FC236}">
                <a16:creationId xmlns:a16="http://schemas.microsoft.com/office/drawing/2014/main" id="{8944FCF0-146A-4CD5-B483-08BF5B9A0E69}"/>
              </a:ext>
            </a:extLst>
          </p:cNvPr>
          <p:cNvSpPr>
            <a:spLocks noGrp="1"/>
          </p:cNvSpPr>
          <p:nvPr>
            <p:ph type="sldNum" sz="quarter" idx="12"/>
          </p:nvPr>
        </p:nvSpPr>
        <p:spPr/>
        <p:txBody>
          <a:bodyPr/>
          <a:lstStyle/>
          <a:p>
            <a:fld id="{46C272BE-4D3C-479C-B544-58576A40A0A7}" type="slidenum">
              <a:rPr lang="en-GB" smtClean="0"/>
              <a:t>‹#›</a:t>
            </a:fld>
            <a:endParaRPr lang="en-GB"/>
          </a:p>
        </p:txBody>
      </p:sp>
    </p:spTree>
    <p:extLst>
      <p:ext uri="{BB962C8B-B14F-4D97-AF65-F5344CB8AC3E}">
        <p14:creationId xmlns:p14="http://schemas.microsoft.com/office/powerpoint/2010/main" val="241629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F878BABE-2D22-4AEA-87AD-355618657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GB"/>
          </a:p>
        </p:txBody>
      </p:sp>
      <p:sp>
        <p:nvSpPr>
          <p:cNvPr id="3" name="Teksti kohatäide 2">
            <a:extLst>
              <a:ext uri="{FF2B5EF4-FFF2-40B4-BE49-F238E27FC236}">
                <a16:creationId xmlns:a16="http://schemas.microsoft.com/office/drawing/2014/main" id="{277C54DE-6609-44E4-B1F0-41702ED43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4" name="Kuupäeva kohatäide 3">
            <a:extLst>
              <a:ext uri="{FF2B5EF4-FFF2-40B4-BE49-F238E27FC236}">
                <a16:creationId xmlns:a16="http://schemas.microsoft.com/office/drawing/2014/main" id="{E3F1CB2F-FFE4-43BE-98CC-B46FC198D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CBBEE-1B4C-44D8-8381-FC75A7ADAACC}" type="datetimeFigureOut">
              <a:rPr lang="en-GB" smtClean="0"/>
              <a:t>28/09/2021</a:t>
            </a:fld>
            <a:endParaRPr lang="en-GB"/>
          </a:p>
        </p:txBody>
      </p:sp>
      <p:sp>
        <p:nvSpPr>
          <p:cNvPr id="5" name="Jaluse kohatäide 4">
            <a:extLst>
              <a:ext uri="{FF2B5EF4-FFF2-40B4-BE49-F238E27FC236}">
                <a16:creationId xmlns:a16="http://schemas.microsoft.com/office/drawing/2014/main" id="{23D08E72-3B3D-4BB2-B7FC-84A95A467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idinumbri kohatäide 5">
            <a:extLst>
              <a:ext uri="{FF2B5EF4-FFF2-40B4-BE49-F238E27FC236}">
                <a16:creationId xmlns:a16="http://schemas.microsoft.com/office/drawing/2014/main" id="{62672835-65DE-45F5-A502-2A8D5F980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272BE-4D3C-479C-B544-58576A40A0A7}" type="slidenum">
              <a:rPr lang="en-GB" smtClean="0"/>
              <a:t>‹#›</a:t>
            </a:fld>
            <a:endParaRPr lang="en-GB"/>
          </a:p>
        </p:txBody>
      </p:sp>
    </p:spTree>
    <p:extLst>
      <p:ext uri="{BB962C8B-B14F-4D97-AF65-F5344CB8AC3E}">
        <p14:creationId xmlns:p14="http://schemas.microsoft.com/office/powerpoint/2010/main" val="8552303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Kertti.Merimaa@sm.e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94275-44B7-4CAD-85F6-BD6166E904B2}"/>
              </a:ext>
            </a:extLst>
          </p:cNvPr>
          <p:cNvSpPr txBox="1"/>
          <p:nvPr/>
        </p:nvSpPr>
        <p:spPr>
          <a:xfrm>
            <a:off x="838198" y="1912061"/>
            <a:ext cx="10515599" cy="1516939"/>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t-EE" sz="3600" b="1" i="0" kern="1200" dirty="0">
                <a:solidFill>
                  <a:schemeClr val="bg2"/>
                </a:solidFill>
                <a:effectLst/>
                <a:latin typeface="+mj-lt"/>
                <a:ea typeface="+mj-ea"/>
                <a:cs typeface="+mj-cs"/>
              </a:rPr>
              <a:t>Eesti e-tervis</a:t>
            </a:r>
          </a:p>
          <a:p>
            <a:pPr algn="ctr">
              <a:lnSpc>
                <a:spcPct val="90000"/>
              </a:lnSpc>
              <a:spcBef>
                <a:spcPct val="0"/>
              </a:spcBef>
              <a:spcAft>
                <a:spcPts val="600"/>
              </a:spcAft>
            </a:pPr>
            <a:r>
              <a:rPr lang="et-EE" sz="3600" b="1" i="0" kern="1200" dirty="0">
                <a:solidFill>
                  <a:schemeClr val="bg2"/>
                </a:solidFill>
                <a:effectLst/>
                <a:latin typeface="+mj-lt"/>
                <a:ea typeface="+mj-ea"/>
                <a:cs typeface="+mj-cs"/>
              </a:rPr>
              <a:t> </a:t>
            </a:r>
          </a:p>
          <a:p>
            <a:pPr>
              <a:lnSpc>
                <a:spcPct val="90000"/>
              </a:lnSpc>
              <a:spcBef>
                <a:spcPct val="0"/>
              </a:spcBef>
              <a:spcAft>
                <a:spcPts val="600"/>
              </a:spcAft>
            </a:pPr>
            <a:r>
              <a:rPr lang="et-EE" sz="3600" b="1" i="0" kern="1200" dirty="0">
                <a:solidFill>
                  <a:schemeClr val="bg2"/>
                </a:solidFill>
                <a:effectLst/>
                <a:latin typeface="+mj-lt"/>
                <a:ea typeface="+mj-ea"/>
                <a:cs typeface="+mj-cs"/>
              </a:rPr>
              <a:t>teekond digiväelise inimkeskse tervishoiu poole</a:t>
            </a:r>
            <a:endParaRPr lang="et-EE" sz="3600" b="1" kern="1200" dirty="0">
              <a:solidFill>
                <a:schemeClr val="bg2"/>
              </a:solidFill>
              <a:latin typeface="+mj-lt"/>
              <a:ea typeface="+mj-ea"/>
              <a:cs typeface="+mj-cs"/>
            </a:endParaRPr>
          </a:p>
        </p:txBody>
      </p:sp>
      <p:sp>
        <p:nvSpPr>
          <p:cNvPr id="5" name="TextBox 4">
            <a:extLst>
              <a:ext uri="{FF2B5EF4-FFF2-40B4-BE49-F238E27FC236}">
                <a16:creationId xmlns:a16="http://schemas.microsoft.com/office/drawing/2014/main" id="{37CE8F81-1458-40A2-AFAD-7FE4AD24F880}"/>
              </a:ext>
            </a:extLst>
          </p:cNvPr>
          <p:cNvSpPr txBox="1"/>
          <p:nvPr/>
        </p:nvSpPr>
        <p:spPr>
          <a:xfrm>
            <a:off x="3086098" y="6060359"/>
            <a:ext cx="6019800" cy="646331"/>
          </a:xfrm>
          <a:prstGeom prst="rect">
            <a:avLst/>
          </a:prstGeom>
          <a:noFill/>
        </p:spPr>
        <p:txBody>
          <a:bodyPr wrap="square" rtlCol="0">
            <a:spAutoFit/>
          </a:bodyPr>
          <a:lstStyle/>
          <a:p>
            <a:pPr algn="ctr"/>
            <a:r>
              <a:rPr lang="en-GB" sz="1200" dirty="0">
                <a:solidFill>
                  <a:schemeClr val="bg2"/>
                </a:solidFill>
              </a:rPr>
              <a:t>Morning Health Talks Tartu “e-Tervis – </a:t>
            </a:r>
            <a:r>
              <a:rPr lang="en-GB" sz="1200" dirty="0" err="1">
                <a:solidFill>
                  <a:schemeClr val="bg2"/>
                </a:solidFill>
              </a:rPr>
              <a:t>tervishoiu</a:t>
            </a:r>
            <a:r>
              <a:rPr lang="en-GB" sz="1200" dirty="0">
                <a:solidFill>
                  <a:schemeClr val="bg2"/>
                </a:solidFill>
              </a:rPr>
              <a:t> </a:t>
            </a:r>
            <a:r>
              <a:rPr lang="en-GB" sz="1200" dirty="0" err="1">
                <a:solidFill>
                  <a:schemeClr val="bg2"/>
                </a:solidFill>
              </a:rPr>
              <a:t>tuleviku</a:t>
            </a:r>
            <a:r>
              <a:rPr lang="en-GB" sz="1200" dirty="0">
                <a:solidFill>
                  <a:schemeClr val="bg2"/>
                </a:solidFill>
              </a:rPr>
              <a:t> </a:t>
            </a:r>
            <a:r>
              <a:rPr lang="en-GB" sz="1200" dirty="0" err="1">
                <a:solidFill>
                  <a:schemeClr val="bg2"/>
                </a:solidFill>
              </a:rPr>
              <a:t>ümberkujundaja</a:t>
            </a:r>
            <a:r>
              <a:rPr lang="en-GB" sz="1200" dirty="0">
                <a:solidFill>
                  <a:schemeClr val="bg2"/>
                </a:solidFill>
              </a:rPr>
              <a:t> / </a:t>
            </a:r>
            <a:r>
              <a:rPr lang="en-GB" sz="1200" dirty="0" err="1">
                <a:solidFill>
                  <a:schemeClr val="bg2"/>
                </a:solidFill>
              </a:rPr>
              <a:t>kogemused</a:t>
            </a:r>
            <a:r>
              <a:rPr lang="en-GB" sz="1200" dirty="0">
                <a:solidFill>
                  <a:schemeClr val="bg2"/>
                </a:solidFill>
              </a:rPr>
              <a:t> </a:t>
            </a:r>
            <a:r>
              <a:rPr lang="en-GB" sz="1200" dirty="0" err="1">
                <a:solidFill>
                  <a:schemeClr val="bg2"/>
                </a:solidFill>
              </a:rPr>
              <a:t>Eestist</a:t>
            </a:r>
            <a:r>
              <a:rPr lang="en-GB" sz="1200" dirty="0">
                <a:solidFill>
                  <a:schemeClr val="bg2"/>
                </a:solidFill>
              </a:rPr>
              <a:t> </a:t>
            </a:r>
            <a:r>
              <a:rPr lang="en-GB" sz="1200" dirty="0" err="1">
                <a:solidFill>
                  <a:schemeClr val="bg2"/>
                </a:solidFill>
              </a:rPr>
              <a:t>ja</a:t>
            </a:r>
            <a:r>
              <a:rPr lang="en-GB" sz="1200" dirty="0">
                <a:solidFill>
                  <a:schemeClr val="bg2"/>
                </a:solidFill>
              </a:rPr>
              <a:t> </a:t>
            </a:r>
            <a:r>
              <a:rPr lang="en-GB" sz="1200" dirty="0" err="1">
                <a:solidFill>
                  <a:schemeClr val="bg2"/>
                </a:solidFill>
              </a:rPr>
              <a:t>Skandinaaviast</a:t>
            </a:r>
            <a:r>
              <a:rPr lang="en-GB" sz="1200" dirty="0">
                <a:solidFill>
                  <a:schemeClr val="bg2"/>
                </a:solidFill>
              </a:rPr>
              <a:t> “</a:t>
            </a:r>
            <a:endParaRPr lang="et-EE" sz="1200" dirty="0">
              <a:solidFill>
                <a:schemeClr val="bg2"/>
              </a:solidFill>
            </a:endParaRPr>
          </a:p>
          <a:p>
            <a:pPr algn="ctr"/>
            <a:r>
              <a:rPr lang="et-EE" sz="1200" dirty="0">
                <a:solidFill>
                  <a:schemeClr val="bg2"/>
                </a:solidFill>
              </a:rPr>
              <a:t>Tartu 2021</a:t>
            </a:r>
            <a:endParaRPr lang="en-GB" sz="1200" dirty="0">
              <a:solidFill>
                <a:schemeClr val="bg2"/>
              </a:solidFill>
            </a:endParaRPr>
          </a:p>
        </p:txBody>
      </p:sp>
      <p:sp>
        <p:nvSpPr>
          <p:cNvPr id="7" name="TextBox 6">
            <a:extLst>
              <a:ext uri="{FF2B5EF4-FFF2-40B4-BE49-F238E27FC236}">
                <a16:creationId xmlns:a16="http://schemas.microsoft.com/office/drawing/2014/main" id="{A51B3C2C-4441-4DDB-A6CE-75E74562BD85}"/>
              </a:ext>
            </a:extLst>
          </p:cNvPr>
          <p:cNvSpPr txBox="1"/>
          <p:nvPr/>
        </p:nvSpPr>
        <p:spPr>
          <a:xfrm>
            <a:off x="4505322" y="3952951"/>
            <a:ext cx="3181349" cy="369332"/>
          </a:xfrm>
          <a:prstGeom prst="rect">
            <a:avLst/>
          </a:prstGeom>
          <a:noFill/>
        </p:spPr>
        <p:txBody>
          <a:bodyPr wrap="square" rtlCol="0">
            <a:spAutoFit/>
          </a:bodyPr>
          <a:lstStyle/>
          <a:p>
            <a:pPr algn="ctr"/>
            <a:r>
              <a:rPr lang="et-EE" dirty="0">
                <a:solidFill>
                  <a:schemeClr val="bg2"/>
                </a:solidFill>
              </a:rPr>
              <a:t>Kertti Merimaa</a:t>
            </a:r>
          </a:p>
        </p:txBody>
      </p:sp>
    </p:spTree>
    <p:extLst>
      <p:ext uri="{BB962C8B-B14F-4D97-AF65-F5344CB8AC3E}">
        <p14:creationId xmlns:p14="http://schemas.microsoft.com/office/powerpoint/2010/main" val="159980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3">
            <a:extLst>
              <a:ext uri="{FF2B5EF4-FFF2-40B4-BE49-F238E27FC236}">
                <a16:creationId xmlns:a16="http://schemas.microsoft.com/office/drawing/2014/main" id="{B3BDD9E9-F381-40DF-AE01-110C5FFAC73D}"/>
              </a:ext>
            </a:extLst>
          </p:cNvPr>
          <p:cNvSpPr>
            <a:spLocks noChangeAspect="1" noEditPoints="1"/>
          </p:cNvSpPr>
          <p:nvPr/>
        </p:nvSpPr>
        <p:spPr bwMode="auto">
          <a:xfrm>
            <a:off x="401290" y="316774"/>
            <a:ext cx="648097" cy="646331"/>
          </a:xfrm>
          <a:custGeom>
            <a:avLst/>
            <a:gdLst>
              <a:gd name="T0" fmla="*/ 132 w 367"/>
              <a:gd name="T1" fmla="*/ 90 h 367"/>
              <a:gd name="T2" fmla="*/ 153 w 367"/>
              <a:gd name="T3" fmla="*/ 73 h 367"/>
              <a:gd name="T4" fmla="*/ 113 w 367"/>
              <a:gd name="T5" fmla="*/ 49 h 367"/>
              <a:gd name="T6" fmla="*/ 104 w 367"/>
              <a:gd name="T7" fmla="*/ 55 h 367"/>
              <a:gd name="T8" fmla="*/ 111 w 367"/>
              <a:gd name="T9" fmla="*/ 122 h 367"/>
              <a:gd name="T10" fmla="*/ 117 w 367"/>
              <a:gd name="T11" fmla="*/ 65 h 367"/>
              <a:gd name="T12" fmla="*/ 126 w 367"/>
              <a:gd name="T13" fmla="*/ 80 h 367"/>
              <a:gd name="T14" fmla="*/ 227 w 367"/>
              <a:gd name="T15" fmla="*/ 279 h 367"/>
              <a:gd name="T16" fmla="*/ 229 w 367"/>
              <a:gd name="T17" fmla="*/ 278 h 367"/>
              <a:gd name="T18" fmla="*/ 229 w 367"/>
              <a:gd name="T19" fmla="*/ 276 h 367"/>
              <a:gd name="T20" fmla="*/ 230 w 367"/>
              <a:gd name="T21" fmla="*/ 275 h 367"/>
              <a:gd name="T22" fmla="*/ 230 w 367"/>
              <a:gd name="T23" fmla="*/ 274 h 367"/>
              <a:gd name="T24" fmla="*/ 230 w 367"/>
              <a:gd name="T25" fmla="*/ 273 h 367"/>
              <a:gd name="T26" fmla="*/ 229 w 367"/>
              <a:gd name="T27" fmla="*/ 272 h 367"/>
              <a:gd name="T28" fmla="*/ 217 w 367"/>
              <a:gd name="T29" fmla="*/ 247 h 367"/>
              <a:gd name="T30" fmla="*/ 206 w 367"/>
              <a:gd name="T31" fmla="*/ 252 h 367"/>
              <a:gd name="T32" fmla="*/ 112 w 367"/>
              <a:gd name="T33" fmla="*/ 233 h 367"/>
              <a:gd name="T34" fmla="*/ 282 w 367"/>
              <a:gd name="T35" fmla="*/ 171 h 367"/>
              <a:gd name="T36" fmla="*/ 146 w 367"/>
              <a:gd name="T37" fmla="*/ 123 h 367"/>
              <a:gd name="T38" fmla="*/ 142 w 367"/>
              <a:gd name="T39" fmla="*/ 135 h 367"/>
              <a:gd name="T40" fmla="*/ 90 w 367"/>
              <a:gd name="T41" fmla="*/ 227 h 367"/>
              <a:gd name="T42" fmla="*/ 90 w 367"/>
              <a:gd name="T43" fmla="*/ 239 h 367"/>
              <a:gd name="T44" fmla="*/ 197 w 367"/>
              <a:gd name="T45" fmla="*/ 281 h 367"/>
              <a:gd name="T46" fmla="*/ 199 w 367"/>
              <a:gd name="T47" fmla="*/ 292 h 367"/>
              <a:gd name="T48" fmla="*/ 226 w 367"/>
              <a:gd name="T49" fmla="*/ 279 h 367"/>
              <a:gd name="T50" fmla="*/ 184 w 367"/>
              <a:gd name="T51" fmla="*/ 0 h 367"/>
              <a:gd name="T52" fmla="*/ 184 w 367"/>
              <a:gd name="T53" fmla="*/ 367 h 367"/>
              <a:gd name="T54" fmla="*/ 184 w 367"/>
              <a:gd name="T55" fmla="*/ 354 h 367"/>
              <a:gd name="T56" fmla="*/ 184 w 367"/>
              <a:gd name="T57" fmla="*/ 12 h 367"/>
              <a:gd name="T58" fmla="*/ 213 w 367"/>
              <a:gd name="T59" fmla="*/ 352 h 367"/>
              <a:gd name="T60" fmla="*/ 216 w 367"/>
              <a:gd name="T61" fmla="*/ 364 h 367"/>
              <a:gd name="T62" fmla="*/ 184 w 367"/>
              <a:gd name="T63" fmla="*/ 0 h 367"/>
              <a:gd name="T64" fmla="*/ 279 w 367"/>
              <a:gd name="T65" fmla="*/ 262 h 367"/>
              <a:gd name="T66" fmla="*/ 300 w 367"/>
              <a:gd name="T67" fmla="*/ 244 h 367"/>
              <a:gd name="T68" fmla="*/ 260 w 367"/>
              <a:gd name="T69" fmla="*/ 221 h 367"/>
              <a:gd name="T70" fmla="*/ 251 w 367"/>
              <a:gd name="T71" fmla="*/ 226 h 367"/>
              <a:gd name="T72" fmla="*/ 257 w 367"/>
              <a:gd name="T73" fmla="*/ 293 h 367"/>
              <a:gd name="T74" fmla="*/ 263 w 367"/>
              <a:gd name="T75" fmla="*/ 236 h 367"/>
              <a:gd name="T76" fmla="*/ 272 w 367"/>
              <a:gd name="T77" fmla="*/ 25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7">
                <a:moveTo>
                  <a:pt x="124" y="89"/>
                </a:moveTo>
                <a:cubicBezTo>
                  <a:pt x="126" y="92"/>
                  <a:pt x="129" y="92"/>
                  <a:pt x="132" y="90"/>
                </a:cubicBezTo>
                <a:cubicBezTo>
                  <a:pt x="151" y="78"/>
                  <a:pt x="151" y="78"/>
                  <a:pt x="151" y="78"/>
                </a:cubicBezTo>
                <a:cubicBezTo>
                  <a:pt x="152" y="77"/>
                  <a:pt x="153" y="75"/>
                  <a:pt x="153" y="73"/>
                </a:cubicBezTo>
                <a:cubicBezTo>
                  <a:pt x="153" y="71"/>
                  <a:pt x="152" y="69"/>
                  <a:pt x="150" y="68"/>
                </a:cubicBezTo>
                <a:cubicBezTo>
                  <a:pt x="113" y="49"/>
                  <a:pt x="113" y="49"/>
                  <a:pt x="113" y="49"/>
                </a:cubicBezTo>
                <a:cubicBezTo>
                  <a:pt x="111" y="48"/>
                  <a:pt x="109" y="48"/>
                  <a:pt x="107" y="50"/>
                </a:cubicBezTo>
                <a:cubicBezTo>
                  <a:pt x="106" y="51"/>
                  <a:pt x="104" y="53"/>
                  <a:pt x="104" y="55"/>
                </a:cubicBezTo>
                <a:cubicBezTo>
                  <a:pt x="104" y="116"/>
                  <a:pt x="104" y="116"/>
                  <a:pt x="104" y="116"/>
                </a:cubicBezTo>
                <a:cubicBezTo>
                  <a:pt x="104" y="119"/>
                  <a:pt x="107" y="122"/>
                  <a:pt x="111" y="122"/>
                </a:cubicBezTo>
                <a:cubicBezTo>
                  <a:pt x="114" y="122"/>
                  <a:pt x="117" y="119"/>
                  <a:pt x="117" y="116"/>
                </a:cubicBezTo>
                <a:cubicBezTo>
                  <a:pt x="117" y="65"/>
                  <a:pt x="117" y="65"/>
                  <a:pt x="117" y="65"/>
                </a:cubicBezTo>
                <a:cubicBezTo>
                  <a:pt x="135" y="74"/>
                  <a:pt x="135" y="74"/>
                  <a:pt x="135" y="74"/>
                </a:cubicBezTo>
                <a:cubicBezTo>
                  <a:pt x="126" y="80"/>
                  <a:pt x="126" y="80"/>
                  <a:pt x="126" y="80"/>
                </a:cubicBezTo>
                <a:cubicBezTo>
                  <a:pt x="123" y="82"/>
                  <a:pt x="122" y="86"/>
                  <a:pt x="124" y="89"/>
                </a:cubicBezTo>
                <a:close/>
                <a:moveTo>
                  <a:pt x="227" y="279"/>
                </a:moveTo>
                <a:cubicBezTo>
                  <a:pt x="227" y="279"/>
                  <a:pt x="227" y="279"/>
                  <a:pt x="227" y="279"/>
                </a:cubicBezTo>
                <a:cubicBezTo>
                  <a:pt x="228" y="278"/>
                  <a:pt x="228" y="278"/>
                  <a:pt x="229" y="278"/>
                </a:cubicBezTo>
                <a:cubicBezTo>
                  <a:pt x="229" y="278"/>
                  <a:pt x="229" y="277"/>
                  <a:pt x="229" y="277"/>
                </a:cubicBezTo>
                <a:cubicBezTo>
                  <a:pt x="229" y="277"/>
                  <a:pt x="229" y="276"/>
                  <a:pt x="229" y="276"/>
                </a:cubicBezTo>
                <a:cubicBezTo>
                  <a:pt x="230" y="276"/>
                  <a:pt x="230" y="276"/>
                  <a:pt x="230" y="276"/>
                </a:cubicBezTo>
                <a:cubicBezTo>
                  <a:pt x="230" y="276"/>
                  <a:pt x="230" y="275"/>
                  <a:pt x="230" y="275"/>
                </a:cubicBezTo>
                <a:cubicBezTo>
                  <a:pt x="230" y="275"/>
                  <a:pt x="230" y="275"/>
                  <a:pt x="230" y="275"/>
                </a:cubicBezTo>
                <a:cubicBezTo>
                  <a:pt x="230" y="274"/>
                  <a:pt x="230" y="274"/>
                  <a:pt x="230" y="274"/>
                </a:cubicBezTo>
                <a:cubicBezTo>
                  <a:pt x="230" y="274"/>
                  <a:pt x="230" y="274"/>
                  <a:pt x="230" y="273"/>
                </a:cubicBezTo>
                <a:cubicBezTo>
                  <a:pt x="230" y="273"/>
                  <a:pt x="230" y="273"/>
                  <a:pt x="230" y="273"/>
                </a:cubicBezTo>
                <a:cubicBezTo>
                  <a:pt x="230" y="273"/>
                  <a:pt x="230" y="272"/>
                  <a:pt x="230" y="272"/>
                </a:cubicBezTo>
                <a:cubicBezTo>
                  <a:pt x="229" y="272"/>
                  <a:pt x="229" y="272"/>
                  <a:pt x="229" y="272"/>
                </a:cubicBezTo>
                <a:cubicBezTo>
                  <a:pt x="229" y="271"/>
                  <a:pt x="229" y="271"/>
                  <a:pt x="229" y="271"/>
                </a:cubicBezTo>
                <a:cubicBezTo>
                  <a:pt x="217" y="247"/>
                  <a:pt x="217" y="247"/>
                  <a:pt x="217" y="247"/>
                </a:cubicBezTo>
                <a:cubicBezTo>
                  <a:pt x="215" y="244"/>
                  <a:pt x="212" y="243"/>
                  <a:pt x="209" y="244"/>
                </a:cubicBezTo>
                <a:cubicBezTo>
                  <a:pt x="206" y="246"/>
                  <a:pt x="204" y="249"/>
                  <a:pt x="206" y="252"/>
                </a:cubicBezTo>
                <a:cubicBezTo>
                  <a:pt x="212" y="264"/>
                  <a:pt x="212" y="264"/>
                  <a:pt x="212" y="264"/>
                </a:cubicBezTo>
                <a:cubicBezTo>
                  <a:pt x="112" y="233"/>
                  <a:pt x="112" y="233"/>
                  <a:pt x="112" y="233"/>
                </a:cubicBezTo>
                <a:cubicBezTo>
                  <a:pt x="278" y="177"/>
                  <a:pt x="278" y="177"/>
                  <a:pt x="278" y="177"/>
                </a:cubicBezTo>
                <a:cubicBezTo>
                  <a:pt x="280" y="176"/>
                  <a:pt x="282" y="174"/>
                  <a:pt x="282" y="171"/>
                </a:cubicBezTo>
                <a:cubicBezTo>
                  <a:pt x="282" y="168"/>
                  <a:pt x="280" y="166"/>
                  <a:pt x="278" y="165"/>
                </a:cubicBezTo>
                <a:cubicBezTo>
                  <a:pt x="146" y="123"/>
                  <a:pt x="146" y="123"/>
                  <a:pt x="146" y="123"/>
                </a:cubicBezTo>
                <a:cubicBezTo>
                  <a:pt x="143" y="122"/>
                  <a:pt x="139" y="124"/>
                  <a:pt x="138" y="127"/>
                </a:cubicBezTo>
                <a:cubicBezTo>
                  <a:pt x="137" y="131"/>
                  <a:pt x="139" y="134"/>
                  <a:pt x="142" y="135"/>
                </a:cubicBezTo>
                <a:cubicBezTo>
                  <a:pt x="256" y="171"/>
                  <a:pt x="256" y="171"/>
                  <a:pt x="256" y="171"/>
                </a:cubicBezTo>
                <a:cubicBezTo>
                  <a:pt x="90" y="227"/>
                  <a:pt x="90" y="227"/>
                  <a:pt x="90" y="227"/>
                </a:cubicBezTo>
                <a:cubicBezTo>
                  <a:pt x="88" y="228"/>
                  <a:pt x="86" y="230"/>
                  <a:pt x="86" y="233"/>
                </a:cubicBezTo>
                <a:cubicBezTo>
                  <a:pt x="86" y="236"/>
                  <a:pt x="88" y="238"/>
                  <a:pt x="90" y="239"/>
                </a:cubicBezTo>
                <a:cubicBezTo>
                  <a:pt x="207" y="275"/>
                  <a:pt x="207" y="275"/>
                  <a:pt x="207" y="275"/>
                </a:cubicBezTo>
                <a:cubicBezTo>
                  <a:pt x="197" y="281"/>
                  <a:pt x="197" y="281"/>
                  <a:pt x="197" y="281"/>
                </a:cubicBezTo>
                <a:cubicBezTo>
                  <a:pt x="194" y="282"/>
                  <a:pt x="192" y="286"/>
                  <a:pt x="194" y="289"/>
                </a:cubicBezTo>
                <a:cubicBezTo>
                  <a:pt x="195" y="291"/>
                  <a:pt x="197" y="292"/>
                  <a:pt x="199" y="292"/>
                </a:cubicBezTo>
                <a:cubicBezTo>
                  <a:pt x="200" y="292"/>
                  <a:pt x="201" y="292"/>
                  <a:pt x="202" y="292"/>
                </a:cubicBezTo>
                <a:cubicBezTo>
                  <a:pt x="226" y="279"/>
                  <a:pt x="226" y="279"/>
                  <a:pt x="226" y="279"/>
                </a:cubicBezTo>
                <a:cubicBezTo>
                  <a:pt x="227" y="279"/>
                  <a:pt x="227" y="279"/>
                  <a:pt x="227" y="279"/>
                </a:cubicBezTo>
                <a:close/>
                <a:moveTo>
                  <a:pt x="184" y="0"/>
                </a:moveTo>
                <a:cubicBezTo>
                  <a:pt x="83" y="0"/>
                  <a:pt x="0" y="82"/>
                  <a:pt x="0" y="183"/>
                </a:cubicBezTo>
                <a:cubicBezTo>
                  <a:pt x="0" y="284"/>
                  <a:pt x="83" y="367"/>
                  <a:pt x="184" y="367"/>
                </a:cubicBezTo>
                <a:cubicBezTo>
                  <a:pt x="187" y="367"/>
                  <a:pt x="190" y="364"/>
                  <a:pt x="190" y="361"/>
                </a:cubicBezTo>
                <a:cubicBezTo>
                  <a:pt x="190" y="357"/>
                  <a:pt x="187" y="354"/>
                  <a:pt x="184" y="354"/>
                </a:cubicBezTo>
                <a:cubicBezTo>
                  <a:pt x="90" y="354"/>
                  <a:pt x="13" y="278"/>
                  <a:pt x="13" y="183"/>
                </a:cubicBezTo>
                <a:cubicBezTo>
                  <a:pt x="13" y="89"/>
                  <a:pt x="90" y="12"/>
                  <a:pt x="184" y="12"/>
                </a:cubicBezTo>
                <a:cubicBezTo>
                  <a:pt x="278" y="12"/>
                  <a:pt x="355" y="89"/>
                  <a:pt x="355" y="183"/>
                </a:cubicBezTo>
                <a:cubicBezTo>
                  <a:pt x="355" y="267"/>
                  <a:pt x="296" y="338"/>
                  <a:pt x="213" y="352"/>
                </a:cubicBezTo>
                <a:cubicBezTo>
                  <a:pt x="210" y="352"/>
                  <a:pt x="208" y="356"/>
                  <a:pt x="208" y="359"/>
                </a:cubicBezTo>
                <a:cubicBezTo>
                  <a:pt x="209" y="362"/>
                  <a:pt x="212" y="364"/>
                  <a:pt x="216" y="364"/>
                </a:cubicBezTo>
                <a:cubicBezTo>
                  <a:pt x="304" y="349"/>
                  <a:pt x="367" y="273"/>
                  <a:pt x="367" y="183"/>
                </a:cubicBezTo>
                <a:cubicBezTo>
                  <a:pt x="367" y="82"/>
                  <a:pt x="285" y="0"/>
                  <a:pt x="184" y="0"/>
                </a:cubicBezTo>
                <a:close/>
                <a:moveTo>
                  <a:pt x="271" y="260"/>
                </a:moveTo>
                <a:cubicBezTo>
                  <a:pt x="272" y="263"/>
                  <a:pt x="276" y="264"/>
                  <a:pt x="279" y="262"/>
                </a:cubicBezTo>
                <a:cubicBezTo>
                  <a:pt x="297" y="249"/>
                  <a:pt x="297" y="249"/>
                  <a:pt x="297" y="249"/>
                </a:cubicBezTo>
                <a:cubicBezTo>
                  <a:pt x="299" y="248"/>
                  <a:pt x="300" y="246"/>
                  <a:pt x="300" y="244"/>
                </a:cubicBezTo>
                <a:cubicBezTo>
                  <a:pt x="300" y="242"/>
                  <a:pt x="299" y="240"/>
                  <a:pt x="297" y="239"/>
                </a:cubicBezTo>
                <a:cubicBezTo>
                  <a:pt x="260" y="221"/>
                  <a:pt x="260" y="221"/>
                  <a:pt x="260" y="221"/>
                </a:cubicBezTo>
                <a:cubicBezTo>
                  <a:pt x="258" y="220"/>
                  <a:pt x="256" y="220"/>
                  <a:pt x="254" y="221"/>
                </a:cubicBezTo>
                <a:cubicBezTo>
                  <a:pt x="252" y="222"/>
                  <a:pt x="251" y="224"/>
                  <a:pt x="251" y="226"/>
                </a:cubicBezTo>
                <a:cubicBezTo>
                  <a:pt x="251" y="287"/>
                  <a:pt x="251" y="287"/>
                  <a:pt x="251" y="287"/>
                </a:cubicBezTo>
                <a:cubicBezTo>
                  <a:pt x="251" y="291"/>
                  <a:pt x="254" y="293"/>
                  <a:pt x="257" y="293"/>
                </a:cubicBezTo>
                <a:cubicBezTo>
                  <a:pt x="261" y="293"/>
                  <a:pt x="263" y="291"/>
                  <a:pt x="263" y="287"/>
                </a:cubicBezTo>
                <a:cubicBezTo>
                  <a:pt x="263" y="236"/>
                  <a:pt x="263" y="236"/>
                  <a:pt x="263" y="236"/>
                </a:cubicBezTo>
                <a:cubicBezTo>
                  <a:pt x="282" y="245"/>
                  <a:pt x="282" y="245"/>
                  <a:pt x="282" y="245"/>
                </a:cubicBezTo>
                <a:cubicBezTo>
                  <a:pt x="272" y="251"/>
                  <a:pt x="272" y="251"/>
                  <a:pt x="272" y="251"/>
                </a:cubicBezTo>
                <a:cubicBezTo>
                  <a:pt x="269" y="253"/>
                  <a:pt x="269" y="257"/>
                  <a:pt x="271" y="2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4" name="TextBox 3">
            <a:extLst>
              <a:ext uri="{FF2B5EF4-FFF2-40B4-BE49-F238E27FC236}">
                <a16:creationId xmlns:a16="http://schemas.microsoft.com/office/drawing/2014/main" id="{CC18EB02-DD5E-4F52-97EE-0DD78C20AE31}"/>
              </a:ext>
            </a:extLst>
          </p:cNvPr>
          <p:cNvSpPr txBox="1"/>
          <p:nvPr/>
        </p:nvSpPr>
        <p:spPr>
          <a:xfrm>
            <a:off x="1049387" y="224440"/>
            <a:ext cx="5439693" cy="830997"/>
          </a:xfrm>
          <a:prstGeom prst="rect">
            <a:avLst/>
          </a:prstGeom>
          <a:noFill/>
        </p:spPr>
        <p:txBody>
          <a:bodyPr wrap="square">
            <a:spAutoFit/>
          </a:bodyPr>
          <a:lstStyle/>
          <a:p>
            <a:r>
              <a:rPr lang="et-EE" sz="2400" dirty="0">
                <a:solidFill>
                  <a:schemeClr val="bg2"/>
                </a:solidFill>
                <a:latin typeface="+mj-lt"/>
              </a:rPr>
              <a:t>Inimene tervisesüsteemi keskpunkti</a:t>
            </a:r>
            <a:endParaRPr lang="en-GB" sz="2400" dirty="0">
              <a:solidFill>
                <a:schemeClr val="bg2"/>
              </a:solidFill>
              <a:latin typeface="+mj-lt"/>
            </a:endParaRPr>
          </a:p>
        </p:txBody>
      </p:sp>
      <p:pic>
        <p:nvPicPr>
          <p:cNvPr id="1028" name="Picture 4">
            <a:extLst>
              <a:ext uri="{FF2B5EF4-FFF2-40B4-BE49-F238E27FC236}">
                <a16:creationId xmlns:a16="http://schemas.microsoft.com/office/drawing/2014/main" id="{06DE5ED0-404D-44C1-A96F-99E4D0341C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4" r="8743"/>
          <a:stretch/>
        </p:blipFill>
        <p:spPr bwMode="auto">
          <a:xfrm>
            <a:off x="6489080" y="0"/>
            <a:ext cx="570292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507458-2CE3-43A4-B1C7-D1BED7A64244}"/>
              </a:ext>
            </a:extLst>
          </p:cNvPr>
          <p:cNvSpPr txBox="1"/>
          <p:nvPr/>
        </p:nvSpPr>
        <p:spPr>
          <a:xfrm>
            <a:off x="725338" y="1720840"/>
            <a:ext cx="5213190" cy="3416320"/>
          </a:xfrm>
          <a:prstGeom prst="rect">
            <a:avLst/>
          </a:prstGeom>
          <a:noFill/>
        </p:spPr>
        <p:txBody>
          <a:bodyPr wrap="square" rtlCol="0">
            <a:spAutoFit/>
          </a:bodyPr>
          <a:lstStyle/>
          <a:p>
            <a:pPr marL="285750" indent="-285750">
              <a:buFont typeface="Arial" panose="020B0604020202020204" pitchFamily="34" charset="0"/>
              <a:buChar char="•"/>
            </a:pPr>
            <a:r>
              <a:rPr lang="et-EE" dirty="0">
                <a:solidFill>
                  <a:schemeClr val="bg2"/>
                </a:solidFill>
              </a:rPr>
              <a:t>Personaliseeritud teekond tervisesüsteemis</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Nõudluspõhised tervishoiuteenused</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Inimest tervisesüsteemis toetavad lahendused, virtuaalsed assistendid ja tõenduspõhine informatsioon</a:t>
            </a:r>
          </a:p>
          <a:p>
            <a:endParaRPr lang="et-EE" dirty="0">
              <a:solidFill>
                <a:schemeClr val="bg2"/>
              </a:solidFill>
            </a:endParaRPr>
          </a:p>
          <a:p>
            <a:pPr marL="285750" indent="-285750">
              <a:buFont typeface="Arial" panose="020B0604020202020204" pitchFamily="34" charset="0"/>
              <a:buChar char="•"/>
            </a:pPr>
            <a:r>
              <a:rPr lang="et-EE" dirty="0">
                <a:solidFill>
                  <a:schemeClr val="bg2"/>
                </a:solidFill>
              </a:rPr>
              <a:t>Patsiendi tervisetulemite ja teenusekogemuse süstemaatiline hindamine ja teenusemudelis arvestamine</a:t>
            </a:r>
          </a:p>
          <a:p>
            <a:endParaRPr lang="en-GB" dirty="0">
              <a:solidFill>
                <a:schemeClr val="bg2"/>
              </a:solidFill>
            </a:endParaRPr>
          </a:p>
        </p:txBody>
      </p:sp>
    </p:spTree>
    <p:extLst>
      <p:ext uri="{BB962C8B-B14F-4D97-AF65-F5344CB8AC3E}">
        <p14:creationId xmlns:p14="http://schemas.microsoft.com/office/powerpoint/2010/main" val="238099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ure 1 Healthcare focus now">
            <a:extLst>
              <a:ext uri="{FF2B5EF4-FFF2-40B4-BE49-F238E27FC236}">
                <a16:creationId xmlns:a16="http://schemas.microsoft.com/office/drawing/2014/main" id="{A5CBE634-AE5F-4375-8C86-EBA222297088}"/>
              </a:ext>
            </a:extLst>
          </p:cNvPr>
          <p:cNvPicPr>
            <a:picLocks noChangeAspect="1" noChangeArrowheads="1"/>
          </p:cNvPicPr>
          <p:nvPr/>
        </p:nvPicPr>
        <p:blipFill rotWithShape="1">
          <a:blip r:embed="rId2" cstate="print">
            <a:duotone>
              <a:schemeClr val="accent1">
                <a:shade val="45000"/>
                <a:satMod val="135000"/>
              </a:schemeClr>
              <a:prstClr val="white"/>
            </a:duotone>
          </a:blip>
          <a:srcRect l="1560" t="20735" b="-1"/>
          <a:stretch/>
        </p:blipFill>
        <p:spPr bwMode="auto">
          <a:xfrm>
            <a:off x="1593673" y="1249728"/>
            <a:ext cx="9004653" cy="4358544"/>
          </a:xfrm>
          <a:prstGeom prst="rect">
            <a:avLst/>
          </a:prstGeom>
          <a:noFill/>
        </p:spPr>
      </p:pic>
    </p:spTree>
    <p:extLst>
      <p:ext uri="{BB962C8B-B14F-4D97-AF65-F5344CB8AC3E}">
        <p14:creationId xmlns:p14="http://schemas.microsoft.com/office/powerpoint/2010/main" val="16379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3E1C1930-3171-4860-9650-252B57C90B54}"/>
              </a:ext>
            </a:extLst>
          </p:cNvPr>
          <p:cNvSpPr>
            <a:spLocks/>
          </p:cNvSpPr>
          <p:nvPr/>
        </p:nvSpPr>
        <p:spPr bwMode="auto">
          <a:xfrm>
            <a:off x="2507399" y="1750737"/>
            <a:ext cx="2488145" cy="1678263"/>
          </a:xfrm>
          <a:custGeom>
            <a:avLst/>
            <a:gdLst>
              <a:gd name="T0" fmla="*/ 877 w 1068"/>
              <a:gd name="T1" fmla="*/ 71 h 724"/>
              <a:gd name="T2" fmla="*/ 706 w 1068"/>
              <a:gd name="T3" fmla="*/ 0 h 724"/>
              <a:gd name="T4" fmla="*/ 385 w 1068"/>
              <a:gd name="T5" fmla="*/ 0 h 724"/>
              <a:gd name="T6" fmla="*/ 214 w 1068"/>
              <a:gd name="T7" fmla="*/ 71 h 724"/>
              <a:gd name="T8" fmla="*/ 94 w 1068"/>
              <a:gd name="T9" fmla="*/ 192 h 724"/>
              <a:gd name="T10" fmla="*/ 94 w 1068"/>
              <a:gd name="T11" fmla="*/ 533 h 724"/>
              <a:gd name="T12" fmla="*/ 214 w 1068"/>
              <a:gd name="T13" fmla="*/ 653 h 724"/>
              <a:gd name="T14" fmla="*/ 385 w 1068"/>
              <a:gd name="T15" fmla="*/ 724 h 724"/>
              <a:gd name="T16" fmla="*/ 827 w 1068"/>
              <a:gd name="T17" fmla="*/ 724 h 724"/>
              <a:gd name="T18" fmla="*/ 1068 w 1068"/>
              <a:gd name="T19" fmla="*/ 483 h 724"/>
              <a:gd name="T20" fmla="*/ 1068 w 1068"/>
              <a:gd name="T21" fmla="*/ 362 h 724"/>
              <a:gd name="T22" fmla="*/ 998 w 1068"/>
              <a:gd name="T23" fmla="*/ 192 h 724"/>
              <a:gd name="T24" fmla="*/ 877 w 1068"/>
              <a:gd name="T25"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724">
                <a:moveTo>
                  <a:pt x="877" y="71"/>
                </a:moveTo>
                <a:cubicBezTo>
                  <a:pt x="832" y="26"/>
                  <a:pt x="770" y="0"/>
                  <a:pt x="706" y="0"/>
                </a:cubicBezTo>
                <a:cubicBezTo>
                  <a:pt x="385" y="0"/>
                  <a:pt x="385" y="0"/>
                  <a:pt x="385" y="0"/>
                </a:cubicBezTo>
                <a:cubicBezTo>
                  <a:pt x="321" y="0"/>
                  <a:pt x="260" y="26"/>
                  <a:pt x="214" y="71"/>
                </a:cubicBezTo>
                <a:cubicBezTo>
                  <a:pt x="94" y="192"/>
                  <a:pt x="94" y="192"/>
                  <a:pt x="94" y="192"/>
                </a:cubicBezTo>
                <a:cubicBezTo>
                  <a:pt x="0" y="286"/>
                  <a:pt x="0" y="439"/>
                  <a:pt x="94" y="533"/>
                </a:cubicBezTo>
                <a:cubicBezTo>
                  <a:pt x="214" y="653"/>
                  <a:pt x="214" y="653"/>
                  <a:pt x="214" y="653"/>
                </a:cubicBezTo>
                <a:cubicBezTo>
                  <a:pt x="260" y="698"/>
                  <a:pt x="321" y="724"/>
                  <a:pt x="385" y="724"/>
                </a:cubicBezTo>
                <a:cubicBezTo>
                  <a:pt x="827" y="724"/>
                  <a:pt x="827" y="724"/>
                  <a:pt x="827" y="724"/>
                </a:cubicBezTo>
                <a:cubicBezTo>
                  <a:pt x="960" y="724"/>
                  <a:pt x="1068" y="616"/>
                  <a:pt x="1068" y="483"/>
                </a:cubicBezTo>
                <a:cubicBezTo>
                  <a:pt x="1068" y="362"/>
                  <a:pt x="1068" y="362"/>
                  <a:pt x="1068" y="362"/>
                </a:cubicBezTo>
                <a:cubicBezTo>
                  <a:pt x="1068" y="298"/>
                  <a:pt x="1043" y="237"/>
                  <a:pt x="998" y="192"/>
                </a:cubicBezTo>
                <a:lnTo>
                  <a:pt x="877" y="7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Rühm 3">
            <a:extLst>
              <a:ext uri="{FF2B5EF4-FFF2-40B4-BE49-F238E27FC236}">
                <a16:creationId xmlns:a16="http://schemas.microsoft.com/office/drawing/2014/main" id="{93C061BB-B14F-4CD3-ADD3-6D1A56FC59AA}"/>
              </a:ext>
            </a:extLst>
          </p:cNvPr>
          <p:cNvGrpSpPr/>
          <p:nvPr/>
        </p:nvGrpSpPr>
        <p:grpSpPr>
          <a:xfrm>
            <a:off x="1437369" y="4593221"/>
            <a:ext cx="2851885" cy="1982338"/>
            <a:chOff x="6316956" y="2033847"/>
            <a:chExt cx="1867552" cy="1395154"/>
          </a:xfrm>
        </p:grpSpPr>
        <p:sp>
          <p:nvSpPr>
            <p:cNvPr id="5" name="Freeform 8">
              <a:extLst>
                <a:ext uri="{FF2B5EF4-FFF2-40B4-BE49-F238E27FC236}">
                  <a16:creationId xmlns:a16="http://schemas.microsoft.com/office/drawing/2014/main" id="{29093202-25E2-4142-BBDB-7FC456782F1F}"/>
                </a:ext>
              </a:extLst>
            </p:cNvPr>
            <p:cNvSpPr>
              <a:spLocks/>
            </p:cNvSpPr>
            <p:nvPr/>
          </p:nvSpPr>
          <p:spPr bwMode="auto">
            <a:xfrm>
              <a:off x="6316956" y="2033847"/>
              <a:ext cx="1867552" cy="1395154"/>
            </a:xfrm>
            <a:custGeom>
              <a:avLst/>
              <a:gdLst>
                <a:gd name="T0" fmla="*/ 375 w 435"/>
                <a:gd name="T1" fmla="*/ 38 h 326"/>
                <a:gd name="T2" fmla="*/ 283 w 435"/>
                <a:gd name="T3" fmla="*/ 0 h 326"/>
                <a:gd name="T4" fmla="*/ 174 w 435"/>
                <a:gd name="T5" fmla="*/ 0 h 326"/>
                <a:gd name="T6" fmla="*/ 82 w 435"/>
                <a:gd name="T7" fmla="*/ 38 h 326"/>
                <a:gd name="T8" fmla="*/ 38 w 435"/>
                <a:gd name="T9" fmla="*/ 81 h 326"/>
                <a:gd name="T10" fmla="*/ 0 w 435"/>
                <a:gd name="T11" fmla="*/ 174 h 326"/>
                <a:gd name="T12" fmla="*/ 0 w 435"/>
                <a:gd name="T13" fmla="*/ 196 h 326"/>
                <a:gd name="T14" fmla="*/ 130 w 435"/>
                <a:gd name="T15" fmla="*/ 326 h 326"/>
                <a:gd name="T16" fmla="*/ 305 w 435"/>
                <a:gd name="T17" fmla="*/ 326 h 326"/>
                <a:gd name="T18" fmla="*/ 435 w 435"/>
                <a:gd name="T19" fmla="*/ 196 h 326"/>
                <a:gd name="T20" fmla="*/ 435 w 435"/>
                <a:gd name="T21" fmla="*/ 152 h 326"/>
                <a:gd name="T22" fmla="*/ 397 w 435"/>
                <a:gd name="T23" fmla="*/ 60 h 326"/>
                <a:gd name="T24" fmla="*/ 375 w 435"/>
                <a:gd name="T25" fmla="*/ 3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326">
                  <a:moveTo>
                    <a:pt x="375" y="38"/>
                  </a:moveTo>
                  <a:cubicBezTo>
                    <a:pt x="351" y="13"/>
                    <a:pt x="318" y="0"/>
                    <a:pt x="283" y="0"/>
                  </a:cubicBezTo>
                  <a:cubicBezTo>
                    <a:pt x="174" y="0"/>
                    <a:pt x="174" y="0"/>
                    <a:pt x="174" y="0"/>
                  </a:cubicBezTo>
                  <a:cubicBezTo>
                    <a:pt x="139" y="0"/>
                    <a:pt x="106" y="13"/>
                    <a:pt x="82" y="38"/>
                  </a:cubicBezTo>
                  <a:cubicBezTo>
                    <a:pt x="38" y="81"/>
                    <a:pt x="38" y="81"/>
                    <a:pt x="38" y="81"/>
                  </a:cubicBezTo>
                  <a:cubicBezTo>
                    <a:pt x="13" y="106"/>
                    <a:pt x="0" y="139"/>
                    <a:pt x="0" y="174"/>
                  </a:cubicBezTo>
                  <a:cubicBezTo>
                    <a:pt x="0" y="196"/>
                    <a:pt x="0" y="196"/>
                    <a:pt x="0" y="196"/>
                  </a:cubicBezTo>
                  <a:cubicBezTo>
                    <a:pt x="0" y="268"/>
                    <a:pt x="58" y="326"/>
                    <a:pt x="130" y="326"/>
                  </a:cubicBezTo>
                  <a:cubicBezTo>
                    <a:pt x="305" y="326"/>
                    <a:pt x="305" y="326"/>
                    <a:pt x="305" y="326"/>
                  </a:cubicBezTo>
                  <a:cubicBezTo>
                    <a:pt x="377" y="326"/>
                    <a:pt x="435" y="268"/>
                    <a:pt x="435" y="196"/>
                  </a:cubicBezTo>
                  <a:cubicBezTo>
                    <a:pt x="435" y="152"/>
                    <a:pt x="435" y="152"/>
                    <a:pt x="435" y="152"/>
                  </a:cubicBezTo>
                  <a:cubicBezTo>
                    <a:pt x="435" y="117"/>
                    <a:pt x="422" y="84"/>
                    <a:pt x="397" y="60"/>
                  </a:cubicBezTo>
                  <a:lnTo>
                    <a:pt x="375" y="38"/>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162E512C-9273-4AB0-9363-D73D5CF007AE}"/>
                </a:ext>
              </a:extLst>
            </p:cNvPr>
            <p:cNvSpPr txBox="1"/>
            <p:nvPr/>
          </p:nvSpPr>
          <p:spPr>
            <a:xfrm>
              <a:off x="6438240" y="2124075"/>
              <a:ext cx="1648485" cy="1265928"/>
            </a:xfrm>
            <a:prstGeom prst="rect">
              <a:avLst/>
            </a:prstGeom>
            <a:noFill/>
          </p:spPr>
          <p:txBody>
            <a:bodyPr wrap="square" lIns="0" tIns="0" rIns="0" bIns="0" rtlCol="0" anchor="ctr" anchorCtr="0">
              <a:noAutofit/>
            </a:bodyPr>
            <a:lstStyle/>
            <a:p>
              <a:pPr algn="ctr"/>
              <a:r>
                <a:rPr lang="et-EE" sz="2000" b="1" dirty="0">
                  <a:latin typeface="+mj-lt"/>
                </a:rPr>
                <a:t>Nõusolekuteenus</a:t>
              </a:r>
              <a:endParaRPr lang="en-US" sz="2000" b="1" dirty="0">
                <a:latin typeface="+mj-lt"/>
              </a:endParaRPr>
            </a:p>
          </p:txBody>
        </p:sp>
      </p:grpSp>
      <p:sp>
        <p:nvSpPr>
          <p:cNvPr id="7" name="Freeform 5">
            <a:extLst>
              <a:ext uri="{FF2B5EF4-FFF2-40B4-BE49-F238E27FC236}">
                <a16:creationId xmlns:a16="http://schemas.microsoft.com/office/drawing/2014/main" id="{376EE9E8-C3EE-48D5-A6F4-ECB4CD80B4DD}"/>
              </a:ext>
            </a:extLst>
          </p:cNvPr>
          <p:cNvSpPr>
            <a:spLocks/>
          </p:cNvSpPr>
          <p:nvPr/>
        </p:nvSpPr>
        <p:spPr bwMode="auto">
          <a:xfrm>
            <a:off x="4504722" y="3150633"/>
            <a:ext cx="2517354" cy="1678263"/>
          </a:xfrm>
          <a:custGeom>
            <a:avLst/>
            <a:gdLst>
              <a:gd name="T0" fmla="*/ 695 w 854"/>
              <a:gd name="T1" fmla="*/ 66 h 598"/>
              <a:gd name="T2" fmla="*/ 614 w 854"/>
              <a:gd name="T3" fmla="*/ 26 h 598"/>
              <a:gd name="T4" fmla="*/ 506 w 854"/>
              <a:gd name="T5" fmla="*/ 0 h 598"/>
              <a:gd name="T6" fmla="*/ 321 w 854"/>
              <a:gd name="T7" fmla="*/ 0 h 598"/>
              <a:gd name="T8" fmla="*/ 151 w 854"/>
              <a:gd name="T9" fmla="*/ 71 h 598"/>
              <a:gd name="T10" fmla="*/ 71 w 854"/>
              <a:gd name="T11" fmla="*/ 151 h 598"/>
              <a:gd name="T12" fmla="*/ 0 w 854"/>
              <a:gd name="T13" fmla="*/ 322 h 598"/>
              <a:gd name="T14" fmla="*/ 0 w 854"/>
              <a:gd name="T15" fmla="*/ 357 h 598"/>
              <a:gd name="T16" fmla="*/ 241 w 854"/>
              <a:gd name="T17" fmla="*/ 598 h 598"/>
              <a:gd name="T18" fmla="*/ 563 w 854"/>
              <a:gd name="T19" fmla="*/ 598 h 598"/>
              <a:gd name="T20" fmla="*/ 791 w 854"/>
              <a:gd name="T21" fmla="*/ 433 h 598"/>
              <a:gd name="T22" fmla="*/ 816 w 854"/>
              <a:gd name="T23" fmla="*/ 358 h 598"/>
              <a:gd name="T24" fmla="*/ 695 w 854"/>
              <a:gd name="T25" fmla="*/ 6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4" h="598">
                <a:moveTo>
                  <a:pt x="695" y="66"/>
                </a:moveTo>
                <a:cubicBezTo>
                  <a:pt x="614" y="26"/>
                  <a:pt x="614" y="26"/>
                  <a:pt x="614" y="26"/>
                </a:cubicBezTo>
                <a:cubicBezTo>
                  <a:pt x="581" y="9"/>
                  <a:pt x="544" y="0"/>
                  <a:pt x="506" y="0"/>
                </a:cubicBezTo>
                <a:cubicBezTo>
                  <a:pt x="321" y="0"/>
                  <a:pt x="321" y="0"/>
                  <a:pt x="321" y="0"/>
                </a:cubicBezTo>
                <a:cubicBezTo>
                  <a:pt x="258" y="0"/>
                  <a:pt x="196" y="26"/>
                  <a:pt x="151" y="71"/>
                </a:cubicBezTo>
                <a:cubicBezTo>
                  <a:pt x="71" y="151"/>
                  <a:pt x="71" y="151"/>
                  <a:pt x="71" y="151"/>
                </a:cubicBezTo>
                <a:cubicBezTo>
                  <a:pt x="25" y="197"/>
                  <a:pt x="0" y="258"/>
                  <a:pt x="0" y="322"/>
                </a:cubicBezTo>
                <a:cubicBezTo>
                  <a:pt x="0" y="357"/>
                  <a:pt x="0" y="357"/>
                  <a:pt x="0" y="357"/>
                </a:cubicBezTo>
                <a:cubicBezTo>
                  <a:pt x="0" y="490"/>
                  <a:pt x="108" y="598"/>
                  <a:pt x="241" y="598"/>
                </a:cubicBezTo>
                <a:cubicBezTo>
                  <a:pt x="563" y="598"/>
                  <a:pt x="563" y="598"/>
                  <a:pt x="563" y="598"/>
                </a:cubicBezTo>
                <a:cubicBezTo>
                  <a:pt x="666" y="598"/>
                  <a:pt x="759" y="531"/>
                  <a:pt x="791" y="433"/>
                </a:cubicBezTo>
                <a:cubicBezTo>
                  <a:pt x="816" y="358"/>
                  <a:pt x="816" y="358"/>
                  <a:pt x="816" y="358"/>
                </a:cubicBezTo>
                <a:cubicBezTo>
                  <a:pt x="854" y="244"/>
                  <a:pt x="802" y="120"/>
                  <a:pt x="695" y="6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06D73D30-1703-43C4-AAD5-EF4D51C403BB}"/>
              </a:ext>
            </a:extLst>
          </p:cNvPr>
          <p:cNvSpPr>
            <a:spLocks/>
          </p:cNvSpPr>
          <p:nvPr/>
        </p:nvSpPr>
        <p:spPr bwMode="auto">
          <a:xfrm>
            <a:off x="6710416" y="1995365"/>
            <a:ext cx="2393037" cy="1704596"/>
          </a:xfrm>
          <a:custGeom>
            <a:avLst/>
            <a:gdLst>
              <a:gd name="T0" fmla="*/ 1167 w 1240"/>
              <a:gd name="T1" fmla="*/ 550 h 725"/>
              <a:gd name="T2" fmla="*/ 1210 w 1240"/>
              <a:gd name="T3" fmla="*/ 422 h 725"/>
              <a:gd name="T4" fmla="*/ 1148 w 1240"/>
              <a:gd name="T5" fmla="*/ 161 h 725"/>
              <a:gd name="T6" fmla="*/ 1062 w 1240"/>
              <a:gd name="T7" fmla="*/ 75 h 725"/>
              <a:gd name="T8" fmla="*/ 882 w 1240"/>
              <a:gd name="T9" fmla="*/ 0 h 725"/>
              <a:gd name="T10" fmla="*/ 455 w 1240"/>
              <a:gd name="T11" fmla="*/ 0 h 725"/>
              <a:gd name="T12" fmla="*/ 301 w 1240"/>
              <a:gd name="T13" fmla="*/ 52 h 725"/>
              <a:gd name="T14" fmla="*/ 131 w 1240"/>
              <a:gd name="T15" fmla="*/ 179 h 725"/>
              <a:gd name="T16" fmla="*/ 55 w 1240"/>
              <a:gd name="T17" fmla="*/ 499 h 725"/>
              <a:gd name="T18" fmla="*/ 98 w 1240"/>
              <a:gd name="T19" fmla="*/ 584 h 725"/>
              <a:gd name="T20" fmla="*/ 327 w 1240"/>
              <a:gd name="T21" fmla="*/ 725 h 725"/>
              <a:gd name="T22" fmla="*/ 924 w 1240"/>
              <a:gd name="T23" fmla="*/ 725 h 725"/>
              <a:gd name="T24" fmla="*/ 1167 w 1240"/>
              <a:gd name="T25" fmla="*/ 55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 h="725">
                <a:moveTo>
                  <a:pt x="1167" y="550"/>
                </a:moveTo>
                <a:cubicBezTo>
                  <a:pt x="1210" y="422"/>
                  <a:pt x="1210" y="422"/>
                  <a:pt x="1210" y="422"/>
                </a:cubicBezTo>
                <a:cubicBezTo>
                  <a:pt x="1240" y="331"/>
                  <a:pt x="1216" y="229"/>
                  <a:pt x="1148" y="161"/>
                </a:cubicBezTo>
                <a:cubicBezTo>
                  <a:pt x="1062" y="75"/>
                  <a:pt x="1062" y="75"/>
                  <a:pt x="1062" y="75"/>
                </a:cubicBezTo>
                <a:cubicBezTo>
                  <a:pt x="1015" y="27"/>
                  <a:pt x="949" y="0"/>
                  <a:pt x="882" y="0"/>
                </a:cubicBezTo>
                <a:cubicBezTo>
                  <a:pt x="455" y="0"/>
                  <a:pt x="455" y="0"/>
                  <a:pt x="455" y="0"/>
                </a:cubicBezTo>
                <a:cubicBezTo>
                  <a:pt x="400" y="0"/>
                  <a:pt x="346" y="18"/>
                  <a:pt x="301" y="52"/>
                </a:cubicBezTo>
                <a:cubicBezTo>
                  <a:pt x="131" y="179"/>
                  <a:pt x="131" y="179"/>
                  <a:pt x="131" y="179"/>
                </a:cubicBezTo>
                <a:cubicBezTo>
                  <a:pt x="32" y="254"/>
                  <a:pt x="0" y="388"/>
                  <a:pt x="55" y="499"/>
                </a:cubicBezTo>
                <a:cubicBezTo>
                  <a:pt x="98" y="584"/>
                  <a:pt x="98" y="584"/>
                  <a:pt x="98" y="584"/>
                </a:cubicBezTo>
                <a:cubicBezTo>
                  <a:pt x="141" y="671"/>
                  <a:pt x="230" y="725"/>
                  <a:pt x="327" y="725"/>
                </a:cubicBezTo>
                <a:cubicBezTo>
                  <a:pt x="924" y="725"/>
                  <a:pt x="924" y="725"/>
                  <a:pt x="924" y="725"/>
                </a:cubicBezTo>
                <a:cubicBezTo>
                  <a:pt x="1034" y="725"/>
                  <a:pt x="1132" y="655"/>
                  <a:pt x="1167" y="550"/>
                </a:cubicBezTo>
                <a:close/>
              </a:path>
            </a:pathLst>
          </a:custGeom>
          <a:solidFill>
            <a:srgbClr val="8B7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F60BE921-0FBA-4A26-9547-801B43A3BAB7}"/>
              </a:ext>
            </a:extLst>
          </p:cNvPr>
          <p:cNvSpPr>
            <a:spLocks/>
          </p:cNvSpPr>
          <p:nvPr/>
        </p:nvSpPr>
        <p:spPr bwMode="auto">
          <a:xfrm>
            <a:off x="2954589" y="3633264"/>
            <a:ext cx="1334665" cy="788340"/>
          </a:xfrm>
          <a:custGeom>
            <a:avLst/>
            <a:gdLst>
              <a:gd name="T0" fmla="*/ 877 w 1068"/>
              <a:gd name="T1" fmla="*/ 71 h 724"/>
              <a:gd name="T2" fmla="*/ 706 w 1068"/>
              <a:gd name="T3" fmla="*/ 0 h 724"/>
              <a:gd name="T4" fmla="*/ 385 w 1068"/>
              <a:gd name="T5" fmla="*/ 0 h 724"/>
              <a:gd name="T6" fmla="*/ 214 w 1068"/>
              <a:gd name="T7" fmla="*/ 71 h 724"/>
              <a:gd name="T8" fmla="*/ 94 w 1068"/>
              <a:gd name="T9" fmla="*/ 192 h 724"/>
              <a:gd name="T10" fmla="*/ 94 w 1068"/>
              <a:gd name="T11" fmla="*/ 533 h 724"/>
              <a:gd name="T12" fmla="*/ 214 w 1068"/>
              <a:gd name="T13" fmla="*/ 653 h 724"/>
              <a:gd name="T14" fmla="*/ 385 w 1068"/>
              <a:gd name="T15" fmla="*/ 724 h 724"/>
              <a:gd name="T16" fmla="*/ 827 w 1068"/>
              <a:gd name="T17" fmla="*/ 724 h 724"/>
              <a:gd name="T18" fmla="*/ 1068 w 1068"/>
              <a:gd name="T19" fmla="*/ 483 h 724"/>
              <a:gd name="T20" fmla="*/ 1068 w 1068"/>
              <a:gd name="T21" fmla="*/ 362 h 724"/>
              <a:gd name="T22" fmla="*/ 998 w 1068"/>
              <a:gd name="T23" fmla="*/ 192 h 724"/>
              <a:gd name="T24" fmla="*/ 877 w 1068"/>
              <a:gd name="T25"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724">
                <a:moveTo>
                  <a:pt x="877" y="71"/>
                </a:moveTo>
                <a:cubicBezTo>
                  <a:pt x="832" y="26"/>
                  <a:pt x="770" y="0"/>
                  <a:pt x="706" y="0"/>
                </a:cubicBezTo>
                <a:cubicBezTo>
                  <a:pt x="385" y="0"/>
                  <a:pt x="385" y="0"/>
                  <a:pt x="385" y="0"/>
                </a:cubicBezTo>
                <a:cubicBezTo>
                  <a:pt x="321" y="0"/>
                  <a:pt x="260" y="26"/>
                  <a:pt x="214" y="71"/>
                </a:cubicBezTo>
                <a:cubicBezTo>
                  <a:pt x="94" y="192"/>
                  <a:pt x="94" y="192"/>
                  <a:pt x="94" y="192"/>
                </a:cubicBezTo>
                <a:cubicBezTo>
                  <a:pt x="0" y="286"/>
                  <a:pt x="0" y="439"/>
                  <a:pt x="94" y="533"/>
                </a:cubicBezTo>
                <a:cubicBezTo>
                  <a:pt x="214" y="653"/>
                  <a:pt x="214" y="653"/>
                  <a:pt x="214" y="653"/>
                </a:cubicBezTo>
                <a:cubicBezTo>
                  <a:pt x="260" y="698"/>
                  <a:pt x="321" y="724"/>
                  <a:pt x="385" y="724"/>
                </a:cubicBezTo>
                <a:cubicBezTo>
                  <a:pt x="827" y="724"/>
                  <a:pt x="827" y="724"/>
                  <a:pt x="827" y="724"/>
                </a:cubicBezTo>
                <a:cubicBezTo>
                  <a:pt x="960" y="724"/>
                  <a:pt x="1068" y="616"/>
                  <a:pt x="1068" y="483"/>
                </a:cubicBezTo>
                <a:cubicBezTo>
                  <a:pt x="1068" y="362"/>
                  <a:pt x="1068" y="362"/>
                  <a:pt x="1068" y="362"/>
                </a:cubicBezTo>
                <a:cubicBezTo>
                  <a:pt x="1068" y="298"/>
                  <a:pt x="1043" y="237"/>
                  <a:pt x="998" y="192"/>
                </a:cubicBezTo>
                <a:lnTo>
                  <a:pt x="877" y="71"/>
                </a:lnTo>
                <a:close/>
              </a:path>
            </a:pathLst>
          </a:custGeom>
          <a:solidFill>
            <a:srgbClr val="3C00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F14AE225-29EC-4AEA-9352-5E6ACFB13DDA}"/>
              </a:ext>
            </a:extLst>
          </p:cNvPr>
          <p:cNvSpPr>
            <a:spLocks/>
          </p:cNvSpPr>
          <p:nvPr/>
        </p:nvSpPr>
        <p:spPr bwMode="auto">
          <a:xfrm>
            <a:off x="7598000" y="4593221"/>
            <a:ext cx="2326809" cy="1704596"/>
          </a:xfrm>
          <a:custGeom>
            <a:avLst/>
            <a:gdLst>
              <a:gd name="T0" fmla="*/ 970 w 1023"/>
              <a:gd name="T1" fmla="*/ 227 h 680"/>
              <a:gd name="T2" fmla="*/ 890 w 1023"/>
              <a:gd name="T3" fmla="*/ 107 h 680"/>
              <a:gd name="T4" fmla="*/ 691 w 1023"/>
              <a:gd name="T5" fmla="*/ 0 h 680"/>
              <a:gd name="T6" fmla="*/ 451 w 1023"/>
              <a:gd name="T7" fmla="*/ 0 h 680"/>
              <a:gd name="T8" fmla="*/ 362 w 1023"/>
              <a:gd name="T9" fmla="*/ 18 h 680"/>
              <a:gd name="T10" fmla="*/ 162 w 1023"/>
              <a:gd name="T11" fmla="*/ 98 h 680"/>
              <a:gd name="T12" fmla="*/ 22 w 1023"/>
              <a:gd name="T13" fmla="*/ 249 h 680"/>
              <a:gd name="T14" fmla="*/ 51 w 1023"/>
              <a:gd name="T15" fmla="*/ 453 h 680"/>
              <a:gd name="T16" fmla="*/ 131 w 1023"/>
              <a:gd name="T17" fmla="*/ 573 h 680"/>
              <a:gd name="T18" fmla="*/ 331 w 1023"/>
              <a:gd name="T19" fmla="*/ 680 h 680"/>
              <a:gd name="T20" fmla="*/ 731 w 1023"/>
              <a:gd name="T21" fmla="*/ 680 h 680"/>
              <a:gd name="T22" fmla="*/ 945 w 1023"/>
              <a:gd name="T23" fmla="*/ 547 h 680"/>
              <a:gd name="T24" fmla="*/ 985 w 1023"/>
              <a:gd name="T25" fmla="*/ 467 h 680"/>
              <a:gd name="T26" fmla="*/ 970 w 1023"/>
              <a:gd name="T27" fmla="*/ 22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3" h="680">
                <a:moveTo>
                  <a:pt x="970" y="227"/>
                </a:moveTo>
                <a:cubicBezTo>
                  <a:pt x="890" y="107"/>
                  <a:pt x="890" y="107"/>
                  <a:pt x="890" y="107"/>
                </a:cubicBezTo>
                <a:cubicBezTo>
                  <a:pt x="846" y="41"/>
                  <a:pt x="771" y="0"/>
                  <a:pt x="691" y="0"/>
                </a:cubicBezTo>
                <a:cubicBezTo>
                  <a:pt x="451" y="0"/>
                  <a:pt x="451" y="0"/>
                  <a:pt x="451" y="0"/>
                </a:cubicBezTo>
                <a:cubicBezTo>
                  <a:pt x="420" y="0"/>
                  <a:pt x="390" y="6"/>
                  <a:pt x="362" y="18"/>
                </a:cubicBezTo>
                <a:cubicBezTo>
                  <a:pt x="162" y="98"/>
                  <a:pt x="162" y="98"/>
                  <a:pt x="162" y="98"/>
                </a:cubicBezTo>
                <a:cubicBezTo>
                  <a:pt x="95" y="124"/>
                  <a:pt x="43" y="180"/>
                  <a:pt x="22" y="249"/>
                </a:cubicBezTo>
                <a:cubicBezTo>
                  <a:pt x="0" y="318"/>
                  <a:pt x="11" y="393"/>
                  <a:pt x="51" y="453"/>
                </a:cubicBezTo>
                <a:cubicBezTo>
                  <a:pt x="131" y="573"/>
                  <a:pt x="131" y="573"/>
                  <a:pt x="131" y="573"/>
                </a:cubicBezTo>
                <a:cubicBezTo>
                  <a:pt x="176" y="640"/>
                  <a:pt x="251" y="680"/>
                  <a:pt x="331" y="680"/>
                </a:cubicBezTo>
                <a:cubicBezTo>
                  <a:pt x="731" y="680"/>
                  <a:pt x="731" y="680"/>
                  <a:pt x="731" y="680"/>
                </a:cubicBezTo>
                <a:cubicBezTo>
                  <a:pt x="821" y="680"/>
                  <a:pt x="904" y="629"/>
                  <a:pt x="945" y="547"/>
                </a:cubicBezTo>
                <a:cubicBezTo>
                  <a:pt x="985" y="467"/>
                  <a:pt x="985" y="467"/>
                  <a:pt x="985" y="467"/>
                </a:cubicBezTo>
                <a:cubicBezTo>
                  <a:pt x="1023" y="390"/>
                  <a:pt x="1018" y="299"/>
                  <a:pt x="970" y="227"/>
                </a:cubicBezTo>
                <a:close/>
              </a:path>
            </a:pathLst>
          </a:custGeom>
          <a:solidFill>
            <a:srgbClr val="65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E0B5F58E-13A7-438E-A173-83A2B697A2AE}"/>
              </a:ext>
            </a:extLst>
          </p:cNvPr>
          <p:cNvSpPr>
            <a:spLocks/>
          </p:cNvSpPr>
          <p:nvPr/>
        </p:nvSpPr>
        <p:spPr bwMode="auto">
          <a:xfrm>
            <a:off x="4657930" y="4932996"/>
            <a:ext cx="2737120" cy="1304292"/>
          </a:xfrm>
          <a:custGeom>
            <a:avLst/>
            <a:gdLst>
              <a:gd name="T0" fmla="*/ 134 w 1178"/>
              <a:gd name="T1" fmla="*/ 599 h 599"/>
              <a:gd name="T2" fmla="*/ 1045 w 1178"/>
              <a:gd name="T3" fmla="*/ 599 h 599"/>
              <a:gd name="T4" fmla="*/ 1178 w 1178"/>
              <a:gd name="T5" fmla="*/ 465 h 599"/>
              <a:gd name="T6" fmla="*/ 1178 w 1178"/>
              <a:gd name="T7" fmla="*/ 134 h 599"/>
              <a:gd name="T8" fmla="*/ 1045 w 1178"/>
              <a:gd name="T9" fmla="*/ 0 h 599"/>
              <a:gd name="T10" fmla="*/ 134 w 1178"/>
              <a:gd name="T11" fmla="*/ 0 h 599"/>
              <a:gd name="T12" fmla="*/ 0 w 1178"/>
              <a:gd name="T13" fmla="*/ 134 h 599"/>
              <a:gd name="T14" fmla="*/ 0 w 1178"/>
              <a:gd name="T15" fmla="*/ 465 h 599"/>
              <a:gd name="T16" fmla="*/ 134 w 1178"/>
              <a:gd name="T1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8" h="599">
                <a:moveTo>
                  <a:pt x="134" y="599"/>
                </a:moveTo>
                <a:cubicBezTo>
                  <a:pt x="1045" y="599"/>
                  <a:pt x="1045" y="599"/>
                  <a:pt x="1045" y="599"/>
                </a:cubicBezTo>
                <a:cubicBezTo>
                  <a:pt x="1118" y="599"/>
                  <a:pt x="1178" y="539"/>
                  <a:pt x="1178" y="465"/>
                </a:cubicBezTo>
                <a:cubicBezTo>
                  <a:pt x="1178" y="134"/>
                  <a:pt x="1178" y="134"/>
                  <a:pt x="1178" y="134"/>
                </a:cubicBezTo>
                <a:cubicBezTo>
                  <a:pt x="1178" y="60"/>
                  <a:pt x="1118" y="0"/>
                  <a:pt x="1045" y="0"/>
                </a:cubicBezTo>
                <a:cubicBezTo>
                  <a:pt x="134" y="0"/>
                  <a:pt x="134" y="0"/>
                  <a:pt x="134" y="0"/>
                </a:cubicBezTo>
                <a:cubicBezTo>
                  <a:pt x="60" y="0"/>
                  <a:pt x="0" y="60"/>
                  <a:pt x="0" y="134"/>
                </a:cubicBezTo>
                <a:cubicBezTo>
                  <a:pt x="0" y="465"/>
                  <a:pt x="0" y="465"/>
                  <a:pt x="0" y="465"/>
                </a:cubicBezTo>
                <a:cubicBezTo>
                  <a:pt x="0" y="539"/>
                  <a:pt x="60" y="599"/>
                  <a:pt x="134" y="599"/>
                </a:cubicBezTo>
                <a:close/>
              </a:path>
            </a:pathLst>
          </a:custGeom>
          <a:solidFill>
            <a:srgbClr val="1D44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2EB80554-8B4A-4786-8C26-19B7C3A2EA66}"/>
              </a:ext>
            </a:extLst>
          </p:cNvPr>
          <p:cNvSpPr>
            <a:spLocks/>
          </p:cNvSpPr>
          <p:nvPr/>
        </p:nvSpPr>
        <p:spPr bwMode="auto">
          <a:xfrm>
            <a:off x="7034677" y="3943367"/>
            <a:ext cx="1340199" cy="668877"/>
          </a:xfrm>
          <a:custGeom>
            <a:avLst/>
            <a:gdLst>
              <a:gd name="T0" fmla="*/ 161 w 804"/>
              <a:gd name="T1" fmla="*/ 402 h 402"/>
              <a:gd name="T2" fmla="*/ 643 w 804"/>
              <a:gd name="T3" fmla="*/ 402 h 402"/>
              <a:gd name="T4" fmla="*/ 804 w 804"/>
              <a:gd name="T5" fmla="*/ 241 h 402"/>
              <a:gd name="T6" fmla="*/ 804 w 804"/>
              <a:gd name="T7" fmla="*/ 161 h 402"/>
              <a:gd name="T8" fmla="*/ 643 w 804"/>
              <a:gd name="T9" fmla="*/ 0 h 402"/>
              <a:gd name="T10" fmla="*/ 161 w 804"/>
              <a:gd name="T11" fmla="*/ 0 h 402"/>
              <a:gd name="T12" fmla="*/ 0 w 804"/>
              <a:gd name="T13" fmla="*/ 161 h 402"/>
              <a:gd name="T14" fmla="*/ 0 w 804"/>
              <a:gd name="T15" fmla="*/ 241 h 402"/>
              <a:gd name="T16" fmla="*/ 161 w 804"/>
              <a:gd name="T1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402">
                <a:moveTo>
                  <a:pt x="161" y="402"/>
                </a:moveTo>
                <a:cubicBezTo>
                  <a:pt x="643" y="402"/>
                  <a:pt x="643" y="402"/>
                  <a:pt x="643" y="402"/>
                </a:cubicBezTo>
                <a:cubicBezTo>
                  <a:pt x="732" y="402"/>
                  <a:pt x="804" y="330"/>
                  <a:pt x="804" y="241"/>
                </a:cubicBezTo>
                <a:cubicBezTo>
                  <a:pt x="804" y="161"/>
                  <a:pt x="804" y="161"/>
                  <a:pt x="804" y="161"/>
                </a:cubicBezTo>
                <a:cubicBezTo>
                  <a:pt x="804" y="72"/>
                  <a:pt x="732" y="0"/>
                  <a:pt x="643" y="0"/>
                </a:cubicBezTo>
                <a:cubicBezTo>
                  <a:pt x="161" y="0"/>
                  <a:pt x="161" y="0"/>
                  <a:pt x="161" y="0"/>
                </a:cubicBezTo>
                <a:cubicBezTo>
                  <a:pt x="72" y="0"/>
                  <a:pt x="0" y="72"/>
                  <a:pt x="0" y="161"/>
                </a:cubicBezTo>
                <a:cubicBezTo>
                  <a:pt x="0" y="241"/>
                  <a:pt x="0" y="241"/>
                  <a:pt x="0" y="241"/>
                </a:cubicBezTo>
                <a:cubicBezTo>
                  <a:pt x="0" y="330"/>
                  <a:pt x="72" y="402"/>
                  <a:pt x="161" y="402"/>
                </a:cubicBezTo>
                <a:close/>
              </a:path>
            </a:pathLst>
          </a:custGeom>
          <a:solidFill>
            <a:srgbClr val="AD7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6CEAA6C5-1846-418F-986F-8A4D32BC26CA}"/>
              </a:ext>
            </a:extLst>
          </p:cNvPr>
          <p:cNvSpPr>
            <a:spLocks/>
          </p:cNvSpPr>
          <p:nvPr/>
        </p:nvSpPr>
        <p:spPr bwMode="auto">
          <a:xfrm>
            <a:off x="5573860" y="2713701"/>
            <a:ext cx="1044279" cy="372957"/>
          </a:xfrm>
          <a:custGeom>
            <a:avLst/>
            <a:gdLst>
              <a:gd name="T0" fmla="*/ 0 w 626"/>
              <a:gd name="T1" fmla="*/ 112 h 224"/>
              <a:gd name="T2" fmla="*/ 112 w 626"/>
              <a:gd name="T3" fmla="*/ 224 h 224"/>
              <a:gd name="T4" fmla="*/ 514 w 626"/>
              <a:gd name="T5" fmla="*/ 224 h 224"/>
              <a:gd name="T6" fmla="*/ 626 w 626"/>
              <a:gd name="T7" fmla="*/ 112 h 224"/>
              <a:gd name="T8" fmla="*/ 514 w 626"/>
              <a:gd name="T9" fmla="*/ 0 h 224"/>
              <a:gd name="T10" fmla="*/ 112 w 626"/>
              <a:gd name="T11" fmla="*/ 0 h 224"/>
              <a:gd name="T12" fmla="*/ 0 w 626"/>
              <a:gd name="T13" fmla="*/ 112 h 224"/>
            </a:gdLst>
            <a:ahLst/>
            <a:cxnLst>
              <a:cxn ang="0">
                <a:pos x="T0" y="T1"/>
              </a:cxn>
              <a:cxn ang="0">
                <a:pos x="T2" y="T3"/>
              </a:cxn>
              <a:cxn ang="0">
                <a:pos x="T4" y="T5"/>
              </a:cxn>
              <a:cxn ang="0">
                <a:pos x="T6" y="T7"/>
              </a:cxn>
              <a:cxn ang="0">
                <a:pos x="T8" y="T9"/>
              </a:cxn>
              <a:cxn ang="0">
                <a:pos x="T10" y="T11"/>
              </a:cxn>
              <a:cxn ang="0">
                <a:pos x="T12" y="T13"/>
              </a:cxn>
            </a:cxnLst>
            <a:rect l="0" t="0" r="r" b="b"/>
            <a:pathLst>
              <a:path w="626" h="224">
                <a:moveTo>
                  <a:pt x="0" y="112"/>
                </a:moveTo>
                <a:cubicBezTo>
                  <a:pt x="0" y="174"/>
                  <a:pt x="50" y="224"/>
                  <a:pt x="112" y="224"/>
                </a:cubicBezTo>
                <a:cubicBezTo>
                  <a:pt x="514" y="224"/>
                  <a:pt x="514" y="224"/>
                  <a:pt x="514" y="224"/>
                </a:cubicBezTo>
                <a:cubicBezTo>
                  <a:pt x="575" y="224"/>
                  <a:pt x="626" y="174"/>
                  <a:pt x="626" y="112"/>
                </a:cubicBezTo>
                <a:cubicBezTo>
                  <a:pt x="626" y="50"/>
                  <a:pt x="575" y="0"/>
                  <a:pt x="514" y="0"/>
                </a:cubicBezTo>
                <a:cubicBezTo>
                  <a:pt x="112" y="0"/>
                  <a:pt x="112" y="0"/>
                  <a:pt x="112" y="0"/>
                </a:cubicBezTo>
                <a:cubicBezTo>
                  <a:pt x="50" y="0"/>
                  <a:pt x="0" y="50"/>
                  <a:pt x="0" y="112"/>
                </a:cubicBezTo>
                <a:close/>
              </a:path>
            </a:pathLst>
          </a:custGeom>
          <a:solidFill>
            <a:srgbClr val="D2C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8A097FB1-2012-4048-89CB-F63BB6AEDF70}"/>
              </a:ext>
            </a:extLst>
          </p:cNvPr>
          <p:cNvSpPr txBox="1"/>
          <p:nvPr/>
        </p:nvSpPr>
        <p:spPr>
          <a:xfrm>
            <a:off x="2784605" y="2375147"/>
            <a:ext cx="2210937" cy="338554"/>
          </a:xfrm>
          <a:prstGeom prst="rect">
            <a:avLst/>
          </a:prstGeom>
          <a:noFill/>
        </p:spPr>
        <p:txBody>
          <a:bodyPr wrap="square" rtlCol="0">
            <a:spAutoFit/>
          </a:bodyPr>
          <a:lstStyle/>
          <a:p>
            <a:pPr algn="ctr"/>
            <a:r>
              <a:rPr lang="et-EE" sz="1600" b="1" dirty="0">
                <a:latin typeface="+mj-lt"/>
              </a:rPr>
              <a:t>Insuldi juhtprojekt</a:t>
            </a:r>
            <a:endParaRPr lang="en-GB" sz="1600" b="1" dirty="0">
              <a:latin typeface="+mj-lt"/>
            </a:endParaRPr>
          </a:p>
        </p:txBody>
      </p:sp>
      <p:sp>
        <p:nvSpPr>
          <p:cNvPr id="16" name="TextBox 15">
            <a:extLst>
              <a:ext uri="{FF2B5EF4-FFF2-40B4-BE49-F238E27FC236}">
                <a16:creationId xmlns:a16="http://schemas.microsoft.com/office/drawing/2014/main" id="{A6D5CB10-4971-4DC9-AA5F-62FAEE8BF255}"/>
              </a:ext>
            </a:extLst>
          </p:cNvPr>
          <p:cNvSpPr txBox="1"/>
          <p:nvPr/>
        </p:nvSpPr>
        <p:spPr>
          <a:xfrm>
            <a:off x="4657930" y="3820487"/>
            <a:ext cx="2210937" cy="338554"/>
          </a:xfrm>
          <a:prstGeom prst="rect">
            <a:avLst/>
          </a:prstGeom>
          <a:noFill/>
        </p:spPr>
        <p:txBody>
          <a:bodyPr wrap="square" rtlCol="0">
            <a:spAutoFit/>
          </a:bodyPr>
          <a:lstStyle/>
          <a:p>
            <a:pPr algn="ctr"/>
            <a:r>
              <a:rPr lang="et-EE" sz="1600" b="1" dirty="0">
                <a:latin typeface="+mj-lt"/>
              </a:rPr>
              <a:t>Terviseportaal</a:t>
            </a:r>
            <a:endParaRPr lang="en-GB" sz="1600" b="1" dirty="0">
              <a:latin typeface="+mj-lt"/>
            </a:endParaRPr>
          </a:p>
        </p:txBody>
      </p:sp>
      <p:sp>
        <p:nvSpPr>
          <p:cNvPr id="17" name="Freeform 43">
            <a:extLst>
              <a:ext uri="{FF2B5EF4-FFF2-40B4-BE49-F238E27FC236}">
                <a16:creationId xmlns:a16="http://schemas.microsoft.com/office/drawing/2014/main" id="{5AB20780-B091-4AFC-8EA6-21D65365A452}"/>
              </a:ext>
            </a:extLst>
          </p:cNvPr>
          <p:cNvSpPr>
            <a:spLocks noChangeAspect="1" noEditPoints="1"/>
          </p:cNvSpPr>
          <p:nvPr/>
        </p:nvSpPr>
        <p:spPr bwMode="auto">
          <a:xfrm>
            <a:off x="401290" y="316774"/>
            <a:ext cx="648097" cy="646331"/>
          </a:xfrm>
          <a:custGeom>
            <a:avLst/>
            <a:gdLst>
              <a:gd name="T0" fmla="*/ 132 w 367"/>
              <a:gd name="T1" fmla="*/ 90 h 367"/>
              <a:gd name="T2" fmla="*/ 153 w 367"/>
              <a:gd name="T3" fmla="*/ 73 h 367"/>
              <a:gd name="T4" fmla="*/ 113 w 367"/>
              <a:gd name="T5" fmla="*/ 49 h 367"/>
              <a:gd name="T6" fmla="*/ 104 w 367"/>
              <a:gd name="T7" fmla="*/ 55 h 367"/>
              <a:gd name="T8" fmla="*/ 111 w 367"/>
              <a:gd name="T9" fmla="*/ 122 h 367"/>
              <a:gd name="T10" fmla="*/ 117 w 367"/>
              <a:gd name="T11" fmla="*/ 65 h 367"/>
              <a:gd name="T12" fmla="*/ 126 w 367"/>
              <a:gd name="T13" fmla="*/ 80 h 367"/>
              <a:gd name="T14" fmla="*/ 227 w 367"/>
              <a:gd name="T15" fmla="*/ 279 h 367"/>
              <a:gd name="T16" fmla="*/ 229 w 367"/>
              <a:gd name="T17" fmla="*/ 278 h 367"/>
              <a:gd name="T18" fmla="*/ 229 w 367"/>
              <a:gd name="T19" fmla="*/ 276 h 367"/>
              <a:gd name="T20" fmla="*/ 230 w 367"/>
              <a:gd name="T21" fmla="*/ 275 h 367"/>
              <a:gd name="T22" fmla="*/ 230 w 367"/>
              <a:gd name="T23" fmla="*/ 274 h 367"/>
              <a:gd name="T24" fmla="*/ 230 w 367"/>
              <a:gd name="T25" fmla="*/ 273 h 367"/>
              <a:gd name="T26" fmla="*/ 229 w 367"/>
              <a:gd name="T27" fmla="*/ 272 h 367"/>
              <a:gd name="T28" fmla="*/ 217 w 367"/>
              <a:gd name="T29" fmla="*/ 247 h 367"/>
              <a:gd name="T30" fmla="*/ 206 w 367"/>
              <a:gd name="T31" fmla="*/ 252 h 367"/>
              <a:gd name="T32" fmla="*/ 112 w 367"/>
              <a:gd name="T33" fmla="*/ 233 h 367"/>
              <a:gd name="T34" fmla="*/ 282 w 367"/>
              <a:gd name="T35" fmla="*/ 171 h 367"/>
              <a:gd name="T36" fmla="*/ 146 w 367"/>
              <a:gd name="T37" fmla="*/ 123 h 367"/>
              <a:gd name="T38" fmla="*/ 142 w 367"/>
              <a:gd name="T39" fmla="*/ 135 h 367"/>
              <a:gd name="T40" fmla="*/ 90 w 367"/>
              <a:gd name="T41" fmla="*/ 227 h 367"/>
              <a:gd name="T42" fmla="*/ 90 w 367"/>
              <a:gd name="T43" fmla="*/ 239 h 367"/>
              <a:gd name="T44" fmla="*/ 197 w 367"/>
              <a:gd name="T45" fmla="*/ 281 h 367"/>
              <a:gd name="T46" fmla="*/ 199 w 367"/>
              <a:gd name="T47" fmla="*/ 292 h 367"/>
              <a:gd name="T48" fmla="*/ 226 w 367"/>
              <a:gd name="T49" fmla="*/ 279 h 367"/>
              <a:gd name="T50" fmla="*/ 184 w 367"/>
              <a:gd name="T51" fmla="*/ 0 h 367"/>
              <a:gd name="T52" fmla="*/ 184 w 367"/>
              <a:gd name="T53" fmla="*/ 367 h 367"/>
              <a:gd name="T54" fmla="*/ 184 w 367"/>
              <a:gd name="T55" fmla="*/ 354 h 367"/>
              <a:gd name="T56" fmla="*/ 184 w 367"/>
              <a:gd name="T57" fmla="*/ 12 h 367"/>
              <a:gd name="T58" fmla="*/ 213 w 367"/>
              <a:gd name="T59" fmla="*/ 352 h 367"/>
              <a:gd name="T60" fmla="*/ 216 w 367"/>
              <a:gd name="T61" fmla="*/ 364 h 367"/>
              <a:gd name="T62" fmla="*/ 184 w 367"/>
              <a:gd name="T63" fmla="*/ 0 h 367"/>
              <a:gd name="T64" fmla="*/ 279 w 367"/>
              <a:gd name="T65" fmla="*/ 262 h 367"/>
              <a:gd name="T66" fmla="*/ 300 w 367"/>
              <a:gd name="T67" fmla="*/ 244 h 367"/>
              <a:gd name="T68" fmla="*/ 260 w 367"/>
              <a:gd name="T69" fmla="*/ 221 h 367"/>
              <a:gd name="T70" fmla="*/ 251 w 367"/>
              <a:gd name="T71" fmla="*/ 226 h 367"/>
              <a:gd name="T72" fmla="*/ 257 w 367"/>
              <a:gd name="T73" fmla="*/ 293 h 367"/>
              <a:gd name="T74" fmla="*/ 263 w 367"/>
              <a:gd name="T75" fmla="*/ 236 h 367"/>
              <a:gd name="T76" fmla="*/ 272 w 367"/>
              <a:gd name="T77" fmla="*/ 25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7">
                <a:moveTo>
                  <a:pt x="124" y="89"/>
                </a:moveTo>
                <a:cubicBezTo>
                  <a:pt x="126" y="92"/>
                  <a:pt x="129" y="92"/>
                  <a:pt x="132" y="90"/>
                </a:cubicBezTo>
                <a:cubicBezTo>
                  <a:pt x="151" y="78"/>
                  <a:pt x="151" y="78"/>
                  <a:pt x="151" y="78"/>
                </a:cubicBezTo>
                <a:cubicBezTo>
                  <a:pt x="152" y="77"/>
                  <a:pt x="153" y="75"/>
                  <a:pt x="153" y="73"/>
                </a:cubicBezTo>
                <a:cubicBezTo>
                  <a:pt x="153" y="71"/>
                  <a:pt x="152" y="69"/>
                  <a:pt x="150" y="68"/>
                </a:cubicBezTo>
                <a:cubicBezTo>
                  <a:pt x="113" y="49"/>
                  <a:pt x="113" y="49"/>
                  <a:pt x="113" y="49"/>
                </a:cubicBezTo>
                <a:cubicBezTo>
                  <a:pt x="111" y="48"/>
                  <a:pt x="109" y="48"/>
                  <a:pt x="107" y="50"/>
                </a:cubicBezTo>
                <a:cubicBezTo>
                  <a:pt x="106" y="51"/>
                  <a:pt x="104" y="53"/>
                  <a:pt x="104" y="55"/>
                </a:cubicBezTo>
                <a:cubicBezTo>
                  <a:pt x="104" y="116"/>
                  <a:pt x="104" y="116"/>
                  <a:pt x="104" y="116"/>
                </a:cubicBezTo>
                <a:cubicBezTo>
                  <a:pt x="104" y="119"/>
                  <a:pt x="107" y="122"/>
                  <a:pt x="111" y="122"/>
                </a:cubicBezTo>
                <a:cubicBezTo>
                  <a:pt x="114" y="122"/>
                  <a:pt x="117" y="119"/>
                  <a:pt x="117" y="116"/>
                </a:cubicBezTo>
                <a:cubicBezTo>
                  <a:pt x="117" y="65"/>
                  <a:pt x="117" y="65"/>
                  <a:pt x="117" y="65"/>
                </a:cubicBezTo>
                <a:cubicBezTo>
                  <a:pt x="135" y="74"/>
                  <a:pt x="135" y="74"/>
                  <a:pt x="135" y="74"/>
                </a:cubicBezTo>
                <a:cubicBezTo>
                  <a:pt x="126" y="80"/>
                  <a:pt x="126" y="80"/>
                  <a:pt x="126" y="80"/>
                </a:cubicBezTo>
                <a:cubicBezTo>
                  <a:pt x="123" y="82"/>
                  <a:pt x="122" y="86"/>
                  <a:pt x="124" y="89"/>
                </a:cubicBezTo>
                <a:close/>
                <a:moveTo>
                  <a:pt x="227" y="279"/>
                </a:moveTo>
                <a:cubicBezTo>
                  <a:pt x="227" y="279"/>
                  <a:pt x="227" y="279"/>
                  <a:pt x="227" y="279"/>
                </a:cubicBezTo>
                <a:cubicBezTo>
                  <a:pt x="228" y="278"/>
                  <a:pt x="228" y="278"/>
                  <a:pt x="229" y="278"/>
                </a:cubicBezTo>
                <a:cubicBezTo>
                  <a:pt x="229" y="278"/>
                  <a:pt x="229" y="277"/>
                  <a:pt x="229" y="277"/>
                </a:cubicBezTo>
                <a:cubicBezTo>
                  <a:pt x="229" y="277"/>
                  <a:pt x="229" y="276"/>
                  <a:pt x="229" y="276"/>
                </a:cubicBezTo>
                <a:cubicBezTo>
                  <a:pt x="230" y="276"/>
                  <a:pt x="230" y="276"/>
                  <a:pt x="230" y="276"/>
                </a:cubicBezTo>
                <a:cubicBezTo>
                  <a:pt x="230" y="276"/>
                  <a:pt x="230" y="275"/>
                  <a:pt x="230" y="275"/>
                </a:cubicBezTo>
                <a:cubicBezTo>
                  <a:pt x="230" y="275"/>
                  <a:pt x="230" y="275"/>
                  <a:pt x="230" y="275"/>
                </a:cubicBezTo>
                <a:cubicBezTo>
                  <a:pt x="230" y="274"/>
                  <a:pt x="230" y="274"/>
                  <a:pt x="230" y="274"/>
                </a:cubicBezTo>
                <a:cubicBezTo>
                  <a:pt x="230" y="274"/>
                  <a:pt x="230" y="274"/>
                  <a:pt x="230" y="273"/>
                </a:cubicBezTo>
                <a:cubicBezTo>
                  <a:pt x="230" y="273"/>
                  <a:pt x="230" y="273"/>
                  <a:pt x="230" y="273"/>
                </a:cubicBezTo>
                <a:cubicBezTo>
                  <a:pt x="230" y="273"/>
                  <a:pt x="230" y="272"/>
                  <a:pt x="230" y="272"/>
                </a:cubicBezTo>
                <a:cubicBezTo>
                  <a:pt x="229" y="272"/>
                  <a:pt x="229" y="272"/>
                  <a:pt x="229" y="272"/>
                </a:cubicBezTo>
                <a:cubicBezTo>
                  <a:pt x="229" y="271"/>
                  <a:pt x="229" y="271"/>
                  <a:pt x="229" y="271"/>
                </a:cubicBezTo>
                <a:cubicBezTo>
                  <a:pt x="217" y="247"/>
                  <a:pt x="217" y="247"/>
                  <a:pt x="217" y="247"/>
                </a:cubicBezTo>
                <a:cubicBezTo>
                  <a:pt x="215" y="244"/>
                  <a:pt x="212" y="243"/>
                  <a:pt x="209" y="244"/>
                </a:cubicBezTo>
                <a:cubicBezTo>
                  <a:pt x="206" y="246"/>
                  <a:pt x="204" y="249"/>
                  <a:pt x="206" y="252"/>
                </a:cubicBezTo>
                <a:cubicBezTo>
                  <a:pt x="212" y="264"/>
                  <a:pt x="212" y="264"/>
                  <a:pt x="212" y="264"/>
                </a:cubicBezTo>
                <a:cubicBezTo>
                  <a:pt x="112" y="233"/>
                  <a:pt x="112" y="233"/>
                  <a:pt x="112" y="233"/>
                </a:cubicBezTo>
                <a:cubicBezTo>
                  <a:pt x="278" y="177"/>
                  <a:pt x="278" y="177"/>
                  <a:pt x="278" y="177"/>
                </a:cubicBezTo>
                <a:cubicBezTo>
                  <a:pt x="280" y="176"/>
                  <a:pt x="282" y="174"/>
                  <a:pt x="282" y="171"/>
                </a:cubicBezTo>
                <a:cubicBezTo>
                  <a:pt x="282" y="168"/>
                  <a:pt x="280" y="166"/>
                  <a:pt x="278" y="165"/>
                </a:cubicBezTo>
                <a:cubicBezTo>
                  <a:pt x="146" y="123"/>
                  <a:pt x="146" y="123"/>
                  <a:pt x="146" y="123"/>
                </a:cubicBezTo>
                <a:cubicBezTo>
                  <a:pt x="143" y="122"/>
                  <a:pt x="139" y="124"/>
                  <a:pt x="138" y="127"/>
                </a:cubicBezTo>
                <a:cubicBezTo>
                  <a:pt x="137" y="131"/>
                  <a:pt x="139" y="134"/>
                  <a:pt x="142" y="135"/>
                </a:cubicBezTo>
                <a:cubicBezTo>
                  <a:pt x="256" y="171"/>
                  <a:pt x="256" y="171"/>
                  <a:pt x="256" y="171"/>
                </a:cubicBezTo>
                <a:cubicBezTo>
                  <a:pt x="90" y="227"/>
                  <a:pt x="90" y="227"/>
                  <a:pt x="90" y="227"/>
                </a:cubicBezTo>
                <a:cubicBezTo>
                  <a:pt x="88" y="228"/>
                  <a:pt x="86" y="230"/>
                  <a:pt x="86" y="233"/>
                </a:cubicBezTo>
                <a:cubicBezTo>
                  <a:pt x="86" y="236"/>
                  <a:pt x="88" y="238"/>
                  <a:pt x="90" y="239"/>
                </a:cubicBezTo>
                <a:cubicBezTo>
                  <a:pt x="207" y="275"/>
                  <a:pt x="207" y="275"/>
                  <a:pt x="207" y="275"/>
                </a:cubicBezTo>
                <a:cubicBezTo>
                  <a:pt x="197" y="281"/>
                  <a:pt x="197" y="281"/>
                  <a:pt x="197" y="281"/>
                </a:cubicBezTo>
                <a:cubicBezTo>
                  <a:pt x="194" y="282"/>
                  <a:pt x="192" y="286"/>
                  <a:pt x="194" y="289"/>
                </a:cubicBezTo>
                <a:cubicBezTo>
                  <a:pt x="195" y="291"/>
                  <a:pt x="197" y="292"/>
                  <a:pt x="199" y="292"/>
                </a:cubicBezTo>
                <a:cubicBezTo>
                  <a:pt x="200" y="292"/>
                  <a:pt x="201" y="292"/>
                  <a:pt x="202" y="292"/>
                </a:cubicBezTo>
                <a:cubicBezTo>
                  <a:pt x="226" y="279"/>
                  <a:pt x="226" y="279"/>
                  <a:pt x="226" y="279"/>
                </a:cubicBezTo>
                <a:cubicBezTo>
                  <a:pt x="227" y="279"/>
                  <a:pt x="227" y="279"/>
                  <a:pt x="227" y="279"/>
                </a:cubicBezTo>
                <a:close/>
                <a:moveTo>
                  <a:pt x="184" y="0"/>
                </a:moveTo>
                <a:cubicBezTo>
                  <a:pt x="83" y="0"/>
                  <a:pt x="0" y="82"/>
                  <a:pt x="0" y="183"/>
                </a:cubicBezTo>
                <a:cubicBezTo>
                  <a:pt x="0" y="284"/>
                  <a:pt x="83" y="367"/>
                  <a:pt x="184" y="367"/>
                </a:cubicBezTo>
                <a:cubicBezTo>
                  <a:pt x="187" y="367"/>
                  <a:pt x="190" y="364"/>
                  <a:pt x="190" y="361"/>
                </a:cubicBezTo>
                <a:cubicBezTo>
                  <a:pt x="190" y="357"/>
                  <a:pt x="187" y="354"/>
                  <a:pt x="184" y="354"/>
                </a:cubicBezTo>
                <a:cubicBezTo>
                  <a:pt x="90" y="354"/>
                  <a:pt x="13" y="278"/>
                  <a:pt x="13" y="183"/>
                </a:cubicBezTo>
                <a:cubicBezTo>
                  <a:pt x="13" y="89"/>
                  <a:pt x="90" y="12"/>
                  <a:pt x="184" y="12"/>
                </a:cubicBezTo>
                <a:cubicBezTo>
                  <a:pt x="278" y="12"/>
                  <a:pt x="355" y="89"/>
                  <a:pt x="355" y="183"/>
                </a:cubicBezTo>
                <a:cubicBezTo>
                  <a:pt x="355" y="267"/>
                  <a:pt x="296" y="338"/>
                  <a:pt x="213" y="352"/>
                </a:cubicBezTo>
                <a:cubicBezTo>
                  <a:pt x="210" y="352"/>
                  <a:pt x="208" y="356"/>
                  <a:pt x="208" y="359"/>
                </a:cubicBezTo>
                <a:cubicBezTo>
                  <a:pt x="209" y="362"/>
                  <a:pt x="212" y="364"/>
                  <a:pt x="216" y="364"/>
                </a:cubicBezTo>
                <a:cubicBezTo>
                  <a:pt x="304" y="349"/>
                  <a:pt x="367" y="273"/>
                  <a:pt x="367" y="183"/>
                </a:cubicBezTo>
                <a:cubicBezTo>
                  <a:pt x="367" y="82"/>
                  <a:pt x="285" y="0"/>
                  <a:pt x="184" y="0"/>
                </a:cubicBezTo>
                <a:close/>
                <a:moveTo>
                  <a:pt x="271" y="260"/>
                </a:moveTo>
                <a:cubicBezTo>
                  <a:pt x="272" y="263"/>
                  <a:pt x="276" y="264"/>
                  <a:pt x="279" y="262"/>
                </a:cubicBezTo>
                <a:cubicBezTo>
                  <a:pt x="297" y="249"/>
                  <a:pt x="297" y="249"/>
                  <a:pt x="297" y="249"/>
                </a:cubicBezTo>
                <a:cubicBezTo>
                  <a:pt x="299" y="248"/>
                  <a:pt x="300" y="246"/>
                  <a:pt x="300" y="244"/>
                </a:cubicBezTo>
                <a:cubicBezTo>
                  <a:pt x="300" y="242"/>
                  <a:pt x="299" y="240"/>
                  <a:pt x="297" y="239"/>
                </a:cubicBezTo>
                <a:cubicBezTo>
                  <a:pt x="260" y="221"/>
                  <a:pt x="260" y="221"/>
                  <a:pt x="260" y="221"/>
                </a:cubicBezTo>
                <a:cubicBezTo>
                  <a:pt x="258" y="220"/>
                  <a:pt x="256" y="220"/>
                  <a:pt x="254" y="221"/>
                </a:cubicBezTo>
                <a:cubicBezTo>
                  <a:pt x="252" y="222"/>
                  <a:pt x="251" y="224"/>
                  <a:pt x="251" y="226"/>
                </a:cubicBezTo>
                <a:cubicBezTo>
                  <a:pt x="251" y="287"/>
                  <a:pt x="251" y="287"/>
                  <a:pt x="251" y="287"/>
                </a:cubicBezTo>
                <a:cubicBezTo>
                  <a:pt x="251" y="291"/>
                  <a:pt x="254" y="293"/>
                  <a:pt x="257" y="293"/>
                </a:cubicBezTo>
                <a:cubicBezTo>
                  <a:pt x="261" y="293"/>
                  <a:pt x="263" y="291"/>
                  <a:pt x="263" y="287"/>
                </a:cubicBezTo>
                <a:cubicBezTo>
                  <a:pt x="263" y="236"/>
                  <a:pt x="263" y="236"/>
                  <a:pt x="263" y="236"/>
                </a:cubicBezTo>
                <a:cubicBezTo>
                  <a:pt x="282" y="245"/>
                  <a:pt x="282" y="245"/>
                  <a:pt x="282" y="245"/>
                </a:cubicBezTo>
                <a:cubicBezTo>
                  <a:pt x="272" y="251"/>
                  <a:pt x="272" y="251"/>
                  <a:pt x="272" y="251"/>
                </a:cubicBezTo>
                <a:cubicBezTo>
                  <a:pt x="269" y="253"/>
                  <a:pt x="269" y="257"/>
                  <a:pt x="271" y="2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18" name="TextBox 17">
            <a:extLst>
              <a:ext uri="{FF2B5EF4-FFF2-40B4-BE49-F238E27FC236}">
                <a16:creationId xmlns:a16="http://schemas.microsoft.com/office/drawing/2014/main" id="{4B4D4693-73ED-4D99-B86E-45C699E70DFE}"/>
              </a:ext>
            </a:extLst>
          </p:cNvPr>
          <p:cNvSpPr txBox="1"/>
          <p:nvPr/>
        </p:nvSpPr>
        <p:spPr>
          <a:xfrm>
            <a:off x="1049387" y="224440"/>
            <a:ext cx="6216652" cy="830997"/>
          </a:xfrm>
          <a:prstGeom prst="rect">
            <a:avLst/>
          </a:prstGeom>
          <a:noFill/>
        </p:spPr>
        <p:txBody>
          <a:bodyPr wrap="square">
            <a:spAutoFit/>
          </a:bodyPr>
          <a:lstStyle/>
          <a:p>
            <a:r>
              <a:rPr lang="et-EE" sz="2400" dirty="0">
                <a:solidFill>
                  <a:schemeClr val="bg2"/>
                </a:solidFill>
                <a:latin typeface="+mj-lt"/>
              </a:rPr>
              <a:t>Inimene tervisesüsteemi keskpunkti – mida teeme Eestis</a:t>
            </a:r>
            <a:endParaRPr lang="en-GB" sz="2400" dirty="0">
              <a:solidFill>
                <a:schemeClr val="bg2"/>
              </a:solidFill>
              <a:latin typeface="+mj-lt"/>
            </a:endParaRPr>
          </a:p>
        </p:txBody>
      </p:sp>
      <p:sp>
        <p:nvSpPr>
          <p:cNvPr id="19" name="TextBox 18">
            <a:extLst>
              <a:ext uri="{FF2B5EF4-FFF2-40B4-BE49-F238E27FC236}">
                <a16:creationId xmlns:a16="http://schemas.microsoft.com/office/drawing/2014/main" id="{506E8830-C923-45E7-B586-28C8F3B07840}"/>
              </a:ext>
            </a:extLst>
          </p:cNvPr>
          <p:cNvSpPr txBox="1"/>
          <p:nvPr/>
        </p:nvSpPr>
        <p:spPr>
          <a:xfrm>
            <a:off x="7655937" y="5262098"/>
            <a:ext cx="2210937" cy="338554"/>
          </a:xfrm>
          <a:prstGeom prst="rect">
            <a:avLst/>
          </a:prstGeom>
          <a:noFill/>
        </p:spPr>
        <p:txBody>
          <a:bodyPr wrap="square" rtlCol="0">
            <a:spAutoFit/>
          </a:bodyPr>
          <a:lstStyle/>
          <a:p>
            <a:pPr algn="ctr"/>
            <a:r>
              <a:rPr lang="et-EE" sz="1600" b="1" dirty="0">
                <a:latin typeface="+mj-lt"/>
              </a:rPr>
              <a:t>Terviseportaal</a:t>
            </a:r>
            <a:endParaRPr lang="en-GB" sz="1600" b="1" dirty="0">
              <a:latin typeface="+mj-lt"/>
            </a:endParaRPr>
          </a:p>
        </p:txBody>
      </p:sp>
      <p:sp>
        <p:nvSpPr>
          <p:cNvPr id="20" name="TextBox 19">
            <a:extLst>
              <a:ext uri="{FF2B5EF4-FFF2-40B4-BE49-F238E27FC236}">
                <a16:creationId xmlns:a16="http://schemas.microsoft.com/office/drawing/2014/main" id="{80490B63-94A0-4217-9AD3-023A13BDDC75}"/>
              </a:ext>
            </a:extLst>
          </p:cNvPr>
          <p:cNvSpPr txBox="1"/>
          <p:nvPr/>
        </p:nvSpPr>
        <p:spPr>
          <a:xfrm>
            <a:off x="6811754" y="2576963"/>
            <a:ext cx="2255968" cy="584775"/>
          </a:xfrm>
          <a:prstGeom prst="rect">
            <a:avLst/>
          </a:prstGeom>
          <a:noFill/>
        </p:spPr>
        <p:txBody>
          <a:bodyPr wrap="square" rtlCol="0">
            <a:spAutoFit/>
          </a:bodyPr>
          <a:lstStyle/>
          <a:p>
            <a:pPr algn="ctr"/>
            <a:r>
              <a:rPr lang="et-EE" sz="1600" dirty="0"/>
              <a:t>Tervisetõendite digitaliseerimine</a:t>
            </a:r>
            <a:endParaRPr lang="en-GB" sz="1600" dirty="0"/>
          </a:p>
        </p:txBody>
      </p:sp>
      <p:sp>
        <p:nvSpPr>
          <p:cNvPr id="21" name="TextBox 20">
            <a:extLst>
              <a:ext uri="{FF2B5EF4-FFF2-40B4-BE49-F238E27FC236}">
                <a16:creationId xmlns:a16="http://schemas.microsoft.com/office/drawing/2014/main" id="{2768AA2C-3E21-4010-8352-592B6AAF7101}"/>
              </a:ext>
            </a:extLst>
          </p:cNvPr>
          <p:cNvSpPr txBox="1"/>
          <p:nvPr/>
        </p:nvSpPr>
        <p:spPr>
          <a:xfrm>
            <a:off x="5199797" y="5358225"/>
            <a:ext cx="1822279" cy="369332"/>
          </a:xfrm>
          <a:prstGeom prst="rect">
            <a:avLst/>
          </a:prstGeom>
          <a:noFill/>
        </p:spPr>
        <p:txBody>
          <a:bodyPr wrap="square" rtlCol="0">
            <a:spAutoFit/>
          </a:bodyPr>
          <a:lstStyle/>
          <a:p>
            <a:r>
              <a:rPr lang="et-EE" dirty="0"/>
              <a:t>PAIK projekt</a:t>
            </a:r>
            <a:endParaRPr lang="en-GB" dirty="0"/>
          </a:p>
        </p:txBody>
      </p:sp>
    </p:spTree>
    <p:extLst>
      <p:ext uri="{BB962C8B-B14F-4D97-AF65-F5344CB8AC3E}">
        <p14:creationId xmlns:p14="http://schemas.microsoft.com/office/powerpoint/2010/main" val="203907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23887" y="4367284"/>
            <a:ext cx="7559676" cy="1831915"/>
          </a:xfrm>
        </p:spPr>
        <p:txBody>
          <a:bodyPr>
            <a:normAutofit/>
          </a:bodyPr>
          <a:lstStyle/>
          <a:p>
            <a:pPr>
              <a:lnSpc>
                <a:spcPct val="150000"/>
              </a:lnSpc>
            </a:pPr>
            <a:r>
              <a:rPr lang="en-GB" sz="2000" b="1" u="sng" dirty="0">
                <a:effectLst/>
                <a:ea typeface="Times New Roman" panose="02020603050405020304" pitchFamily="18" charset="0"/>
                <a:cs typeface="Calibri" panose="020F0502020204030204" pitchFamily="34" charset="0"/>
              </a:rPr>
              <a:t>Kertti Merimaa</a:t>
            </a:r>
            <a:br>
              <a:rPr lang="en-GB" sz="2000" dirty="0">
                <a:effectLst/>
                <a:ea typeface="Times New Roman" panose="02020603050405020304" pitchFamily="18" charset="0"/>
                <a:cs typeface="Calibri" panose="020F0502020204030204" pitchFamily="34" charset="0"/>
              </a:rPr>
            </a:br>
            <a:r>
              <a:rPr lang="en-GB" sz="2000" dirty="0" err="1">
                <a:solidFill>
                  <a:schemeClr val="bg1">
                    <a:lumMod val="75000"/>
                  </a:schemeClr>
                </a:solidFill>
                <a:effectLst/>
                <a:ea typeface="Times New Roman" panose="02020603050405020304" pitchFamily="18" charset="0"/>
                <a:cs typeface="Calibri" panose="020F0502020204030204" pitchFamily="34" charset="0"/>
              </a:rPr>
              <a:t>nõunik</a:t>
            </a:r>
            <a:r>
              <a:rPr lang="en-GB" sz="2000" dirty="0">
                <a:solidFill>
                  <a:schemeClr val="bg1">
                    <a:lumMod val="75000"/>
                  </a:schemeClr>
                </a:solidFill>
                <a:effectLst/>
                <a:ea typeface="Times New Roman" panose="02020603050405020304" pitchFamily="18" charset="0"/>
                <a:cs typeface="Calibri" panose="020F0502020204030204" pitchFamily="34" charset="0"/>
              </a:rPr>
              <a:t> | </a:t>
            </a:r>
            <a:r>
              <a:rPr lang="en-GB" sz="2000" dirty="0" err="1">
                <a:solidFill>
                  <a:schemeClr val="bg1">
                    <a:lumMod val="75000"/>
                  </a:schemeClr>
                </a:solidFill>
                <a:effectLst/>
                <a:ea typeface="Times New Roman" panose="02020603050405020304" pitchFamily="18" charset="0"/>
                <a:cs typeface="Calibri" panose="020F0502020204030204" pitchFamily="34" charset="0"/>
              </a:rPr>
              <a:t>Tervisesüsteemi</a:t>
            </a:r>
            <a:r>
              <a:rPr lang="en-GB" sz="2000" dirty="0">
                <a:solidFill>
                  <a:schemeClr val="bg1">
                    <a:lumMod val="75000"/>
                  </a:schemeClr>
                </a:solidFill>
                <a:effectLst/>
                <a:ea typeface="Times New Roman" panose="02020603050405020304" pitchFamily="18" charset="0"/>
                <a:cs typeface="Calibri" panose="020F0502020204030204" pitchFamily="34" charset="0"/>
              </a:rPr>
              <a:t> </a:t>
            </a:r>
            <a:r>
              <a:rPr lang="en-GB" sz="2000" dirty="0" err="1">
                <a:solidFill>
                  <a:schemeClr val="bg1">
                    <a:lumMod val="75000"/>
                  </a:schemeClr>
                </a:solidFill>
                <a:effectLst/>
                <a:ea typeface="Times New Roman" panose="02020603050405020304" pitchFamily="18" charset="0"/>
                <a:cs typeface="Calibri" panose="020F0502020204030204" pitchFamily="34" charset="0"/>
              </a:rPr>
              <a:t>arendamise</a:t>
            </a:r>
            <a:r>
              <a:rPr lang="en-GB" sz="2000" dirty="0">
                <a:solidFill>
                  <a:schemeClr val="bg1">
                    <a:lumMod val="75000"/>
                  </a:schemeClr>
                </a:solidFill>
                <a:effectLst/>
                <a:ea typeface="Times New Roman" panose="02020603050405020304" pitchFamily="18" charset="0"/>
                <a:cs typeface="Calibri" panose="020F0502020204030204" pitchFamily="34" charset="0"/>
              </a:rPr>
              <a:t> </a:t>
            </a:r>
            <a:r>
              <a:rPr lang="en-GB" sz="2000" dirty="0" err="1">
                <a:solidFill>
                  <a:schemeClr val="bg1">
                    <a:lumMod val="75000"/>
                  </a:schemeClr>
                </a:solidFill>
                <a:effectLst/>
                <a:ea typeface="Times New Roman" panose="02020603050405020304" pitchFamily="18" charset="0"/>
                <a:cs typeface="Calibri" panose="020F0502020204030204" pitchFamily="34" charset="0"/>
              </a:rPr>
              <a:t>osakond</a:t>
            </a:r>
            <a:br>
              <a:rPr lang="en-GB" sz="2000" dirty="0">
                <a:effectLst/>
                <a:ea typeface="Times New Roman" panose="02020603050405020304" pitchFamily="18" charset="0"/>
                <a:cs typeface="Calibri" panose="020F0502020204030204" pitchFamily="34" charset="0"/>
              </a:rPr>
            </a:br>
            <a:r>
              <a:rPr lang="en-GB" sz="2000" dirty="0">
                <a:effectLst/>
                <a:ea typeface="Times New Roman" panose="02020603050405020304" pitchFamily="18" charset="0"/>
                <a:cs typeface="Calibri" panose="020F0502020204030204" pitchFamily="34" charset="0"/>
              </a:rPr>
              <a:t>6269 264 | </a:t>
            </a:r>
            <a:r>
              <a:rPr lang="en-GB" sz="2000" u="sng" dirty="0">
                <a:effectLst/>
                <a:ea typeface="Times New Roman" panose="02020603050405020304" pitchFamily="18" charset="0"/>
                <a:cs typeface="Calibri" panose="020F0502020204030204" pitchFamily="34" charset="0"/>
                <a:hlinkClick r:id="rId2" action="ppaction://hlinkfile" tooltip="Click to send email to Kertti Merimaa">
                  <a:extLst>
                    <a:ext uri="{A12FA001-AC4F-418D-AE19-62706E023703}">
                      <ahyp:hlinkClr xmlns:ahyp="http://schemas.microsoft.com/office/drawing/2018/hyperlinkcolor" val="tx"/>
                    </a:ext>
                  </a:extLst>
                </a:hlinkClick>
              </a:rPr>
              <a:t>Kertti.Merimaa@sm.ee</a:t>
            </a:r>
            <a:br>
              <a:rPr lang="en-GB" sz="2000" dirty="0">
                <a:effectLst/>
                <a:latin typeface="Calibri" panose="020F0502020204030204" pitchFamily="34" charset="0"/>
                <a:ea typeface="Times New Roman" panose="02020603050405020304" pitchFamily="18" charset="0"/>
                <a:cs typeface="Calibri" panose="020F0502020204030204" pitchFamily="34" charset="0"/>
              </a:rPr>
            </a:b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Pealkiri 2">
            <a:extLst>
              <a:ext uri="{FF2B5EF4-FFF2-40B4-BE49-F238E27FC236}">
                <a16:creationId xmlns:a16="http://schemas.microsoft.com/office/drawing/2014/main" id="{4FD8B286-96D9-44B6-91AD-2C3BD8DCBD33}"/>
              </a:ext>
            </a:extLst>
          </p:cNvPr>
          <p:cNvSpPr>
            <a:spLocks noGrp="1"/>
          </p:cNvSpPr>
          <p:nvPr>
            <p:ph type="title"/>
          </p:nvPr>
        </p:nvSpPr>
        <p:spPr/>
        <p:txBody>
          <a:bodyPr/>
          <a:lstStyle/>
          <a:p>
            <a:r>
              <a:rPr lang="et-EE" dirty="0"/>
              <a:t>Hoiame ühendust!</a:t>
            </a:r>
            <a:endParaRPr lang="en-GB" dirty="0"/>
          </a:p>
        </p:txBody>
      </p:sp>
    </p:spTree>
    <p:extLst>
      <p:ext uri="{BB962C8B-B14F-4D97-AF65-F5344CB8AC3E}">
        <p14:creationId xmlns:p14="http://schemas.microsoft.com/office/powerpoint/2010/main" val="4056878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07D7B-870A-49D3-9D9D-A2377A18FEB6}"/>
              </a:ext>
            </a:extLst>
          </p:cNvPr>
          <p:cNvSpPr txBox="1"/>
          <p:nvPr/>
        </p:nvSpPr>
        <p:spPr>
          <a:xfrm>
            <a:off x="650276" y="703048"/>
            <a:ext cx="8220075" cy="369332"/>
          </a:xfrm>
          <a:prstGeom prst="rect">
            <a:avLst/>
          </a:prstGeom>
          <a:noFill/>
        </p:spPr>
        <p:txBody>
          <a:bodyPr wrap="square" rtlCol="0">
            <a:spAutoFit/>
          </a:bodyPr>
          <a:lstStyle/>
          <a:p>
            <a:pPr algn="l" fontAlgn="base"/>
            <a:r>
              <a:rPr lang="et-EE" b="0" i="0" dirty="0">
                <a:solidFill>
                  <a:schemeClr val="bg2"/>
                </a:solidFill>
                <a:effectLst/>
                <a:latin typeface="+mj-lt"/>
              </a:rPr>
              <a:t>Eesti digiühiskonna arengukava 2030</a:t>
            </a:r>
          </a:p>
        </p:txBody>
      </p:sp>
      <p:pic>
        <p:nvPicPr>
          <p:cNvPr id="3" name="Pilt 2">
            <a:extLst>
              <a:ext uri="{FF2B5EF4-FFF2-40B4-BE49-F238E27FC236}">
                <a16:creationId xmlns:a16="http://schemas.microsoft.com/office/drawing/2014/main" id="{24809AAF-8818-472D-BBD7-69518EE77ED5}"/>
              </a:ext>
            </a:extLst>
          </p:cNvPr>
          <p:cNvPicPr>
            <a:picLocks noChangeAspect="1"/>
          </p:cNvPicPr>
          <p:nvPr/>
        </p:nvPicPr>
        <p:blipFill rotWithShape="1">
          <a:blip r:embed="rId3">
            <a:alphaModFix/>
            <a:duotone>
              <a:schemeClr val="accent3">
                <a:shade val="45000"/>
                <a:satMod val="135000"/>
              </a:schemeClr>
              <a:prstClr val="white"/>
            </a:duotone>
            <a:extLst>
              <a:ext uri="{28A0092B-C50C-407E-A947-70E740481C1C}">
                <a14:useLocalDpi xmlns:a14="http://schemas.microsoft.com/office/drawing/2010/main" val="0"/>
              </a:ext>
            </a:extLst>
          </a:blip>
          <a:srcRect r="10396"/>
          <a:stretch/>
        </p:blipFill>
        <p:spPr>
          <a:xfrm>
            <a:off x="8506047" y="4544114"/>
            <a:ext cx="3685953" cy="2313886"/>
          </a:xfrm>
          <a:prstGeom prst="rect">
            <a:avLst/>
          </a:prstGeom>
        </p:spPr>
      </p:pic>
      <p:sp>
        <p:nvSpPr>
          <p:cNvPr id="4" name="TextBox 3">
            <a:extLst>
              <a:ext uri="{FF2B5EF4-FFF2-40B4-BE49-F238E27FC236}">
                <a16:creationId xmlns:a16="http://schemas.microsoft.com/office/drawing/2014/main" id="{24EED0FF-7591-430D-A305-4B570A720664}"/>
              </a:ext>
            </a:extLst>
          </p:cNvPr>
          <p:cNvSpPr txBox="1"/>
          <p:nvPr/>
        </p:nvSpPr>
        <p:spPr>
          <a:xfrm>
            <a:off x="2010462" y="2228671"/>
            <a:ext cx="7899991" cy="2400657"/>
          </a:xfrm>
          <a:prstGeom prst="rect">
            <a:avLst/>
          </a:prstGeom>
          <a:noFill/>
        </p:spPr>
        <p:txBody>
          <a:bodyPr wrap="square" rtlCol="0">
            <a:spAutoFit/>
          </a:bodyPr>
          <a:lstStyle/>
          <a:p>
            <a:pPr algn="ctr" fontAlgn="base"/>
            <a:r>
              <a:rPr lang="et-EE" sz="4800" b="0" i="0" dirty="0">
                <a:solidFill>
                  <a:schemeClr val="bg2"/>
                </a:solidFill>
                <a:effectLst/>
                <a:latin typeface="+mj-lt"/>
              </a:rPr>
              <a:t>Eesti täis digiväge</a:t>
            </a:r>
          </a:p>
          <a:p>
            <a:pPr algn="ctr" fontAlgn="base"/>
            <a:endParaRPr lang="et-EE" sz="4800" b="0" i="0" dirty="0">
              <a:solidFill>
                <a:schemeClr val="bg2"/>
              </a:solidFill>
              <a:effectLst/>
              <a:latin typeface="+mj-lt"/>
            </a:endParaRPr>
          </a:p>
          <a:p>
            <a:pPr algn="ctr" fontAlgn="base"/>
            <a:r>
              <a:rPr lang="et-EE" b="0" i="0" dirty="0">
                <a:solidFill>
                  <a:schemeClr val="bg2"/>
                </a:solidFill>
                <a:effectLst/>
                <a:latin typeface="+mj-lt"/>
              </a:rPr>
              <a:t>Eesti on maailmas aina enam tuntud kui tugev digiühiskond. </a:t>
            </a:r>
          </a:p>
          <a:p>
            <a:pPr algn="ctr" fontAlgn="base"/>
            <a:r>
              <a:rPr lang="et-EE" b="0" i="0" dirty="0">
                <a:solidFill>
                  <a:schemeClr val="bg2"/>
                </a:solidFill>
                <a:effectLst/>
                <a:latin typeface="+mj-lt"/>
              </a:rPr>
              <a:t>Seda edu hoides ja selle põhjal uusi edusamme tehes tahame olla veel võimekamad.</a:t>
            </a:r>
          </a:p>
        </p:txBody>
      </p:sp>
    </p:spTree>
    <p:extLst>
      <p:ext uri="{BB962C8B-B14F-4D97-AF65-F5344CB8AC3E}">
        <p14:creationId xmlns:p14="http://schemas.microsoft.com/office/powerpoint/2010/main" val="144161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67B70E-6C9A-44CB-9CB8-A792C1BD19A1}"/>
              </a:ext>
            </a:extLst>
          </p:cNvPr>
          <p:cNvSpPr txBox="1"/>
          <p:nvPr/>
        </p:nvSpPr>
        <p:spPr>
          <a:xfrm>
            <a:off x="626724" y="4153329"/>
            <a:ext cx="2198670" cy="1200329"/>
          </a:xfrm>
          <a:prstGeom prst="rect">
            <a:avLst/>
          </a:prstGeom>
          <a:noFill/>
        </p:spPr>
        <p:txBody>
          <a:bodyPr wrap="square" rtlCol="0">
            <a:spAutoFit/>
          </a:bodyPr>
          <a:lstStyle/>
          <a:p>
            <a:pPr algn="ctr"/>
            <a:r>
              <a:rPr lang="et-EE" dirty="0">
                <a:solidFill>
                  <a:schemeClr val="bg2"/>
                </a:solidFill>
              </a:rPr>
              <a:t>Kiire ja sündmuspõhine andmevahetus ja andmete kasutus</a:t>
            </a:r>
            <a:endParaRPr lang="en-GB" dirty="0">
              <a:solidFill>
                <a:schemeClr val="bg2"/>
              </a:solidFill>
            </a:endParaRPr>
          </a:p>
        </p:txBody>
      </p:sp>
      <p:sp>
        <p:nvSpPr>
          <p:cNvPr id="5" name="Freeform 43">
            <a:extLst>
              <a:ext uri="{FF2B5EF4-FFF2-40B4-BE49-F238E27FC236}">
                <a16:creationId xmlns:a16="http://schemas.microsoft.com/office/drawing/2014/main" id="{7E480553-F9A1-4EDB-B57B-C2840A74DDE9}"/>
              </a:ext>
            </a:extLst>
          </p:cNvPr>
          <p:cNvSpPr>
            <a:spLocks noChangeAspect="1" noEditPoints="1"/>
          </p:cNvSpPr>
          <p:nvPr/>
        </p:nvSpPr>
        <p:spPr bwMode="auto">
          <a:xfrm>
            <a:off x="1156201" y="2857955"/>
            <a:ext cx="1145212" cy="1142091"/>
          </a:xfrm>
          <a:custGeom>
            <a:avLst/>
            <a:gdLst>
              <a:gd name="T0" fmla="*/ 132 w 367"/>
              <a:gd name="T1" fmla="*/ 90 h 367"/>
              <a:gd name="T2" fmla="*/ 153 w 367"/>
              <a:gd name="T3" fmla="*/ 73 h 367"/>
              <a:gd name="T4" fmla="*/ 113 w 367"/>
              <a:gd name="T5" fmla="*/ 49 h 367"/>
              <a:gd name="T6" fmla="*/ 104 w 367"/>
              <a:gd name="T7" fmla="*/ 55 h 367"/>
              <a:gd name="T8" fmla="*/ 111 w 367"/>
              <a:gd name="T9" fmla="*/ 122 h 367"/>
              <a:gd name="T10" fmla="*/ 117 w 367"/>
              <a:gd name="T11" fmla="*/ 65 h 367"/>
              <a:gd name="T12" fmla="*/ 126 w 367"/>
              <a:gd name="T13" fmla="*/ 80 h 367"/>
              <a:gd name="T14" fmla="*/ 227 w 367"/>
              <a:gd name="T15" fmla="*/ 279 h 367"/>
              <a:gd name="T16" fmla="*/ 229 w 367"/>
              <a:gd name="T17" fmla="*/ 278 h 367"/>
              <a:gd name="T18" fmla="*/ 229 w 367"/>
              <a:gd name="T19" fmla="*/ 276 h 367"/>
              <a:gd name="T20" fmla="*/ 230 w 367"/>
              <a:gd name="T21" fmla="*/ 275 h 367"/>
              <a:gd name="T22" fmla="*/ 230 w 367"/>
              <a:gd name="T23" fmla="*/ 274 h 367"/>
              <a:gd name="T24" fmla="*/ 230 w 367"/>
              <a:gd name="T25" fmla="*/ 273 h 367"/>
              <a:gd name="T26" fmla="*/ 229 w 367"/>
              <a:gd name="T27" fmla="*/ 272 h 367"/>
              <a:gd name="T28" fmla="*/ 217 w 367"/>
              <a:gd name="T29" fmla="*/ 247 h 367"/>
              <a:gd name="T30" fmla="*/ 206 w 367"/>
              <a:gd name="T31" fmla="*/ 252 h 367"/>
              <a:gd name="T32" fmla="*/ 112 w 367"/>
              <a:gd name="T33" fmla="*/ 233 h 367"/>
              <a:gd name="T34" fmla="*/ 282 w 367"/>
              <a:gd name="T35" fmla="*/ 171 h 367"/>
              <a:gd name="T36" fmla="*/ 146 w 367"/>
              <a:gd name="T37" fmla="*/ 123 h 367"/>
              <a:gd name="T38" fmla="*/ 142 w 367"/>
              <a:gd name="T39" fmla="*/ 135 h 367"/>
              <a:gd name="T40" fmla="*/ 90 w 367"/>
              <a:gd name="T41" fmla="*/ 227 h 367"/>
              <a:gd name="T42" fmla="*/ 90 w 367"/>
              <a:gd name="T43" fmla="*/ 239 h 367"/>
              <a:gd name="T44" fmla="*/ 197 w 367"/>
              <a:gd name="T45" fmla="*/ 281 h 367"/>
              <a:gd name="T46" fmla="*/ 199 w 367"/>
              <a:gd name="T47" fmla="*/ 292 h 367"/>
              <a:gd name="T48" fmla="*/ 226 w 367"/>
              <a:gd name="T49" fmla="*/ 279 h 367"/>
              <a:gd name="T50" fmla="*/ 184 w 367"/>
              <a:gd name="T51" fmla="*/ 0 h 367"/>
              <a:gd name="T52" fmla="*/ 184 w 367"/>
              <a:gd name="T53" fmla="*/ 367 h 367"/>
              <a:gd name="T54" fmla="*/ 184 w 367"/>
              <a:gd name="T55" fmla="*/ 354 h 367"/>
              <a:gd name="T56" fmla="*/ 184 w 367"/>
              <a:gd name="T57" fmla="*/ 12 h 367"/>
              <a:gd name="T58" fmla="*/ 213 w 367"/>
              <a:gd name="T59" fmla="*/ 352 h 367"/>
              <a:gd name="T60" fmla="*/ 216 w 367"/>
              <a:gd name="T61" fmla="*/ 364 h 367"/>
              <a:gd name="T62" fmla="*/ 184 w 367"/>
              <a:gd name="T63" fmla="*/ 0 h 367"/>
              <a:gd name="T64" fmla="*/ 279 w 367"/>
              <a:gd name="T65" fmla="*/ 262 h 367"/>
              <a:gd name="T66" fmla="*/ 300 w 367"/>
              <a:gd name="T67" fmla="*/ 244 h 367"/>
              <a:gd name="T68" fmla="*/ 260 w 367"/>
              <a:gd name="T69" fmla="*/ 221 h 367"/>
              <a:gd name="T70" fmla="*/ 251 w 367"/>
              <a:gd name="T71" fmla="*/ 226 h 367"/>
              <a:gd name="T72" fmla="*/ 257 w 367"/>
              <a:gd name="T73" fmla="*/ 293 h 367"/>
              <a:gd name="T74" fmla="*/ 263 w 367"/>
              <a:gd name="T75" fmla="*/ 236 h 367"/>
              <a:gd name="T76" fmla="*/ 272 w 367"/>
              <a:gd name="T77" fmla="*/ 25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7">
                <a:moveTo>
                  <a:pt x="124" y="89"/>
                </a:moveTo>
                <a:cubicBezTo>
                  <a:pt x="126" y="92"/>
                  <a:pt x="129" y="92"/>
                  <a:pt x="132" y="90"/>
                </a:cubicBezTo>
                <a:cubicBezTo>
                  <a:pt x="151" y="78"/>
                  <a:pt x="151" y="78"/>
                  <a:pt x="151" y="78"/>
                </a:cubicBezTo>
                <a:cubicBezTo>
                  <a:pt x="152" y="77"/>
                  <a:pt x="153" y="75"/>
                  <a:pt x="153" y="73"/>
                </a:cubicBezTo>
                <a:cubicBezTo>
                  <a:pt x="153" y="71"/>
                  <a:pt x="152" y="69"/>
                  <a:pt x="150" y="68"/>
                </a:cubicBezTo>
                <a:cubicBezTo>
                  <a:pt x="113" y="49"/>
                  <a:pt x="113" y="49"/>
                  <a:pt x="113" y="49"/>
                </a:cubicBezTo>
                <a:cubicBezTo>
                  <a:pt x="111" y="48"/>
                  <a:pt x="109" y="48"/>
                  <a:pt x="107" y="50"/>
                </a:cubicBezTo>
                <a:cubicBezTo>
                  <a:pt x="106" y="51"/>
                  <a:pt x="104" y="53"/>
                  <a:pt x="104" y="55"/>
                </a:cubicBezTo>
                <a:cubicBezTo>
                  <a:pt x="104" y="116"/>
                  <a:pt x="104" y="116"/>
                  <a:pt x="104" y="116"/>
                </a:cubicBezTo>
                <a:cubicBezTo>
                  <a:pt x="104" y="119"/>
                  <a:pt x="107" y="122"/>
                  <a:pt x="111" y="122"/>
                </a:cubicBezTo>
                <a:cubicBezTo>
                  <a:pt x="114" y="122"/>
                  <a:pt x="117" y="119"/>
                  <a:pt x="117" y="116"/>
                </a:cubicBezTo>
                <a:cubicBezTo>
                  <a:pt x="117" y="65"/>
                  <a:pt x="117" y="65"/>
                  <a:pt x="117" y="65"/>
                </a:cubicBezTo>
                <a:cubicBezTo>
                  <a:pt x="135" y="74"/>
                  <a:pt x="135" y="74"/>
                  <a:pt x="135" y="74"/>
                </a:cubicBezTo>
                <a:cubicBezTo>
                  <a:pt x="126" y="80"/>
                  <a:pt x="126" y="80"/>
                  <a:pt x="126" y="80"/>
                </a:cubicBezTo>
                <a:cubicBezTo>
                  <a:pt x="123" y="82"/>
                  <a:pt x="122" y="86"/>
                  <a:pt x="124" y="89"/>
                </a:cubicBezTo>
                <a:close/>
                <a:moveTo>
                  <a:pt x="227" y="279"/>
                </a:moveTo>
                <a:cubicBezTo>
                  <a:pt x="227" y="279"/>
                  <a:pt x="227" y="279"/>
                  <a:pt x="227" y="279"/>
                </a:cubicBezTo>
                <a:cubicBezTo>
                  <a:pt x="228" y="278"/>
                  <a:pt x="228" y="278"/>
                  <a:pt x="229" y="278"/>
                </a:cubicBezTo>
                <a:cubicBezTo>
                  <a:pt x="229" y="278"/>
                  <a:pt x="229" y="277"/>
                  <a:pt x="229" y="277"/>
                </a:cubicBezTo>
                <a:cubicBezTo>
                  <a:pt x="229" y="277"/>
                  <a:pt x="229" y="276"/>
                  <a:pt x="229" y="276"/>
                </a:cubicBezTo>
                <a:cubicBezTo>
                  <a:pt x="230" y="276"/>
                  <a:pt x="230" y="276"/>
                  <a:pt x="230" y="276"/>
                </a:cubicBezTo>
                <a:cubicBezTo>
                  <a:pt x="230" y="276"/>
                  <a:pt x="230" y="275"/>
                  <a:pt x="230" y="275"/>
                </a:cubicBezTo>
                <a:cubicBezTo>
                  <a:pt x="230" y="275"/>
                  <a:pt x="230" y="275"/>
                  <a:pt x="230" y="275"/>
                </a:cubicBezTo>
                <a:cubicBezTo>
                  <a:pt x="230" y="274"/>
                  <a:pt x="230" y="274"/>
                  <a:pt x="230" y="274"/>
                </a:cubicBezTo>
                <a:cubicBezTo>
                  <a:pt x="230" y="274"/>
                  <a:pt x="230" y="274"/>
                  <a:pt x="230" y="273"/>
                </a:cubicBezTo>
                <a:cubicBezTo>
                  <a:pt x="230" y="273"/>
                  <a:pt x="230" y="273"/>
                  <a:pt x="230" y="273"/>
                </a:cubicBezTo>
                <a:cubicBezTo>
                  <a:pt x="230" y="273"/>
                  <a:pt x="230" y="272"/>
                  <a:pt x="230" y="272"/>
                </a:cubicBezTo>
                <a:cubicBezTo>
                  <a:pt x="229" y="272"/>
                  <a:pt x="229" y="272"/>
                  <a:pt x="229" y="272"/>
                </a:cubicBezTo>
                <a:cubicBezTo>
                  <a:pt x="229" y="271"/>
                  <a:pt x="229" y="271"/>
                  <a:pt x="229" y="271"/>
                </a:cubicBezTo>
                <a:cubicBezTo>
                  <a:pt x="217" y="247"/>
                  <a:pt x="217" y="247"/>
                  <a:pt x="217" y="247"/>
                </a:cubicBezTo>
                <a:cubicBezTo>
                  <a:pt x="215" y="244"/>
                  <a:pt x="212" y="243"/>
                  <a:pt x="209" y="244"/>
                </a:cubicBezTo>
                <a:cubicBezTo>
                  <a:pt x="206" y="246"/>
                  <a:pt x="204" y="249"/>
                  <a:pt x="206" y="252"/>
                </a:cubicBezTo>
                <a:cubicBezTo>
                  <a:pt x="212" y="264"/>
                  <a:pt x="212" y="264"/>
                  <a:pt x="212" y="264"/>
                </a:cubicBezTo>
                <a:cubicBezTo>
                  <a:pt x="112" y="233"/>
                  <a:pt x="112" y="233"/>
                  <a:pt x="112" y="233"/>
                </a:cubicBezTo>
                <a:cubicBezTo>
                  <a:pt x="278" y="177"/>
                  <a:pt x="278" y="177"/>
                  <a:pt x="278" y="177"/>
                </a:cubicBezTo>
                <a:cubicBezTo>
                  <a:pt x="280" y="176"/>
                  <a:pt x="282" y="174"/>
                  <a:pt x="282" y="171"/>
                </a:cubicBezTo>
                <a:cubicBezTo>
                  <a:pt x="282" y="168"/>
                  <a:pt x="280" y="166"/>
                  <a:pt x="278" y="165"/>
                </a:cubicBezTo>
                <a:cubicBezTo>
                  <a:pt x="146" y="123"/>
                  <a:pt x="146" y="123"/>
                  <a:pt x="146" y="123"/>
                </a:cubicBezTo>
                <a:cubicBezTo>
                  <a:pt x="143" y="122"/>
                  <a:pt x="139" y="124"/>
                  <a:pt x="138" y="127"/>
                </a:cubicBezTo>
                <a:cubicBezTo>
                  <a:pt x="137" y="131"/>
                  <a:pt x="139" y="134"/>
                  <a:pt x="142" y="135"/>
                </a:cubicBezTo>
                <a:cubicBezTo>
                  <a:pt x="256" y="171"/>
                  <a:pt x="256" y="171"/>
                  <a:pt x="256" y="171"/>
                </a:cubicBezTo>
                <a:cubicBezTo>
                  <a:pt x="90" y="227"/>
                  <a:pt x="90" y="227"/>
                  <a:pt x="90" y="227"/>
                </a:cubicBezTo>
                <a:cubicBezTo>
                  <a:pt x="88" y="228"/>
                  <a:pt x="86" y="230"/>
                  <a:pt x="86" y="233"/>
                </a:cubicBezTo>
                <a:cubicBezTo>
                  <a:pt x="86" y="236"/>
                  <a:pt x="88" y="238"/>
                  <a:pt x="90" y="239"/>
                </a:cubicBezTo>
                <a:cubicBezTo>
                  <a:pt x="207" y="275"/>
                  <a:pt x="207" y="275"/>
                  <a:pt x="207" y="275"/>
                </a:cubicBezTo>
                <a:cubicBezTo>
                  <a:pt x="197" y="281"/>
                  <a:pt x="197" y="281"/>
                  <a:pt x="197" y="281"/>
                </a:cubicBezTo>
                <a:cubicBezTo>
                  <a:pt x="194" y="282"/>
                  <a:pt x="192" y="286"/>
                  <a:pt x="194" y="289"/>
                </a:cubicBezTo>
                <a:cubicBezTo>
                  <a:pt x="195" y="291"/>
                  <a:pt x="197" y="292"/>
                  <a:pt x="199" y="292"/>
                </a:cubicBezTo>
                <a:cubicBezTo>
                  <a:pt x="200" y="292"/>
                  <a:pt x="201" y="292"/>
                  <a:pt x="202" y="292"/>
                </a:cubicBezTo>
                <a:cubicBezTo>
                  <a:pt x="226" y="279"/>
                  <a:pt x="226" y="279"/>
                  <a:pt x="226" y="279"/>
                </a:cubicBezTo>
                <a:cubicBezTo>
                  <a:pt x="227" y="279"/>
                  <a:pt x="227" y="279"/>
                  <a:pt x="227" y="279"/>
                </a:cubicBezTo>
                <a:close/>
                <a:moveTo>
                  <a:pt x="184" y="0"/>
                </a:moveTo>
                <a:cubicBezTo>
                  <a:pt x="83" y="0"/>
                  <a:pt x="0" y="82"/>
                  <a:pt x="0" y="183"/>
                </a:cubicBezTo>
                <a:cubicBezTo>
                  <a:pt x="0" y="284"/>
                  <a:pt x="83" y="367"/>
                  <a:pt x="184" y="367"/>
                </a:cubicBezTo>
                <a:cubicBezTo>
                  <a:pt x="187" y="367"/>
                  <a:pt x="190" y="364"/>
                  <a:pt x="190" y="361"/>
                </a:cubicBezTo>
                <a:cubicBezTo>
                  <a:pt x="190" y="357"/>
                  <a:pt x="187" y="354"/>
                  <a:pt x="184" y="354"/>
                </a:cubicBezTo>
                <a:cubicBezTo>
                  <a:pt x="90" y="354"/>
                  <a:pt x="13" y="278"/>
                  <a:pt x="13" y="183"/>
                </a:cubicBezTo>
                <a:cubicBezTo>
                  <a:pt x="13" y="89"/>
                  <a:pt x="90" y="12"/>
                  <a:pt x="184" y="12"/>
                </a:cubicBezTo>
                <a:cubicBezTo>
                  <a:pt x="278" y="12"/>
                  <a:pt x="355" y="89"/>
                  <a:pt x="355" y="183"/>
                </a:cubicBezTo>
                <a:cubicBezTo>
                  <a:pt x="355" y="267"/>
                  <a:pt x="296" y="338"/>
                  <a:pt x="213" y="352"/>
                </a:cubicBezTo>
                <a:cubicBezTo>
                  <a:pt x="210" y="352"/>
                  <a:pt x="208" y="356"/>
                  <a:pt x="208" y="359"/>
                </a:cubicBezTo>
                <a:cubicBezTo>
                  <a:pt x="209" y="362"/>
                  <a:pt x="212" y="364"/>
                  <a:pt x="216" y="364"/>
                </a:cubicBezTo>
                <a:cubicBezTo>
                  <a:pt x="304" y="349"/>
                  <a:pt x="367" y="273"/>
                  <a:pt x="367" y="183"/>
                </a:cubicBezTo>
                <a:cubicBezTo>
                  <a:pt x="367" y="82"/>
                  <a:pt x="285" y="0"/>
                  <a:pt x="184" y="0"/>
                </a:cubicBezTo>
                <a:close/>
                <a:moveTo>
                  <a:pt x="271" y="260"/>
                </a:moveTo>
                <a:cubicBezTo>
                  <a:pt x="272" y="263"/>
                  <a:pt x="276" y="264"/>
                  <a:pt x="279" y="262"/>
                </a:cubicBezTo>
                <a:cubicBezTo>
                  <a:pt x="297" y="249"/>
                  <a:pt x="297" y="249"/>
                  <a:pt x="297" y="249"/>
                </a:cubicBezTo>
                <a:cubicBezTo>
                  <a:pt x="299" y="248"/>
                  <a:pt x="300" y="246"/>
                  <a:pt x="300" y="244"/>
                </a:cubicBezTo>
                <a:cubicBezTo>
                  <a:pt x="300" y="242"/>
                  <a:pt x="299" y="240"/>
                  <a:pt x="297" y="239"/>
                </a:cubicBezTo>
                <a:cubicBezTo>
                  <a:pt x="260" y="221"/>
                  <a:pt x="260" y="221"/>
                  <a:pt x="260" y="221"/>
                </a:cubicBezTo>
                <a:cubicBezTo>
                  <a:pt x="258" y="220"/>
                  <a:pt x="256" y="220"/>
                  <a:pt x="254" y="221"/>
                </a:cubicBezTo>
                <a:cubicBezTo>
                  <a:pt x="252" y="222"/>
                  <a:pt x="251" y="224"/>
                  <a:pt x="251" y="226"/>
                </a:cubicBezTo>
                <a:cubicBezTo>
                  <a:pt x="251" y="287"/>
                  <a:pt x="251" y="287"/>
                  <a:pt x="251" y="287"/>
                </a:cubicBezTo>
                <a:cubicBezTo>
                  <a:pt x="251" y="291"/>
                  <a:pt x="254" y="293"/>
                  <a:pt x="257" y="293"/>
                </a:cubicBezTo>
                <a:cubicBezTo>
                  <a:pt x="261" y="293"/>
                  <a:pt x="263" y="291"/>
                  <a:pt x="263" y="287"/>
                </a:cubicBezTo>
                <a:cubicBezTo>
                  <a:pt x="263" y="236"/>
                  <a:pt x="263" y="236"/>
                  <a:pt x="263" y="236"/>
                </a:cubicBezTo>
                <a:cubicBezTo>
                  <a:pt x="282" y="245"/>
                  <a:pt x="282" y="245"/>
                  <a:pt x="282" y="245"/>
                </a:cubicBezTo>
                <a:cubicBezTo>
                  <a:pt x="272" y="251"/>
                  <a:pt x="272" y="251"/>
                  <a:pt x="272" y="251"/>
                </a:cubicBezTo>
                <a:cubicBezTo>
                  <a:pt x="269" y="253"/>
                  <a:pt x="269" y="257"/>
                  <a:pt x="271" y="2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6" name="Freeform 71">
            <a:extLst>
              <a:ext uri="{FF2B5EF4-FFF2-40B4-BE49-F238E27FC236}">
                <a16:creationId xmlns:a16="http://schemas.microsoft.com/office/drawing/2014/main" id="{AE574F4A-8771-4853-87F6-8AF9BE9F8281}"/>
              </a:ext>
            </a:extLst>
          </p:cNvPr>
          <p:cNvSpPr>
            <a:spLocks noChangeAspect="1" noEditPoints="1"/>
          </p:cNvSpPr>
          <p:nvPr/>
        </p:nvSpPr>
        <p:spPr bwMode="auto">
          <a:xfrm>
            <a:off x="3923374" y="2857955"/>
            <a:ext cx="1145212" cy="1142091"/>
          </a:xfrm>
          <a:custGeom>
            <a:avLst/>
            <a:gdLst>
              <a:gd name="T0" fmla="*/ 221 w 367"/>
              <a:gd name="T1" fmla="*/ 257 h 367"/>
              <a:gd name="T2" fmla="*/ 230 w 367"/>
              <a:gd name="T3" fmla="*/ 242 h 367"/>
              <a:gd name="T4" fmla="*/ 221 w 367"/>
              <a:gd name="T5" fmla="*/ 208 h 367"/>
              <a:gd name="T6" fmla="*/ 251 w 367"/>
              <a:gd name="T7" fmla="*/ 226 h 367"/>
              <a:gd name="T8" fmla="*/ 257 w 367"/>
              <a:gd name="T9" fmla="*/ 190 h 367"/>
              <a:gd name="T10" fmla="*/ 263 w 367"/>
              <a:gd name="T11" fmla="*/ 226 h 367"/>
              <a:gd name="T12" fmla="*/ 312 w 367"/>
              <a:gd name="T13" fmla="*/ 244 h 367"/>
              <a:gd name="T14" fmla="*/ 276 w 367"/>
              <a:gd name="T15" fmla="*/ 226 h 367"/>
              <a:gd name="T16" fmla="*/ 318 w 367"/>
              <a:gd name="T17" fmla="*/ 232 h 367"/>
              <a:gd name="T18" fmla="*/ 285 w 367"/>
              <a:gd name="T19" fmla="*/ 197 h 367"/>
              <a:gd name="T20" fmla="*/ 275 w 367"/>
              <a:gd name="T21" fmla="*/ 177 h 367"/>
              <a:gd name="T22" fmla="*/ 274 w 367"/>
              <a:gd name="T23" fmla="*/ 176 h 367"/>
              <a:gd name="T24" fmla="*/ 272 w 367"/>
              <a:gd name="T25" fmla="*/ 175 h 367"/>
              <a:gd name="T26" fmla="*/ 271 w 367"/>
              <a:gd name="T27" fmla="*/ 174 h 367"/>
              <a:gd name="T28" fmla="*/ 269 w 367"/>
              <a:gd name="T29" fmla="*/ 174 h 367"/>
              <a:gd name="T30" fmla="*/ 268 w 367"/>
              <a:gd name="T31" fmla="*/ 174 h 367"/>
              <a:gd name="T32" fmla="*/ 267 w 367"/>
              <a:gd name="T33" fmla="*/ 175 h 367"/>
              <a:gd name="T34" fmla="*/ 257 w 367"/>
              <a:gd name="T35" fmla="*/ 141 h 367"/>
              <a:gd name="T36" fmla="*/ 288 w 367"/>
              <a:gd name="T37" fmla="*/ 159 h 367"/>
              <a:gd name="T38" fmla="*/ 210 w 367"/>
              <a:gd name="T39" fmla="*/ 108 h 367"/>
              <a:gd name="T40" fmla="*/ 202 w 367"/>
              <a:gd name="T41" fmla="*/ 92 h 367"/>
              <a:gd name="T42" fmla="*/ 184 w 367"/>
              <a:gd name="T43" fmla="*/ 74 h 367"/>
              <a:gd name="T44" fmla="*/ 153 w 367"/>
              <a:gd name="T45" fmla="*/ 92 h 367"/>
              <a:gd name="T46" fmla="*/ 111 w 367"/>
              <a:gd name="T47" fmla="*/ 129 h 367"/>
              <a:gd name="T48" fmla="*/ 83 w 367"/>
              <a:gd name="T49" fmla="*/ 197 h 367"/>
              <a:gd name="T50" fmla="*/ 74 w 367"/>
              <a:gd name="T51" fmla="*/ 257 h 367"/>
              <a:gd name="T52" fmla="*/ 83 w 367"/>
              <a:gd name="T53" fmla="*/ 242 h 367"/>
              <a:gd name="T54" fmla="*/ 74 w 367"/>
              <a:gd name="T55" fmla="*/ 208 h 367"/>
              <a:gd name="T56" fmla="*/ 104 w 367"/>
              <a:gd name="T57" fmla="*/ 226 h 367"/>
              <a:gd name="T58" fmla="*/ 111 w 367"/>
              <a:gd name="T59" fmla="*/ 190 h 367"/>
              <a:gd name="T60" fmla="*/ 117 w 367"/>
              <a:gd name="T61" fmla="*/ 226 h 367"/>
              <a:gd name="T62" fmla="*/ 165 w 367"/>
              <a:gd name="T63" fmla="*/ 244 h 367"/>
              <a:gd name="T64" fmla="*/ 129 w 367"/>
              <a:gd name="T65" fmla="*/ 226 h 367"/>
              <a:gd name="T66" fmla="*/ 172 w 367"/>
              <a:gd name="T67" fmla="*/ 232 h 367"/>
              <a:gd name="T68" fmla="*/ 138 w 367"/>
              <a:gd name="T69" fmla="*/ 197 h 367"/>
              <a:gd name="T70" fmla="*/ 128 w 367"/>
              <a:gd name="T71" fmla="*/ 177 h 367"/>
              <a:gd name="T72" fmla="*/ 127 w 367"/>
              <a:gd name="T73" fmla="*/ 176 h 367"/>
              <a:gd name="T74" fmla="*/ 126 w 367"/>
              <a:gd name="T75" fmla="*/ 175 h 367"/>
              <a:gd name="T76" fmla="*/ 124 w 367"/>
              <a:gd name="T77" fmla="*/ 174 h 367"/>
              <a:gd name="T78" fmla="*/ 122 w 367"/>
              <a:gd name="T79" fmla="*/ 174 h 367"/>
              <a:gd name="T80" fmla="*/ 121 w 367"/>
              <a:gd name="T81" fmla="*/ 174 h 367"/>
              <a:gd name="T82" fmla="*/ 120 w 367"/>
              <a:gd name="T83" fmla="*/ 175 h 367"/>
              <a:gd name="T84" fmla="*/ 111 w 367"/>
              <a:gd name="T85" fmla="*/ 141 h 367"/>
              <a:gd name="T86" fmla="*/ 141 w 367"/>
              <a:gd name="T87" fmla="*/ 159 h 367"/>
              <a:gd name="T88" fmla="*/ 184 w 367"/>
              <a:gd name="T89" fmla="*/ 122 h 367"/>
              <a:gd name="T90" fmla="*/ 227 w 367"/>
              <a:gd name="T91" fmla="*/ 159 h 367"/>
              <a:gd name="T92" fmla="*/ 221 w 367"/>
              <a:gd name="T93" fmla="*/ 196 h 367"/>
              <a:gd name="T94" fmla="*/ 184 w 367"/>
              <a:gd name="T95" fmla="*/ 367 h 367"/>
              <a:gd name="T96" fmla="*/ 13 w 367"/>
              <a:gd name="T97" fmla="*/ 184 h 367"/>
              <a:gd name="T98" fmla="*/ 213 w 367"/>
              <a:gd name="T99" fmla="*/ 352 h 367"/>
              <a:gd name="T100" fmla="*/ 367 w 367"/>
              <a:gd name="T101" fmla="*/ 1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7" h="367">
                <a:moveTo>
                  <a:pt x="221" y="196"/>
                </a:moveTo>
                <a:cubicBezTo>
                  <a:pt x="204" y="196"/>
                  <a:pt x="190" y="210"/>
                  <a:pt x="190" y="226"/>
                </a:cubicBezTo>
                <a:cubicBezTo>
                  <a:pt x="190" y="243"/>
                  <a:pt x="204" y="257"/>
                  <a:pt x="221" y="257"/>
                </a:cubicBezTo>
                <a:cubicBezTo>
                  <a:pt x="226" y="257"/>
                  <a:pt x="231" y="256"/>
                  <a:pt x="236" y="253"/>
                </a:cubicBezTo>
                <a:cubicBezTo>
                  <a:pt x="239" y="251"/>
                  <a:pt x="240" y="247"/>
                  <a:pt x="238" y="244"/>
                </a:cubicBezTo>
                <a:cubicBezTo>
                  <a:pt x="237" y="241"/>
                  <a:pt x="233" y="241"/>
                  <a:pt x="230" y="242"/>
                </a:cubicBezTo>
                <a:cubicBezTo>
                  <a:pt x="227" y="244"/>
                  <a:pt x="224" y="245"/>
                  <a:pt x="221" y="245"/>
                </a:cubicBezTo>
                <a:cubicBezTo>
                  <a:pt x="211" y="245"/>
                  <a:pt x="202" y="236"/>
                  <a:pt x="202" y="226"/>
                </a:cubicBezTo>
                <a:cubicBezTo>
                  <a:pt x="202" y="216"/>
                  <a:pt x="211" y="208"/>
                  <a:pt x="221" y="208"/>
                </a:cubicBezTo>
                <a:cubicBezTo>
                  <a:pt x="231" y="208"/>
                  <a:pt x="239" y="216"/>
                  <a:pt x="239" y="226"/>
                </a:cubicBezTo>
                <a:cubicBezTo>
                  <a:pt x="239" y="230"/>
                  <a:pt x="242" y="232"/>
                  <a:pt x="245" y="232"/>
                </a:cubicBezTo>
                <a:cubicBezTo>
                  <a:pt x="248" y="232"/>
                  <a:pt x="251" y="230"/>
                  <a:pt x="251" y="226"/>
                </a:cubicBezTo>
                <a:cubicBezTo>
                  <a:pt x="251" y="217"/>
                  <a:pt x="247" y="209"/>
                  <a:pt x="241" y="203"/>
                </a:cubicBezTo>
                <a:cubicBezTo>
                  <a:pt x="248" y="188"/>
                  <a:pt x="248" y="188"/>
                  <a:pt x="248" y="188"/>
                </a:cubicBezTo>
                <a:cubicBezTo>
                  <a:pt x="251" y="189"/>
                  <a:pt x="254" y="190"/>
                  <a:pt x="257" y="190"/>
                </a:cubicBezTo>
                <a:cubicBezTo>
                  <a:pt x="260" y="190"/>
                  <a:pt x="264" y="189"/>
                  <a:pt x="267" y="188"/>
                </a:cubicBezTo>
                <a:cubicBezTo>
                  <a:pt x="274" y="203"/>
                  <a:pt x="274" y="203"/>
                  <a:pt x="274" y="203"/>
                </a:cubicBezTo>
                <a:cubicBezTo>
                  <a:pt x="268" y="209"/>
                  <a:pt x="263" y="217"/>
                  <a:pt x="263" y="226"/>
                </a:cubicBezTo>
                <a:cubicBezTo>
                  <a:pt x="263" y="243"/>
                  <a:pt x="277" y="257"/>
                  <a:pt x="294" y="257"/>
                </a:cubicBezTo>
                <a:cubicBezTo>
                  <a:pt x="299" y="257"/>
                  <a:pt x="305" y="256"/>
                  <a:pt x="309" y="253"/>
                </a:cubicBezTo>
                <a:cubicBezTo>
                  <a:pt x="312" y="251"/>
                  <a:pt x="313" y="247"/>
                  <a:pt x="312" y="244"/>
                </a:cubicBezTo>
                <a:cubicBezTo>
                  <a:pt x="310" y="241"/>
                  <a:pt x="306" y="241"/>
                  <a:pt x="303" y="242"/>
                </a:cubicBezTo>
                <a:cubicBezTo>
                  <a:pt x="300" y="244"/>
                  <a:pt x="297" y="245"/>
                  <a:pt x="294" y="245"/>
                </a:cubicBezTo>
                <a:cubicBezTo>
                  <a:pt x="284" y="245"/>
                  <a:pt x="276" y="236"/>
                  <a:pt x="276" y="226"/>
                </a:cubicBezTo>
                <a:cubicBezTo>
                  <a:pt x="276" y="216"/>
                  <a:pt x="284" y="208"/>
                  <a:pt x="294" y="208"/>
                </a:cubicBezTo>
                <a:cubicBezTo>
                  <a:pt x="304" y="208"/>
                  <a:pt x="312" y="216"/>
                  <a:pt x="312" y="226"/>
                </a:cubicBezTo>
                <a:cubicBezTo>
                  <a:pt x="312" y="230"/>
                  <a:pt x="315" y="232"/>
                  <a:pt x="318" y="232"/>
                </a:cubicBezTo>
                <a:cubicBezTo>
                  <a:pt x="322" y="232"/>
                  <a:pt x="325" y="230"/>
                  <a:pt x="325" y="226"/>
                </a:cubicBezTo>
                <a:cubicBezTo>
                  <a:pt x="325" y="210"/>
                  <a:pt x="311" y="196"/>
                  <a:pt x="294" y="196"/>
                </a:cubicBezTo>
                <a:cubicBezTo>
                  <a:pt x="291" y="196"/>
                  <a:pt x="288" y="196"/>
                  <a:pt x="285" y="197"/>
                </a:cubicBezTo>
                <a:cubicBezTo>
                  <a:pt x="275" y="178"/>
                  <a:pt x="275" y="178"/>
                  <a:pt x="275" y="178"/>
                </a:cubicBezTo>
                <a:cubicBezTo>
                  <a:pt x="275" y="178"/>
                  <a:pt x="275" y="177"/>
                  <a:pt x="275" y="177"/>
                </a:cubicBezTo>
                <a:cubicBezTo>
                  <a:pt x="275" y="177"/>
                  <a:pt x="275" y="177"/>
                  <a:pt x="275" y="177"/>
                </a:cubicBezTo>
                <a:cubicBezTo>
                  <a:pt x="275" y="177"/>
                  <a:pt x="275" y="177"/>
                  <a:pt x="275" y="177"/>
                </a:cubicBezTo>
                <a:cubicBezTo>
                  <a:pt x="275" y="177"/>
                  <a:pt x="274" y="176"/>
                  <a:pt x="274" y="176"/>
                </a:cubicBezTo>
                <a:cubicBezTo>
                  <a:pt x="274" y="176"/>
                  <a:pt x="274" y="176"/>
                  <a:pt x="274" y="176"/>
                </a:cubicBezTo>
                <a:cubicBezTo>
                  <a:pt x="274" y="176"/>
                  <a:pt x="274" y="176"/>
                  <a:pt x="273" y="175"/>
                </a:cubicBezTo>
                <a:cubicBezTo>
                  <a:pt x="273" y="175"/>
                  <a:pt x="273" y="175"/>
                  <a:pt x="273" y="175"/>
                </a:cubicBezTo>
                <a:cubicBezTo>
                  <a:pt x="273" y="175"/>
                  <a:pt x="273" y="175"/>
                  <a:pt x="272" y="175"/>
                </a:cubicBezTo>
                <a:cubicBezTo>
                  <a:pt x="272" y="175"/>
                  <a:pt x="272" y="175"/>
                  <a:pt x="272" y="175"/>
                </a:cubicBezTo>
                <a:cubicBezTo>
                  <a:pt x="272" y="175"/>
                  <a:pt x="272" y="174"/>
                  <a:pt x="271" y="174"/>
                </a:cubicBezTo>
                <a:cubicBezTo>
                  <a:pt x="271" y="174"/>
                  <a:pt x="271" y="174"/>
                  <a:pt x="271" y="174"/>
                </a:cubicBezTo>
                <a:cubicBezTo>
                  <a:pt x="271" y="174"/>
                  <a:pt x="270" y="174"/>
                  <a:pt x="270" y="174"/>
                </a:cubicBezTo>
                <a:cubicBezTo>
                  <a:pt x="270" y="174"/>
                  <a:pt x="270" y="174"/>
                  <a:pt x="270" y="174"/>
                </a:cubicBezTo>
                <a:cubicBezTo>
                  <a:pt x="270" y="174"/>
                  <a:pt x="269" y="174"/>
                  <a:pt x="269" y="174"/>
                </a:cubicBezTo>
                <a:cubicBezTo>
                  <a:pt x="269" y="174"/>
                  <a:pt x="269" y="174"/>
                  <a:pt x="269" y="174"/>
                </a:cubicBezTo>
                <a:cubicBezTo>
                  <a:pt x="268" y="174"/>
                  <a:pt x="268" y="174"/>
                  <a:pt x="268" y="174"/>
                </a:cubicBezTo>
                <a:cubicBezTo>
                  <a:pt x="268" y="174"/>
                  <a:pt x="268" y="174"/>
                  <a:pt x="268" y="174"/>
                </a:cubicBezTo>
                <a:cubicBezTo>
                  <a:pt x="267" y="175"/>
                  <a:pt x="267" y="175"/>
                  <a:pt x="267" y="175"/>
                </a:cubicBezTo>
                <a:cubicBezTo>
                  <a:pt x="267" y="175"/>
                  <a:pt x="267" y="175"/>
                  <a:pt x="267" y="175"/>
                </a:cubicBezTo>
                <a:cubicBezTo>
                  <a:pt x="267" y="175"/>
                  <a:pt x="267" y="175"/>
                  <a:pt x="267" y="175"/>
                </a:cubicBezTo>
                <a:cubicBezTo>
                  <a:pt x="264" y="177"/>
                  <a:pt x="261" y="177"/>
                  <a:pt x="257" y="177"/>
                </a:cubicBezTo>
                <a:cubicBezTo>
                  <a:pt x="247" y="177"/>
                  <a:pt x="239" y="169"/>
                  <a:pt x="239" y="159"/>
                </a:cubicBezTo>
                <a:cubicBezTo>
                  <a:pt x="239" y="149"/>
                  <a:pt x="247" y="141"/>
                  <a:pt x="257" y="141"/>
                </a:cubicBezTo>
                <a:cubicBezTo>
                  <a:pt x="267" y="141"/>
                  <a:pt x="276" y="149"/>
                  <a:pt x="276" y="159"/>
                </a:cubicBezTo>
                <a:cubicBezTo>
                  <a:pt x="276" y="162"/>
                  <a:pt x="278" y="165"/>
                  <a:pt x="282" y="165"/>
                </a:cubicBezTo>
                <a:cubicBezTo>
                  <a:pt x="285" y="165"/>
                  <a:pt x="288" y="162"/>
                  <a:pt x="288" y="159"/>
                </a:cubicBezTo>
                <a:cubicBezTo>
                  <a:pt x="288" y="142"/>
                  <a:pt x="274" y="129"/>
                  <a:pt x="257" y="129"/>
                </a:cubicBezTo>
                <a:cubicBezTo>
                  <a:pt x="251" y="129"/>
                  <a:pt x="244" y="131"/>
                  <a:pt x="239" y="134"/>
                </a:cubicBezTo>
                <a:cubicBezTo>
                  <a:pt x="210" y="108"/>
                  <a:pt x="210" y="108"/>
                  <a:pt x="210" y="108"/>
                </a:cubicBezTo>
                <a:cubicBezTo>
                  <a:pt x="213" y="103"/>
                  <a:pt x="215" y="98"/>
                  <a:pt x="215" y="92"/>
                </a:cubicBezTo>
                <a:cubicBezTo>
                  <a:pt x="215" y="88"/>
                  <a:pt x="212" y="86"/>
                  <a:pt x="208" y="86"/>
                </a:cubicBezTo>
                <a:cubicBezTo>
                  <a:pt x="205" y="86"/>
                  <a:pt x="202" y="88"/>
                  <a:pt x="202" y="92"/>
                </a:cubicBezTo>
                <a:cubicBezTo>
                  <a:pt x="202" y="102"/>
                  <a:pt x="194" y="110"/>
                  <a:pt x="184" y="110"/>
                </a:cubicBezTo>
                <a:cubicBezTo>
                  <a:pt x="174" y="110"/>
                  <a:pt x="166" y="102"/>
                  <a:pt x="166" y="92"/>
                </a:cubicBezTo>
                <a:cubicBezTo>
                  <a:pt x="166" y="82"/>
                  <a:pt x="174" y="74"/>
                  <a:pt x="184" y="74"/>
                </a:cubicBezTo>
                <a:cubicBezTo>
                  <a:pt x="187" y="74"/>
                  <a:pt x="190" y="71"/>
                  <a:pt x="190" y="67"/>
                </a:cubicBezTo>
                <a:cubicBezTo>
                  <a:pt x="190" y="64"/>
                  <a:pt x="187" y="61"/>
                  <a:pt x="184" y="61"/>
                </a:cubicBezTo>
                <a:cubicBezTo>
                  <a:pt x="167" y="61"/>
                  <a:pt x="153" y="75"/>
                  <a:pt x="153" y="92"/>
                </a:cubicBezTo>
                <a:cubicBezTo>
                  <a:pt x="153" y="98"/>
                  <a:pt x="155" y="103"/>
                  <a:pt x="158" y="108"/>
                </a:cubicBezTo>
                <a:cubicBezTo>
                  <a:pt x="128" y="134"/>
                  <a:pt x="128" y="134"/>
                  <a:pt x="128" y="134"/>
                </a:cubicBezTo>
                <a:cubicBezTo>
                  <a:pt x="123" y="131"/>
                  <a:pt x="117" y="129"/>
                  <a:pt x="111" y="129"/>
                </a:cubicBezTo>
                <a:cubicBezTo>
                  <a:pt x="94" y="129"/>
                  <a:pt x="80" y="142"/>
                  <a:pt x="80" y="159"/>
                </a:cubicBezTo>
                <a:cubicBezTo>
                  <a:pt x="80" y="168"/>
                  <a:pt x="84" y="177"/>
                  <a:pt x="91" y="182"/>
                </a:cubicBezTo>
                <a:cubicBezTo>
                  <a:pt x="83" y="197"/>
                  <a:pt x="83" y="197"/>
                  <a:pt x="83" y="197"/>
                </a:cubicBezTo>
                <a:cubicBezTo>
                  <a:pt x="80" y="196"/>
                  <a:pt x="77" y="196"/>
                  <a:pt x="74" y="196"/>
                </a:cubicBezTo>
                <a:cubicBezTo>
                  <a:pt x="57" y="196"/>
                  <a:pt x="43" y="210"/>
                  <a:pt x="43" y="226"/>
                </a:cubicBezTo>
                <a:cubicBezTo>
                  <a:pt x="43" y="243"/>
                  <a:pt x="57" y="257"/>
                  <a:pt x="74" y="257"/>
                </a:cubicBezTo>
                <a:cubicBezTo>
                  <a:pt x="79" y="257"/>
                  <a:pt x="85" y="256"/>
                  <a:pt x="89" y="253"/>
                </a:cubicBezTo>
                <a:cubicBezTo>
                  <a:pt x="92" y="251"/>
                  <a:pt x="93" y="247"/>
                  <a:pt x="91" y="244"/>
                </a:cubicBezTo>
                <a:cubicBezTo>
                  <a:pt x="90" y="241"/>
                  <a:pt x="86" y="241"/>
                  <a:pt x="83" y="242"/>
                </a:cubicBezTo>
                <a:cubicBezTo>
                  <a:pt x="80" y="244"/>
                  <a:pt x="77" y="245"/>
                  <a:pt x="74" y="245"/>
                </a:cubicBezTo>
                <a:cubicBezTo>
                  <a:pt x="64" y="245"/>
                  <a:pt x="56" y="236"/>
                  <a:pt x="56" y="226"/>
                </a:cubicBezTo>
                <a:cubicBezTo>
                  <a:pt x="56" y="216"/>
                  <a:pt x="64" y="208"/>
                  <a:pt x="74" y="208"/>
                </a:cubicBezTo>
                <a:cubicBezTo>
                  <a:pt x="84" y="208"/>
                  <a:pt x="92" y="216"/>
                  <a:pt x="92" y="226"/>
                </a:cubicBezTo>
                <a:cubicBezTo>
                  <a:pt x="92" y="230"/>
                  <a:pt x="95" y="232"/>
                  <a:pt x="98" y="232"/>
                </a:cubicBezTo>
                <a:cubicBezTo>
                  <a:pt x="102" y="232"/>
                  <a:pt x="104" y="230"/>
                  <a:pt x="104" y="226"/>
                </a:cubicBezTo>
                <a:cubicBezTo>
                  <a:pt x="104" y="217"/>
                  <a:pt x="100" y="209"/>
                  <a:pt x="94" y="203"/>
                </a:cubicBezTo>
                <a:cubicBezTo>
                  <a:pt x="101" y="188"/>
                  <a:pt x="101" y="188"/>
                  <a:pt x="101" y="188"/>
                </a:cubicBezTo>
                <a:cubicBezTo>
                  <a:pt x="104" y="189"/>
                  <a:pt x="107" y="190"/>
                  <a:pt x="111" y="190"/>
                </a:cubicBezTo>
                <a:cubicBezTo>
                  <a:pt x="114" y="190"/>
                  <a:pt x="117" y="189"/>
                  <a:pt x="120" y="188"/>
                </a:cubicBezTo>
                <a:cubicBezTo>
                  <a:pt x="127" y="203"/>
                  <a:pt x="127" y="203"/>
                  <a:pt x="127" y="203"/>
                </a:cubicBezTo>
                <a:cubicBezTo>
                  <a:pt x="121" y="209"/>
                  <a:pt x="117" y="217"/>
                  <a:pt x="117" y="226"/>
                </a:cubicBezTo>
                <a:cubicBezTo>
                  <a:pt x="117" y="243"/>
                  <a:pt x="130" y="257"/>
                  <a:pt x="147" y="257"/>
                </a:cubicBezTo>
                <a:cubicBezTo>
                  <a:pt x="153" y="257"/>
                  <a:pt x="158" y="256"/>
                  <a:pt x="163" y="253"/>
                </a:cubicBezTo>
                <a:cubicBezTo>
                  <a:pt x="166" y="251"/>
                  <a:pt x="167" y="247"/>
                  <a:pt x="165" y="244"/>
                </a:cubicBezTo>
                <a:cubicBezTo>
                  <a:pt x="163" y="241"/>
                  <a:pt x="159" y="241"/>
                  <a:pt x="156" y="242"/>
                </a:cubicBezTo>
                <a:cubicBezTo>
                  <a:pt x="154" y="244"/>
                  <a:pt x="150" y="245"/>
                  <a:pt x="147" y="245"/>
                </a:cubicBezTo>
                <a:cubicBezTo>
                  <a:pt x="137" y="245"/>
                  <a:pt x="129" y="236"/>
                  <a:pt x="129" y="226"/>
                </a:cubicBezTo>
                <a:cubicBezTo>
                  <a:pt x="129" y="216"/>
                  <a:pt x="137" y="208"/>
                  <a:pt x="147" y="208"/>
                </a:cubicBezTo>
                <a:cubicBezTo>
                  <a:pt x="157" y="208"/>
                  <a:pt x="166" y="216"/>
                  <a:pt x="166" y="226"/>
                </a:cubicBezTo>
                <a:cubicBezTo>
                  <a:pt x="166" y="230"/>
                  <a:pt x="168" y="232"/>
                  <a:pt x="172" y="232"/>
                </a:cubicBezTo>
                <a:cubicBezTo>
                  <a:pt x="175" y="232"/>
                  <a:pt x="178" y="230"/>
                  <a:pt x="178" y="226"/>
                </a:cubicBezTo>
                <a:cubicBezTo>
                  <a:pt x="178" y="210"/>
                  <a:pt x="164" y="196"/>
                  <a:pt x="147" y="196"/>
                </a:cubicBezTo>
                <a:cubicBezTo>
                  <a:pt x="144" y="196"/>
                  <a:pt x="141" y="196"/>
                  <a:pt x="138" y="197"/>
                </a:cubicBezTo>
                <a:cubicBezTo>
                  <a:pt x="128" y="178"/>
                  <a:pt x="128" y="178"/>
                  <a:pt x="128" y="178"/>
                </a:cubicBezTo>
                <a:cubicBezTo>
                  <a:pt x="128" y="177"/>
                  <a:pt x="128" y="177"/>
                  <a:pt x="128" y="177"/>
                </a:cubicBezTo>
                <a:cubicBezTo>
                  <a:pt x="128" y="177"/>
                  <a:pt x="128" y="177"/>
                  <a:pt x="128" y="177"/>
                </a:cubicBezTo>
                <a:cubicBezTo>
                  <a:pt x="128" y="177"/>
                  <a:pt x="128" y="177"/>
                  <a:pt x="128" y="177"/>
                </a:cubicBezTo>
                <a:cubicBezTo>
                  <a:pt x="128" y="177"/>
                  <a:pt x="128" y="176"/>
                  <a:pt x="128" y="176"/>
                </a:cubicBezTo>
                <a:cubicBezTo>
                  <a:pt x="127" y="176"/>
                  <a:pt x="127" y="176"/>
                  <a:pt x="127" y="176"/>
                </a:cubicBezTo>
                <a:cubicBezTo>
                  <a:pt x="127" y="176"/>
                  <a:pt x="127" y="176"/>
                  <a:pt x="127" y="175"/>
                </a:cubicBezTo>
                <a:cubicBezTo>
                  <a:pt x="127" y="175"/>
                  <a:pt x="126" y="175"/>
                  <a:pt x="126" y="175"/>
                </a:cubicBezTo>
                <a:cubicBezTo>
                  <a:pt x="126" y="175"/>
                  <a:pt x="126" y="175"/>
                  <a:pt x="126" y="175"/>
                </a:cubicBezTo>
                <a:cubicBezTo>
                  <a:pt x="126" y="175"/>
                  <a:pt x="125" y="175"/>
                  <a:pt x="125" y="175"/>
                </a:cubicBezTo>
                <a:cubicBezTo>
                  <a:pt x="125" y="175"/>
                  <a:pt x="125" y="174"/>
                  <a:pt x="125" y="174"/>
                </a:cubicBezTo>
                <a:cubicBezTo>
                  <a:pt x="124" y="174"/>
                  <a:pt x="124" y="174"/>
                  <a:pt x="124" y="174"/>
                </a:cubicBezTo>
                <a:cubicBezTo>
                  <a:pt x="124" y="174"/>
                  <a:pt x="124" y="174"/>
                  <a:pt x="123" y="174"/>
                </a:cubicBezTo>
                <a:cubicBezTo>
                  <a:pt x="123" y="174"/>
                  <a:pt x="123" y="174"/>
                  <a:pt x="123" y="174"/>
                </a:cubicBezTo>
                <a:cubicBezTo>
                  <a:pt x="123" y="174"/>
                  <a:pt x="122" y="174"/>
                  <a:pt x="122" y="174"/>
                </a:cubicBezTo>
                <a:cubicBezTo>
                  <a:pt x="122" y="174"/>
                  <a:pt x="122" y="174"/>
                  <a:pt x="122" y="174"/>
                </a:cubicBezTo>
                <a:cubicBezTo>
                  <a:pt x="122" y="174"/>
                  <a:pt x="121" y="174"/>
                  <a:pt x="121" y="174"/>
                </a:cubicBezTo>
                <a:cubicBezTo>
                  <a:pt x="121" y="174"/>
                  <a:pt x="121" y="174"/>
                  <a:pt x="121" y="174"/>
                </a:cubicBezTo>
                <a:cubicBezTo>
                  <a:pt x="121" y="175"/>
                  <a:pt x="120" y="175"/>
                  <a:pt x="120" y="175"/>
                </a:cubicBezTo>
                <a:cubicBezTo>
                  <a:pt x="120" y="175"/>
                  <a:pt x="120" y="175"/>
                  <a:pt x="120" y="175"/>
                </a:cubicBezTo>
                <a:cubicBezTo>
                  <a:pt x="120" y="175"/>
                  <a:pt x="120" y="175"/>
                  <a:pt x="120" y="175"/>
                </a:cubicBezTo>
                <a:cubicBezTo>
                  <a:pt x="117" y="177"/>
                  <a:pt x="114" y="177"/>
                  <a:pt x="111" y="177"/>
                </a:cubicBezTo>
                <a:cubicBezTo>
                  <a:pt x="100" y="177"/>
                  <a:pt x="92" y="169"/>
                  <a:pt x="92" y="159"/>
                </a:cubicBezTo>
                <a:cubicBezTo>
                  <a:pt x="92" y="149"/>
                  <a:pt x="100" y="141"/>
                  <a:pt x="111" y="141"/>
                </a:cubicBezTo>
                <a:cubicBezTo>
                  <a:pt x="121" y="141"/>
                  <a:pt x="129" y="149"/>
                  <a:pt x="129" y="159"/>
                </a:cubicBezTo>
                <a:cubicBezTo>
                  <a:pt x="129" y="162"/>
                  <a:pt x="132" y="165"/>
                  <a:pt x="135" y="165"/>
                </a:cubicBezTo>
                <a:cubicBezTo>
                  <a:pt x="138" y="165"/>
                  <a:pt x="141" y="162"/>
                  <a:pt x="141" y="159"/>
                </a:cubicBezTo>
                <a:cubicBezTo>
                  <a:pt x="141" y="153"/>
                  <a:pt x="140" y="148"/>
                  <a:pt x="137" y="143"/>
                </a:cubicBezTo>
                <a:cubicBezTo>
                  <a:pt x="166" y="117"/>
                  <a:pt x="166" y="117"/>
                  <a:pt x="166" y="117"/>
                </a:cubicBezTo>
                <a:cubicBezTo>
                  <a:pt x="171" y="120"/>
                  <a:pt x="177" y="122"/>
                  <a:pt x="184" y="122"/>
                </a:cubicBezTo>
                <a:cubicBezTo>
                  <a:pt x="191" y="122"/>
                  <a:pt x="197" y="120"/>
                  <a:pt x="202" y="117"/>
                </a:cubicBezTo>
                <a:cubicBezTo>
                  <a:pt x="231" y="143"/>
                  <a:pt x="231" y="143"/>
                  <a:pt x="231" y="143"/>
                </a:cubicBezTo>
                <a:cubicBezTo>
                  <a:pt x="228" y="148"/>
                  <a:pt x="227" y="153"/>
                  <a:pt x="227" y="159"/>
                </a:cubicBezTo>
                <a:cubicBezTo>
                  <a:pt x="227" y="168"/>
                  <a:pt x="231" y="177"/>
                  <a:pt x="237" y="182"/>
                </a:cubicBezTo>
                <a:cubicBezTo>
                  <a:pt x="230" y="197"/>
                  <a:pt x="230" y="197"/>
                  <a:pt x="230" y="197"/>
                </a:cubicBezTo>
                <a:cubicBezTo>
                  <a:pt x="227" y="196"/>
                  <a:pt x="224" y="196"/>
                  <a:pt x="221" y="196"/>
                </a:cubicBezTo>
                <a:close/>
                <a:moveTo>
                  <a:pt x="184" y="0"/>
                </a:moveTo>
                <a:cubicBezTo>
                  <a:pt x="83" y="0"/>
                  <a:pt x="0" y="82"/>
                  <a:pt x="0" y="184"/>
                </a:cubicBezTo>
                <a:cubicBezTo>
                  <a:pt x="0" y="285"/>
                  <a:pt x="83" y="367"/>
                  <a:pt x="184" y="367"/>
                </a:cubicBezTo>
                <a:cubicBezTo>
                  <a:pt x="187" y="367"/>
                  <a:pt x="190" y="364"/>
                  <a:pt x="190" y="361"/>
                </a:cubicBezTo>
                <a:cubicBezTo>
                  <a:pt x="190" y="358"/>
                  <a:pt x="187" y="355"/>
                  <a:pt x="184" y="355"/>
                </a:cubicBezTo>
                <a:cubicBezTo>
                  <a:pt x="90" y="355"/>
                  <a:pt x="13" y="278"/>
                  <a:pt x="13" y="184"/>
                </a:cubicBezTo>
                <a:cubicBezTo>
                  <a:pt x="13" y="89"/>
                  <a:pt x="90" y="12"/>
                  <a:pt x="184" y="12"/>
                </a:cubicBezTo>
                <a:cubicBezTo>
                  <a:pt x="278" y="12"/>
                  <a:pt x="355" y="89"/>
                  <a:pt x="355" y="184"/>
                </a:cubicBezTo>
                <a:cubicBezTo>
                  <a:pt x="355" y="267"/>
                  <a:pt x="296" y="338"/>
                  <a:pt x="213" y="352"/>
                </a:cubicBezTo>
                <a:cubicBezTo>
                  <a:pt x="210" y="353"/>
                  <a:pt x="208" y="356"/>
                  <a:pt x="208" y="359"/>
                </a:cubicBezTo>
                <a:cubicBezTo>
                  <a:pt x="209" y="363"/>
                  <a:pt x="212" y="365"/>
                  <a:pt x="216" y="364"/>
                </a:cubicBezTo>
                <a:cubicBezTo>
                  <a:pt x="304" y="349"/>
                  <a:pt x="367" y="273"/>
                  <a:pt x="367" y="184"/>
                </a:cubicBezTo>
                <a:cubicBezTo>
                  <a:pt x="367" y="82"/>
                  <a:pt x="285" y="0"/>
                  <a:pt x="18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A4E9F594-6557-4513-A397-90705BEC3FA3}"/>
              </a:ext>
            </a:extLst>
          </p:cNvPr>
          <p:cNvSpPr txBox="1"/>
          <p:nvPr/>
        </p:nvSpPr>
        <p:spPr>
          <a:xfrm>
            <a:off x="3396645" y="4153329"/>
            <a:ext cx="2198670" cy="923330"/>
          </a:xfrm>
          <a:prstGeom prst="rect">
            <a:avLst/>
          </a:prstGeom>
          <a:noFill/>
        </p:spPr>
        <p:txBody>
          <a:bodyPr wrap="square" rtlCol="0">
            <a:spAutoFit/>
          </a:bodyPr>
          <a:lstStyle/>
          <a:p>
            <a:pPr algn="ctr"/>
            <a:r>
              <a:rPr lang="et-EE" dirty="0">
                <a:solidFill>
                  <a:schemeClr val="bg2"/>
                </a:solidFill>
              </a:rPr>
              <a:t>Innovatsioon koostöös ja koosvõimes</a:t>
            </a:r>
            <a:endParaRPr lang="en-GB" dirty="0">
              <a:solidFill>
                <a:schemeClr val="bg2"/>
              </a:solidFill>
            </a:endParaRPr>
          </a:p>
        </p:txBody>
      </p:sp>
      <p:sp>
        <p:nvSpPr>
          <p:cNvPr id="8" name="Freeform 33">
            <a:extLst>
              <a:ext uri="{FF2B5EF4-FFF2-40B4-BE49-F238E27FC236}">
                <a16:creationId xmlns:a16="http://schemas.microsoft.com/office/drawing/2014/main" id="{A92742AD-AB3B-400F-9C9E-EB05BDC86A52}"/>
              </a:ext>
            </a:extLst>
          </p:cNvPr>
          <p:cNvSpPr>
            <a:spLocks noChangeAspect="1" noEditPoints="1"/>
          </p:cNvSpPr>
          <p:nvPr/>
        </p:nvSpPr>
        <p:spPr bwMode="auto">
          <a:xfrm>
            <a:off x="6690547" y="2857964"/>
            <a:ext cx="1145211" cy="1142072"/>
          </a:xfrm>
          <a:custGeom>
            <a:avLst/>
            <a:gdLst>
              <a:gd name="T0" fmla="*/ 187 w 365"/>
              <a:gd name="T1" fmla="*/ 291 h 365"/>
              <a:gd name="T2" fmla="*/ 111 w 365"/>
              <a:gd name="T3" fmla="*/ 214 h 365"/>
              <a:gd name="T4" fmla="*/ 105 w 365"/>
              <a:gd name="T5" fmla="*/ 208 h 365"/>
              <a:gd name="T6" fmla="*/ 84 w 365"/>
              <a:gd name="T7" fmla="*/ 208 h 365"/>
              <a:gd name="T8" fmla="*/ 110 w 365"/>
              <a:gd name="T9" fmla="*/ 151 h 365"/>
              <a:gd name="T10" fmla="*/ 111 w 365"/>
              <a:gd name="T11" fmla="*/ 149 h 365"/>
              <a:gd name="T12" fmla="*/ 187 w 365"/>
              <a:gd name="T13" fmla="*/ 72 h 365"/>
              <a:gd name="T14" fmla="*/ 263 w 365"/>
              <a:gd name="T15" fmla="*/ 149 h 365"/>
              <a:gd name="T16" fmla="*/ 263 w 365"/>
              <a:gd name="T17" fmla="*/ 214 h 365"/>
              <a:gd name="T18" fmla="*/ 241 w 365"/>
              <a:gd name="T19" fmla="*/ 268 h 365"/>
              <a:gd name="T20" fmla="*/ 241 w 365"/>
              <a:gd name="T21" fmla="*/ 277 h 365"/>
              <a:gd name="T22" fmla="*/ 249 w 365"/>
              <a:gd name="T23" fmla="*/ 277 h 365"/>
              <a:gd name="T24" fmla="*/ 275 w 365"/>
              <a:gd name="T25" fmla="*/ 214 h 365"/>
              <a:gd name="T26" fmla="*/ 275 w 365"/>
              <a:gd name="T27" fmla="*/ 149 h 365"/>
              <a:gd name="T28" fmla="*/ 187 w 365"/>
              <a:gd name="T29" fmla="*/ 60 h 365"/>
              <a:gd name="T30" fmla="*/ 98 w 365"/>
              <a:gd name="T31" fmla="*/ 147 h 365"/>
              <a:gd name="T32" fmla="*/ 69 w 365"/>
              <a:gd name="T33" fmla="*/ 211 h 365"/>
              <a:gd name="T34" fmla="*/ 69 w 365"/>
              <a:gd name="T35" fmla="*/ 217 h 365"/>
              <a:gd name="T36" fmla="*/ 74 w 365"/>
              <a:gd name="T37" fmla="*/ 220 h 365"/>
              <a:gd name="T38" fmla="*/ 98 w 365"/>
              <a:gd name="T39" fmla="*/ 220 h 365"/>
              <a:gd name="T40" fmla="*/ 187 w 365"/>
              <a:gd name="T41" fmla="*/ 303 h 365"/>
              <a:gd name="T42" fmla="*/ 193 w 365"/>
              <a:gd name="T43" fmla="*/ 297 h 365"/>
              <a:gd name="T44" fmla="*/ 187 w 365"/>
              <a:gd name="T45" fmla="*/ 291 h 365"/>
              <a:gd name="T46" fmla="*/ 182 w 365"/>
              <a:gd name="T47" fmla="*/ 0 h 365"/>
              <a:gd name="T48" fmla="*/ 0 w 365"/>
              <a:gd name="T49" fmla="*/ 183 h 365"/>
              <a:gd name="T50" fmla="*/ 182 w 365"/>
              <a:gd name="T51" fmla="*/ 365 h 365"/>
              <a:gd name="T52" fmla="*/ 188 w 365"/>
              <a:gd name="T53" fmla="*/ 359 h 365"/>
              <a:gd name="T54" fmla="*/ 182 w 365"/>
              <a:gd name="T55" fmla="*/ 353 h 365"/>
              <a:gd name="T56" fmla="*/ 12 w 365"/>
              <a:gd name="T57" fmla="*/ 183 h 365"/>
              <a:gd name="T58" fmla="*/ 182 w 365"/>
              <a:gd name="T59" fmla="*/ 12 h 365"/>
              <a:gd name="T60" fmla="*/ 353 w 365"/>
              <a:gd name="T61" fmla="*/ 183 h 365"/>
              <a:gd name="T62" fmla="*/ 212 w 365"/>
              <a:gd name="T63" fmla="*/ 350 h 365"/>
              <a:gd name="T64" fmla="*/ 207 w 365"/>
              <a:gd name="T65" fmla="*/ 358 h 365"/>
              <a:gd name="T66" fmla="*/ 214 w 365"/>
              <a:gd name="T67" fmla="*/ 362 h 365"/>
              <a:gd name="T68" fmla="*/ 365 w 365"/>
              <a:gd name="T69" fmla="*/ 183 h 365"/>
              <a:gd name="T70" fmla="*/ 182 w 365"/>
              <a:gd name="T71" fmla="*/ 0 h 365"/>
              <a:gd name="T72" fmla="*/ 158 w 365"/>
              <a:gd name="T73" fmla="*/ 152 h 365"/>
              <a:gd name="T74" fmla="*/ 158 w 365"/>
              <a:gd name="T75" fmla="*/ 126 h 365"/>
              <a:gd name="T76" fmla="*/ 171 w 365"/>
              <a:gd name="T77" fmla="*/ 121 h 365"/>
              <a:gd name="T78" fmla="*/ 183 w 365"/>
              <a:gd name="T79" fmla="*/ 126 h 365"/>
              <a:gd name="T80" fmla="*/ 185 w 365"/>
              <a:gd name="T81" fmla="*/ 128 h 365"/>
              <a:gd name="T82" fmla="*/ 189 w 365"/>
              <a:gd name="T83" fmla="*/ 130 h 365"/>
              <a:gd name="T84" fmla="*/ 189 w 365"/>
              <a:gd name="T85" fmla="*/ 130 h 365"/>
              <a:gd name="T86" fmla="*/ 194 w 365"/>
              <a:gd name="T87" fmla="*/ 128 h 365"/>
              <a:gd name="T88" fmla="*/ 195 w 365"/>
              <a:gd name="T89" fmla="*/ 126 h 365"/>
              <a:gd name="T90" fmla="*/ 208 w 365"/>
              <a:gd name="T91" fmla="*/ 121 h 365"/>
              <a:gd name="T92" fmla="*/ 221 w 365"/>
              <a:gd name="T93" fmla="*/ 126 h 365"/>
              <a:gd name="T94" fmla="*/ 221 w 365"/>
              <a:gd name="T95" fmla="*/ 152 h 365"/>
              <a:gd name="T96" fmla="*/ 211 w 365"/>
              <a:gd name="T97" fmla="*/ 161 h 365"/>
              <a:gd name="T98" fmla="*/ 210 w 365"/>
              <a:gd name="T99" fmla="*/ 170 h 365"/>
              <a:gd name="T100" fmla="*/ 219 w 365"/>
              <a:gd name="T101" fmla="*/ 170 h 365"/>
              <a:gd name="T102" fmla="*/ 229 w 365"/>
              <a:gd name="T103" fmla="*/ 160 h 365"/>
              <a:gd name="T104" fmla="*/ 229 w 365"/>
              <a:gd name="T105" fmla="*/ 118 h 365"/>
              <a:gd name="T106" fmla="*/ 208 w 365"/>
              <a:gd name="T107" fmla="*/ 109 h 365"/>
              <a:gd name="T108" fmla="*/ 189 w 365"/>
              <a:gd name="T109" fmla="*/ 115 h 365"/>
              <a:gd name="T110" fmla="*/ 171 w 365"/>
              <a:gd name="T111" fmla="*/ 109 h 365"/>
              <a:gd name="T112" fmla="*/ 149 w 365"/>
              <a:gd name="T113" fmla="*/ 118 h 365"/>
              <a:gd name="T114" fmla="*/ 149 w 365"/>
              <a:gd name="T115" fmla="*/ 161 h 365"/>
              <a:gd name="T116" fmla="*/ 185 w 365"/>
              <a:gd name="T117" fmla="*/ 194 h 365"/>
              <a:gd name="T118" fmla="*/ 189 w 365"/>
              <a:gd name="T119" fmla="*/ 196 h 365"/>
              <a:gd name="T120" fmla="*/ 194 w 365"/>
              <a:gd name="T121" fmla="*/ 194 h 365"/>
              <a:gd name="T122" fmla="*/ 194 w 365"/>
              <a:gd name="T123" fmla="*/ 185 h 365"/>
              <a:gd name="T124" fmla="*/ 158 w 365"/>
              <a:gd name="T125" fmla="*/ 15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365">
                <a:moveTo>
                  <a:pt x="187" y="291"/>
                </a:moveTo>
                <a:cubicBezTo>
                  <a:pt x="117" y="291"/>
                  <a:pt x="111" y="270"/>
                  <a:pt x="111" y="214"/>
                </a:cubicBezTo>
                <a:cubicBezTo>
                  <a:pt x="111" y="211"/>
                  <a:pt x="108" y="208"/>
                  <a:pt x="105" y="208"/>
                </a:cubicBezTo>
                <a:cubicBezTo>
                  <a:pt x="84" y="208"/>
                  <a:pt x="84" y="208"/>
                  <a:pt x="84" y="208"/>
                </a:cubicBezTo>
                <a:cubicBezTo>
                  <a:pt x="110" y="151"/>
                  <a:pt x="110" y="151"/>
                  <a:pt x="110" y="151"/>
                </a:cubicBezTo>
                <a:cubicBezTo>
                  <a:pt x="110" y="150"/>
                  <a:pt x="111" y="150"/>
                  <a:pt x="111" y="149"/>
                </a:cubicBezTo>
                <a:cubicBezTo>
                  <a:pt x="111" y="107"/>
                  <a:pt x="145" y="72"/>
                  <a:pt x="187" y="72"/>
                </a:cubicBezTo>
                <a:cubicBezTo>
                  <a:pt x="229" y="72"/>
                  <a:pt x="263" y="107"/>
                  <a:pt x="263" y="149"/>
                </a:cubicBezTo>
                <a:cubicBezTo>
                  <a:pt x="263" y="214"/>
                  <a:pt x="263" y="214"/>
                  <a:pt x="263" y="214"/>
                </a:cubicBezTo>
                <a:cubicBezTo>
                  <a:pt x="263" y="235"/>
                  <a:pt x="255" y="254"/>
                  <a:pt x="241" y="268"/>
                </a:cubicBezTo>
                <a:cubicBezTo>
                  <a:pt x="238" y="271"/>
                  <a:pt x="238" y="274"/>
                  <a:pt x="241" y="277"/>
                </a:cubicBezTo>
                <a:cubicBezTo>
                  <a:pt x="243" y="279"/>
                  <a:pt x="247" y="279"/>
                  <a:pt x="249" y="277"/>
                </a:cubicBezTo>
                <a:cubicBezTo>
                  <a:pt x="266" y="260"/>
                  <a:pt x="275" y="238"/>
                  <a:pt x="275" y="214"/>
                </a:cubicBezTo>
                <a:cubicBezTo>
                  <a:pt x="275" y="149"/>
                  <a:pt x="275" y="149"/>
                  <a:pt x="275" y="149"/>
                </a:cubicBezTo>
                <a:cubicBezTo>
                  <a:pt x="275" y="100"/>
                  <a:pt x="236" y="60"/>
                  <a:pt x="187" y="60"/>
                </a:cubicBezTo>
                <a:cubicBezTo>
                  <a:pt x="139" y="60"/>
                  <a:pt x="99" y="99"/>
                  <a:pt x="98" y="147"/>
                </a:cubicBezTo>
                <a:cubicBezTo>
                  <a:pt x="69" y="211"/>
                  <a:pt x="69" y="211"/>
                  <a:pt x="69" y="211"/>
                </a:cubicBezTo>
                <a:cubicBezTo>
                  <a:pt x="68" y="213"/>
                  <a:pt x="68" y="215"/>
                  <a:pt x="69" y="217"/>
                </a:cubicBezTo>
                <a:cubicBezTo>
                  <a:pt x="70" y="219"/>
                  <a:pt x="72" y="220"/>
                  <a:pt x="74" y="220"/>
                </a:cubicBezTo>
                <a:cubicBezTo>
                  <a:pt x="98" y="220"/>
                  <a:pt x="98" y="220"/>
                  <a:pt x="98" y="220"/>
                </a:cubicBezTo>
                <a:cubicBezTo>
                  <a:pt x="99" y="278"/>
                  <a:pt x="113" y="303"/>
                  <a:pt x="187" y="303"/>
                </a:cubicBezTo>
                <a:cubicBezTo>
                  <a:pt x="190" y="303"/>
                  <a:pt x="193" y="300"/>
                  <a:pt x="193" y="297"/>
                </a:cubicBezTo>
                <a:cubicBezTo>
                  <a:pt x="193" y="293"/>
                  <a:pt x="190" y="291"/>
                  <a:pt x="187" y="291"/>
                </a:cubicBezTo>
                <a:close/>
                <a:moveTo>
                  <a:pt x="182" y="0"/>
                </a:moveTo>
                <a:cubicBezTo>
                  <a:pt x="82" y="0"/>
                  <a:pt x="0" y="82"/>
                  <a:pt x="0" y="183"/>
                </a:cubicBezTo>
                <a:cubicBezTo>
                  <a:pt x="0" y="283"/>
                  <a:pt x="82" y="365"/>
                  <a:pt x="182" y="365"/>
                </a:cubicBezTo>
                <a:cubicBezTo>
                  <a:pt x="186" y="365"/>
                  <a:pt x="188" y="363"/>
                  <a:pt x="188" y="359"/>
                </a:cubicBezTo>
                <a:cubicBezTo>
                  <a:pt x="188" y="356"/>
                  <a:pt x="186" y="353"/>
                  <a:pt x="182" y="353"/>
                </a:cubicBezTo>
                <a:cubicBezTo>
                  <a:pt x="88" y="353"/>
                  <a:pt x="12" y="277"/>
                  <a:pt x="12" y="183"/>
                </a:cubicBezTo>
                <a:cubicBezTo>
                  <a:pt x="12" y="89"/>
                  <a:pt x="88" y="12"/>
                  <a:pt x="182" y="12"/>
                </a:cubicBezTo>
                <a:cubicBezTo>
                  <a:pt x="276" y="12"/>
                  <a:pt x="353" y="89"/>
                  <a:pt x="353" y="183"/>
                </a:cubicBezTo>
                <a:cubicBezTo>
                  <a:pt x="353" y="266"/>
                  <a:pt x="293" y="336"/>
                  <a:pt x="212" y="350"/>
                </a:cubicBezTo>
                <a:cubicBezTo>
                  <a:pt x="208" y="351"/>
                  <a:pt x="206" y="354"/>
                  <a:pt x="207" y="358"/>
                </a:cubicBezTo>
                <a:cubicBezTo>
                  <a:pt x="207" y="361"/>
                  <a:pt x="210" y="363"/>
                  <a:pt x="214" y="362"/>
                </a:cubicBezTo>
                <a:cubicBezTo>
                  <a:pt x="301" y="347"/>
                  <a:pt x="365" y="272"/>
                  <a:pt x="365" y="183"/>
                </a:cubicBezTo>
                <a:cubicBezTo>
                  <a:pt x="365" y="82"/>
                  <a:pt x="283" y="0"/>
                  <a:pt x="182" y="0"/>
                </a:cubicBezTo>
                <a:close/>
                <a:moveTo>
                  <a:pt x="158" y="152"/>
                </a:moveTo>
                <a:cubicBezTo>
                  <a:pt x="151" y="145"/>
                  <a:pt x="151" y="133"/>
                  <a:pt x="158" y="126"/>
                </a:cubicBezTo>
                <a:cubicBezTo>
                  <a:pt x="161" y="123"/>
                  <a:pt x="166" y="121"/>
                  <a:pt x="171" y="121"/>
                </a:cubicBezTo>
                <a:cubicBezTo>
                  <a:pt x="175" y="121"/>
                  <a:pt x="180" y="123"/>
                  <a:pt x="183" y="126"/>
                </a:cubicBezTo>
                <a:cubicBezTo>
                  <a:pt x="184" y="127"/>
                  <a:pt x="184" y="127"/>
                  <a:pt x="185" y="128"/>
                </a:cubicBezTo>
                <a:cubicBezTo>
                  <a:pt x="186" y="129"/>
                  <a:pt x="188" y="130"/>
                  <a:pt x="189" y="130"/>
                </a:cubicBezTo>
                <a:cubicBezTo>
                  <a:pt x="189" y="130"/>
                  <a:pt x="189" y="130"/>
                  <a:pt x="189" y="130"/>
                </a:cubicBezTo>
                <a:cubicBezTo>
                  <a:pt x="191" y="130"/>
                  <a:pt x="193" y="129"/>
                  <a:pt x="194" y="128"/>
                </a:cubicBezTo>
                <a:cubicBezTo>
                  <a:pt x="195" y="127"/>
                  <a:pt x="195" y="127"/>
                  <a:pt x="195" y="126"/>
                </a:cubicBezTo>
                <a:cubicBezTo>
                  <a:pt x="199" y="123"/>
                  <a:pt x="203" y="121"/>
                  <a:pt x="208" y="121"/>
                </a:cubicBezTo>
                <a:cubicBezTo>
                  <a:pt x="213" y="121"/>
                  <a:pt x="217" y="123"/>
                  <a:pt x="221" y="126"/>
                </a:cubicBezTo>
                <a:cubicBezTo>
                  <a:pt x="228" y="133"/>
                  <a:pt x="228" y="145"/>
                  <a:pt x="221" y="152"/>
                </a:cubicBezTo>
                <a:cubicBezTo>
                  <a:pt x="211" y="161"/>
                  <a:pt x="211" y="161"/>
                  <a:pt x="211" y="161"/>
                </a:cubicBezTo>
                <a:cubicBezTo>
                  <a:pt x="208" y="164"/>
                  <a:pt x="208" y="167"/>
                  <a:pt x="210" y="170"/>
                </a:cubicBezTo>
                <a:cubicBezTo>
                  <a:pt x="213" y="172"/>
                  <a:pt x="217" y="172"/>
                  <a:pt x="219" y="170"/>
                </a:cubicBezTo>
                <a:cubicBezTo>
                  <a:pt x="229" y="160"/>
                  <a:pt x="229" y="160"/>
                  <a:pt x="229" y="160"/>
                </a:cubicBezTo>
                <a:cubicBezTo>
                  <a:pt x="241" y="149"/>
                  <a:pt x="241" y="130"/>
                  <a:pt x="229" y="118"/>
                </a:cubicBezTo>
                <a:cubicBezTo>
                  <a:pt x="224" y="112"/>
                  <a:pt x="216" y="109"/>
                  <a:pt x="208" y="109"/>
                </a:cubicBezTo>
                <a:cubicBezTo>
                  <a:pt x="201" y="109"/>
                  <a:pt x="195" y="111"/>
                  <a:pt x="189" y="115"/>
                </a:cubicBezTo>
                <a:cubicBezTo>
                  <a:pt x="184" y="111"/>
                  <a:pt x="178" y="109"/>
                  <a:pt x="171" y="109"/>
                </a:cubicBezTo>
                <a:cubicBezTo>
                  <a:pt x="163" y="109"/>
                  <a:pt x="155" y="112"/>
                  <a:pt x="149" y="118"/>
                </a:cubicBezTo>
                <a:cubicBezTo>
                  <a:pt x="138" y="130"/>
                  <a:pt x="138" y="149"/>
                  <a:pt x="149" y="161"/>
                </a:cubicBezTo>
                <a:cubicBezTo>
                  <a:pt x="185" y="194"/>
                  <a:pt x="185" y="194"/>
                  <a:pt x="185" y="194"/>
                </a:cubicBezTo>
                <a:cubicBezTo>
                  <a:pt x="186" y="195"/>
                  <a:pt x="188" y="196"/>
                  <a:pt x="189" y="196"/>
                </a:cubicBezTo>
                <a:cubicBezTo>
                  <a:pt x="191" y="196"/>
                  <a:pt x="193" y="195"/>
                  <a:pt x="194" y="194"/>
                </a:cubicBezTo>
                <a:cubicBezTo>
                  <a:pt x="196" y="192"/>
                  <a:pt x="196" y="188"/>
                  <a:pt x="194" y="185"/>
                </a:cubicBezTo>
                <a:lnTo>
                  <a:pt x="158" y="15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F091FE36-87D7-4E8A-83FB-18E0AE67E7BA}"/>
              </a:ext>
            </a:extLst>
          </p:cNvPr>
          <p:cNvSpPr txBox="1"/>
          <p:nvPr/>
        </p:nvSpPr>
        <p:spPr>
          <a:xfrm>
            <a:off x="6163141" y="4163603"/>
            <a:ext cx="2198670" cy="923330"/>
          </a:xfrm>
          <a:prstGeom prst="rect">
            <a:avLst/>
          </a:prstGeom>
          <a:noFill/>
        </p:spPr>
        <p:txBody>
          <a:bodyPr wrap="square" rtlCol="0">
            <a:spAutoFit/>
          </a:bodyPr>
          <a:lstStyle/>
          <a:p>
            <a:pPr algn="ctr"/>
            <a:r>
              <a:rPr lang="et-EE" dirty="0">
                <a:solidFill>
                  <a:schemeClr val="bg2"/>
                </a:solidFill>
              </a:rPr>
              <a:t>Inimene tervisesüsteemi keskpunkti</a:t>
            </a:r>
            <a:endParaRPr lang="en-GB" dirty="0">
              <a:solidFill>
                <a:schemeClr val="bg2"/>
              </a:solidFill>
            </a:endParaRPr>
          </a:p>
        </p:txBody>
      </p:sp>
      <p:sp>
        <p:nvSpPr>
          <p:cNvPr id="10" name="Freeform 29">
            <a:extLst>
              <a:ext uri="{FF2B5EF4-FFF2-40B4-BE49-F238E27FC236}">
                <a16:creationId xmlns:a16="http://schemas.microsoft.com/office/drawing/2014/main" id="{23A0F7D8-4150-4F01-824B-9277B5A9F5EF}"/>
              </a:ext>
            </a:extLst>
          </p:cNvPr>
          <p:cNvSpPr>
            <a:spLocks noChangeAspect="1" noEditPoints="1"/>
          </p:cNvSpPr>
          <p:nvPr/>
        </p:nvSpPr>
        <p:spPr bwMode="auto">
          <a:xfrm>
            <a:off x="9457720" y="2861076"/>
            <a:ext cx="1145211" cy="1135849"/>
          </a:xfrm>
          <a:custGeom>
            <a:avLst/>
            <a:gdLst>
              <a:gd name="T0" fmla="*/ 130 w 367"/>
              <a:gd name="T1" fmla="*/ 327 h 366"/>
              <a:gd name="T2" fmla="*/ 159 w 367"/>
              <a:gd name="T3" fmla="*/ 161 h 366"/>
              <a:gd name="T4" fmla="*/ 211 w 367"/>
              <a:gd name="T5" fmla="*/ 143 h 366"/>
              <a:gd name="T6" fmla="*/ 284 w 367"/>
              <a:gd name="T7" fmla="*/ 167 h 366"/>
              <a:gd name="T8" fmla="*/ 242 w 367"/>
              <a:gd name="T9" fmla="*/ 182 h 366"/>
              <a:gd name="T10" fmla="*/ 192 w 367"/>
              <a:gd name="T11" fmla="*/ 168 h 366"/>
              <a:gd name="T12" fmla="*/ 284 w 367"/>
              <a:gd name="T13" fmla="*/ 196 h 366"/>
              <a:gd name="T14" fmla="*/ 250 w 367"/>
              <a:gd name="T15" fmla="*/ 153 h 366"/>
              <a:gd name="T16" fmla="*/ 217 w 367"/>
              <a:gd name="T17" fmla="*/ 132 h 366"/>
              <a:gd name="T18" fmla="*/ 147 w 367"/>
              <a:gd name="T19" fmla="*/ 236 h 366"/>
              <a:gd name="T20" fmla="*/ 122 w 367"/>
              <a:gd name="T21" fmla="*/ 330 h 366"/>
              <a:gd name="T22" fmla="*/ 160 w 367"/>
              <a:gd name="T23" fmla="*/ 336 h 366"/>
              <a:gd name="T24" fmla="*/ 177 w 367"/>
              <a:gd name="T25" fmla="*/ 268 h 366"/>
              <a:gd name="T26" fmla="*/ 184 w 367"/>
              <a:gd name="T27" fmla="*/ 0 h 366"/>
              <a:gd name="T28" fmla="*/ 190 w 367"/>
              <a:gd name="T29" fmla="*/ 360 h 366"/>
              <a:gd name="T30" fmla="*/ 184 w 367"/>
              <a:gd name="T31" fmla="*/ 12 h 366"/>
              <a:gd name="T32" fmla="*/ 208 w 367"/>
              <a:gd name="T33" fmla="*/ 359 h 366"/>
              <a:gd name="T34" fmla="*/ 184 w 367"/>
              <a:gd name="T35" fmla="*/ 0 h 366"/>
              <a:gd name="T36" fmla="*/ 211 w 367"/>
              <a:gd name="T37" fmla="*/ 269 h 366"/>
              <a:gd name="T38" fmla="*/ 175 w 367"/>
              <a:gd name="T39" fmla="*/ 250 h 366"/>
              <a:gd name="T40" fmla="*/ 200 w 367"/>
              <a:gd name="T41" fmla="*/ 332 h 366"/>
              <a:gd name="T42" fmla="*/ 212 w 367"/>
              <a:gd name="T43" fmla="*/ 334 h 366"/>
              <a:gd name="T44" fmla="*/ 139 w 367"/>
              <a:gd name="T45" fmla="*/ 222 h 366"/>
              <a:gd name="T46" fmla="*/ 122 w 367"/>
              <a:gd name="T47" fmla="*/ 128 h 366"/>
              <a:gd name="T48" fmla="*/ 84 w 367"/>
              <a:gd name="T49" fmla="*/ 207 h 366"/>
              <a:gd name="T50" fmla="*/ 133 w 367"/>
              <a:gd name="T51" fmla="*/ 228 h 366"/>
              <a:gd name="T52" fmla="*/ 97 w 367"/>
              <a:gd name="T53" fmla="*/ 208 h 366"/>
              <a:gd name="T54" fmla="*/ 120 w 367"/>
              <a:gd name="T55" fmla="*/ 140 h 366"/>
              <a:gd name="T56" fmla="*/ 127 w 367"/>
              <a:gd name="T57" fmla="*/ 215 h 366"/>
              <a:gd name="T58" fmla="*/ 283 w 367"/>
              <a:gd name="T59" fmla="*/ 305 h 366"/>
              <a:gd name="T60" fmla="*/ 283 w 367"/>
              <a:gd name="T61" fmla="*/ 200 h 366"/>
              <a:gd name="T62" fmla="*/ 234 w 367"/>
              <a:gd name="T63" fmla="*/ 331 h 366"/>
              <a:gd name="T64" fmla="*/ 250 w 367"/>
              <a:gd name="T65" fmla="*/ 284 h 366"/>
              <a:gd name="T66" fmla="*/ 207 w 367"/>
              <a:gd name="T67" fmla="*/ 210 h 366"/>
              <a:gd name="T68" fmla="*/ 195 w 367"/>
              <a:gd name="T69" fmla="*/ 186 h 366"/>
              <a:gd name="T70" fmla="*/ 222 w 367"/>
              <a:gd name="T71" fmla="*/ 250 h 366"/>
              <a:gd name="T72" fmla="*/ 289 w 367"/>
              <a:gd name="T73" fmla="*/ 143 h 366"/>
              <a:gd name="T74" fmla="*/ 277 w 367"/>
              <a:gd name="T75" fmla="*/ 134 h 366"/>
              <a:gd name="T76" fmla="*/ 289 w 367"/>
              <a:gd name="T77" fmla="*/ 143 h 366"/>
              <a:gd name="T78" fmla="*/ 215 w 367"/>
              <a:gd name="T79" fmla="*/ 86 h 366"/>
              <a:gd name="T80" fmla="*/ 161 w 367"/>
              <a:gd name="T81" fmla="*/ 58 h 366"/>
              <a:gd name="T82" fmla="*/ 180 w 367"/>
              <a:gd name="T83" fmla="*/ 116 h 366"/>
              <a:gd name="T84" fmla="*/ 166 w 367"/>
              <a:gd name="T85" fmla="*/ 96 h 366"/>
              <a:gd name="T86" fmla="*/ 184 w 367"/>
              <a:gd name="T87" fmla="*/ 62 h 366"/>
              <a:gd name="T88" fmla="*/ 196 w 367"/>
              <a:gd name="T89" fmla="*/ 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7" h="366">
                <a:moveTo>
                  <a:pt x="122" y="330"/>
                </a:moveTo>
                <a:cubicBezTo>
                  <a:pt x="123" y="331"/>
                  <a:pt x="124" y="331"/>
                  <a:pt x="125" y="331"/>
                </a:cubicBezTo>
                <a:cubicBezTo>
                  <a:pt x="127" y="331"/>
                  <a:pt x="129" y="329"/>
                  <a:pt x="130" y="327"/>
                </a:cubicBezTo>
                <a:cubicBezTo>
                  <a:pt x="130" y="326"/>
                  <a:pt x="147" y="285"/>
                  <a:pt x="152" y="273"/>
                </a:cubicBezTo>
                <a:cubicBezTo>
                  <a:pt x="159" y="259"/>
                  <a:pt x="159" y="242"/>
                  <a:pt x="159" y="236"/>
                </a:cubicBezTo>
                <a:cubicBezTo>
                  <a:pt x="159" y="161"/>
                  <a:pt x="159" y="161"/>
                  <a:pt x="159" y="161"/>
                </a:cubicBezTo>
                <a:cubicBezTo>
                  <a:pt x="159" y="143"/>
                  <a:pt x="167" y="136"/>
                  <a:pt x="184" y="136"/>
                </a:cubicBezTo>
                <a:cubicBezTo>
                  <a:pt x="197" y="136"/>
                  <a:pt x="207" y="141"/>
                  <a:pt x="211" y="143"/>
                </a:cubicBezTo>
                <a:cubicBezTo>
                  <a:pt x="211" y="143"/>
                  <a:pt x="211" y="143"/>
                  <a:pt x="211" y="143"/>
                </a:cubicBezTo>
                <a:cubicBezTo>
                  <a:pt x="213" y="144"/>
                  <a:pt x="218" y="148"/>
                  <a:pt x="245" y="165"/>
                </a:cubicBezTo>
                <a:cubicBezTo>
                  <a:pt x="246" y="165"/>
                  <a:pt x="247" y="166"/>
                  <a:pt x="248" y="166"/>
                </a:cubicBezTo>
                <a:cubicBezTo>
                  <a:pt x="249" y="166"/>
                  <a:pt x="278" y="167"/>
                  <a:pt x="284" y="167"/>
                </a:cubicBezTo>
                <a:cubicBezTo>
                  <a:pt x="285" y="167"/>
                  <a:pt x="289" y="170"/>
                  <a:pt x="289" y="174"/>
                </a:cubicBezTo>
                <a:cubicBezTo>
                  <a:pt x="289" y="179"/>
                  <a:pt x="285" y="183"/>
                  <a:pt x="284" y="183"/>
                </a:cubicBezTo>
                <a:cubicBezTo>
                  <a:pt x="279" y="183"/>
                  <a:pt x="249" y="182"/>
                  <a:pt x="242" y="182"/>
                </a:cubicBezTo>
                <a:cubicBezTo>
                  <a:pt x="197" y="157"/>
                  <a:pt x="197" y="157"/>
                  <a:pt x="197" y="157"/>
                </a:cubicBezTo>
                <a:cubicBezTo>
                  <a:pt x="195" y="155"/>
                  <a:pt x="191" y="157"/>
                  <a:pt x="189" y="159"/>
                </a:cubicBezTo>
                <a:cubicBezTo>
                  <a:pt x="188" y="162"/>
                  <a:pt x="189" y="166"/>
                  <a:pt x="192" y="168"/>
                </a:cubicBezTo>
                <a:cubicBezTo>
                  <a:pt x="238" y="194"/>
                  <a:pt x="238" y="194"/>
                  <a:pt x="238" y="194"/>
                </a:cubicBezTo>
                <a:cubicBezTo>
                  <a:pt x="239" y="194"/>
                  <a:pt x="240" y="194"/>
                  <a:pt x="241" y="194"/>
                </a:cubicBezTo>
                <a:cubicBezTo>
                  <a:pt x="242" y="194"/>
                  <a:pt x="278" y="196"/>
                  <a:pt x="284" y="196"/>
                </a:cubicBezTo>
                <a:cubicBezTo>
                  <a:pt x="294" y="196"/>
                  <a:pt x="301" y="184"/>
                  <a:pt x="301" y="174"/>
                </a:cubicBezTo>
                <a:cubicBezTo>
                  <a:pt x="301" y="163"/>
                  <a:pt x="292" y="155"/>
                  <a:pt x="284" y="155"/>
                </a:cubicBezTo>
                <a:cubicBezTo>
                  <a:pt x="279" y="155"/>
                  <a:pt x="257" y="154"/>
                  <a:pt x="250" y="153"/>
                </a:cubicBezTo>
                <a:cubicBezTo>
                  <a:pt x="224" y="137"/>
                  <a:pt x="219" y="134"/>
                  <a:pt x="219" y="133"/>
                </a:cubicBezTo>
                <a:cubicBezTo>
                  <a:pt x="218" y="133"/>
                  <a:pt x="218" y="133"/>
                  <a:pt x="217" y="133"/>
                </a:cubicBezTo>
                <a:cubicBezTo>
                  <a:pt x="217" y="132"/>
                  <a:pt x="217" y="132"/>
                  <a:pt x="217" y="132"/>
                </a:cubicBezTo>
                <a:cubicBezTo>
                  <a:pt x="213" y="130"/>
                  <a:pt x="200" y="124"/>
                  <a:pt x="184" y="124"/>
                </a:cubicBezTo>
                <a:cubicBezTo>
                  <a:pt x="160" y="124"/>
                  <a:pt x="147" y="136"/>
                  <a:pt x="147" y="161"/>
                </a:cubicBezTo>
                <a:cubicBezTo>
                  <a:pt x="147" y="236"/>
                  <a:pt x="147" y="236"/>
                  <a:pt x="147" y="236"/>
                </a:cubicBezTo>
                <a:cubicBezTo>
                  <a:pt x="147" y="240"/>
                  <a:pt x="147" y="255"/>
                  <a:pt x="141" y="268"/>
                </a:cubicBezTo>
                <a:cubicBezTo>
                  <a:pt x="136" y="280"/>
                  <a:pt x="120" y="321"/>
                  <a:pt x="119" y="322"/>
                </a:cubicBezTo>
                <a:cubicBezTo>
                  <a:pt x="118" y="325"/>
                  <a:pt x="119" y="329"/>
                  <a:pt x="122" y="330"/>
                </a:cubicBezTo>
                <a:close/>
                <a:moveTo>
                  <a:pt x="151" y="339"/>
                </a:moveTo>
                <a:cubicBezTo>
                  <a:pt x="152" y="339"/>
                  <a:pt x="153" y="339"/>
                  <a:pt x="154" y="339"/>
                </a:cubicBezTo>
                <a:cubicBezTo>
                  <a:pt x="156" y="339"/>
                  <a:pt x="159" y="338"/>
                  <a:pt x="160" y="336"/>
                </a:cubicBezTo>
                <a:cubicBezTo>
                  <a:pt x="188" y="273"/>
                  <a:pt x="188" y="273"/>
                  <a:pt x="188" y="273"/>
                </a:cubicBezTo>
                <a:cubicBezTo>
                  <a:pt x="189" y="270"/>
                  <a:pt x="188" y="266"/>
                  <a:pt x="185" y="265"/>
                </a:cubicBezTo>
                <a:cubicBezTo>
                  <a:pt x="182" y="263"/>
                  <a:pt x="178" y="265"/>
                  <a:pt x="177" y="268"/>
                </a:cubicBezTo>
                <a:cubicBezTo>
                  <a:pt x="148" y="331"/>
                  <a:pt x="148" y="331"/>
                  <a:pt x="148" y="331"/>
                </a:cubicBezTo>
                <a:cubicBezTo>
                  <a:pt x="147" y="334"/>
                  <a:pt x="148" y="338"/>
                  <a:pt x="151" y="339"/>
                </a:cubicBezTo>
                <a:close/>
                <a:moveTo>
                  <a:pt x="184" y="0"/>
                </a:moveTo>
                <a:cubicBezTo>
                  <a:pt x="83" y="0"/>
                  <a:pt x="0" y="82"/>
                  <a:pt x="0" y="183"/>
                </a:cubicBezTo>
                <a:cubicBezTo>
                  <a:pt x="0" y="284"/>
                  <a:pt x="83" y="366"/>
                  <a:pt x="184" y="366"/>
                </a:cubicBezTo>
                <a:cubicBezTo>
                  <a:pt x="187" y="366"/>
                  <a:pt x="190" y="364"/>
                  <a:pt x="190" y="360"/>
                </a:cubicBezTo>
                <a:cubicBezTo>
                  <a:pt x="190" y="357"/>
                  <a:pt x="187" y="354"/>
                  <a:pt x="184" y="354"/>
                </a:cubicBezTo>
                <a:cubicBezTo>
                  <a:pt x="90" y="354"/>
                  <a:pt x="13" y="277"/>
                  <a:pt x="13" y="183"/>
                </a:cubicBezTo>
                <a:cubicBezTo>
                  <a:pt x="13" y="89"/>
                  <a:pt x="90" y="12"/>
                  <a:pt x="184" y="12"/>
                </a:cubicBezTo>
                <a:cubicBezTo>
                  <a:pt x="278" y="12"/>
                  <a:pt x="355" y="89"/>
                  <a:pt x="355" y="183"/>
                </a:cubicBezTo>
                <a:cubicBezTo>
                  <a:pt x="355" y="266"/>
                  <a:pt x="296" y="337"/>
                  <a:pt x="213" y="352"/>
                </a:cubicBezTo>
                <a:cubicBezTo>
                  <a:pt x="210" y="352"/>
                  <a:pt x="208" y="355"/>
                  <a:pt x="208" y="359"/>
                </a:cubicBezTo>
                <a:cubicBezTo>
                  <a:pt x="209" y="362"/>
                  <a:pt x="212" y="364"/>
                  <a:pt x="216" y="364"/>
                </a:cubicBezTo>
                <a:cubicBezTo>
                  <a:pt x="304" y="348"/>
                  <a:pt x="367" y="272"/>
                  <a:pt x="367" y="183"/>
                </a:cubicBezTo>
                <a:cubicBezTo>
                  <a:pt x="367" y="82"/>
                  <a:pt x="285" y="0"/>
                  <a:pt x="184" y="0"/>
                </a:cubicBezTo>
                <a:close/>
                <a:moveTo>
                  <a:pt x="212" y="334"/>
                </a:moveTo>
                <a:cubicBezTo>
                  <a:pt x="212" y="334"/>
                  <a:pt x="214" y="321"/>
                  <a:pt x="217" y="304"/>
                </a:cubicBezTo>
                <a:cubicBezTo>
                  <a:pt x="221" y="288"/>
                  <a:pt x="219" y="278"/>
                  <a:pt x="211" y="269"/>
                </a:cubicBezTo>
                <a:cubicBezTo>
                  <a:pt x="207" y="263"/>
                  <a:pt x="186" y="244"/>
                  <a:pt x="183" y="241"/>
                </a:cubicBezTo>
                <a:cubicBezTo>
                  <a:pt x="181" y="239"/>
                  <a:pt x="177" y="239"/>
                  <a:pt x="175" y="242"/>
                </a:cubicBezTo>
                <a:cubicBezTo>
                  <a:pt x="172" y="244"/>
                  <a:pt x="172" y="248"/>
                  <a:pt x="175" y="250"/>
                </a:cubicBezTo>
                <a:cubicBezTo>
                  <a:pt x="181" y="256"/>
                  <a:pt x="198" y="272"/>
                  <a:pt x="202" y="276"/>
                </a:cubicBezTo>
                <a:cubicBezTo>
                  <a:pt x="205" y="281"/>
                  <a:pt x="208" y="287"/>
                  <a:pt x="205" y="302"/>
                </a:cubicBezTo>
                <a:cubicBezTo>
                  <a:pt x="202" y="318"/>
                  <a:pt x="200" y="332"/>
                  <a:pt x="200" y="332"/>
                </a:cubicBezTo>
                <a:cubicBezTo>
                  <a:pt x="199" y="336"/>
                  <a:pt x="201" y="339"/>
                  <a:pt x="205" y="339"/>
                </a:cubicBezTo>
                <a:cubicBezTo>
                  <a:pt x="205" y="339"/>
                  <a:pt x="205" y="340"/>
                  <a:pt x="206" y="340"/>
                </a:cubicBezTo>
                <a:cubicBezTo>
                  <a:pt x="209" y="340"/>
                  <a:pt x="211" y="337"/>
                  <a:pt x="212" y="334"/>
                </a:cubicBezTo>
                <a:close/>
                <a:moveTo>
                  <a:pt x="133" y="228"/>
                </a:moveTo>
                <a:cubicBezTo>
                  <a:pt x="135" y="228"/>
                  <a:pt x="136" y="227"/>
                  <a:pt x="137" y="226"/>
                </a:cubicBezTo>
                <a:cubicBezTo>
                  <a:pt x="139" y="225"/>
                  <a:pt x="139" y="223"/>
                  <a:pt x="139" y="222"/>
                </a:cubicBezTo>
                <a:cubicBezTo>
                  <a:pt x="143" y="135"/>
                  <a:pt x="143" y="135"/>
                  <a:pt x="143" y="135"/>
                </a:cubicBezTo>
                <a:cubicBezTo>
                  <a:pt x="143" y="131"/>
                  <a:pt x="140" y="128"/>
                  <a:pt x="137" y="128"/>
                </a:cubicBezTo>
                <a:cubicBezTo>
                  <a:pt x="122" y="128"/>
                  <a:pt x="122" y="128"/>
                  <a:pt x="122" y="128"/>
                </a:cubicBezTo>
                <a:cubicBezTo>
                  <a:pt x="112" y="127"/>
                  <a:pt x="102" y="129"/>
                  <a:pt x="93" y="145"/>
                </a:cubicBezTo>
                <a:cubicBezTo>
                  <a:pt x="86" y="159"/>
                  <a:pt x="86" y="169"/>
                  <a:pt x="85" y="179"/>
                </a:cubicBezTo>
                <a:cubicBezTo>
                  <a:pt x="84" y="207"/>
                  <a:pt x="84" y="207"/>
                  <a:pt x="84" y="207"/>
                </a:cubicBezTo>
                <a:cubicBezTo>
                  <a:pt x="84" y="219"/>
                  <a:pt x="91" y="226"/>
                  <a:pt x="103" y="227"/>
                </a:cubicBezTo>
                <a:cubicBezTo>
                  <a:pt x="133" y="228"/>
                  <a:pt x="133" y="228"/>
                  <a:pt x="133" y="228"/>
                </a:cubicBezTo>
                <a:cubicBezTo>
                  <a:pt x="133" y="228"/>
                  <a:pt x="133" y="228"/>
                  <a:pt x="133" y="228"/>
                </a:cubicBezTo>
                <a:close/>
                <a:moveTo>
                  <a:pt x="127" y="215"/>
                </a:moveTo>
                <a:cubicBezTo>
                  <a:pt x="103" y="214"/>
                  <a:pt x="103" y="214"/>
                  <a:pt x="103" y="214"/>
                </a:cubicBezTo>
                <a:cubicBezTo>
                  <a:pt x="99" y="214"/>
                  <a:pt x="96" y="213"/>
                  <a:pt x="97" y="208"/>
                </a:cubicBezTo>
                <a:cubicBezTo>
                  <a:pt x="98" y="179"/>
                  <a:pt x="98" y="179"/>
                  <a:pt x="98" y="179"/>
                </a:cubicBezTo>
                <a:cubicBezTo>
                  <a:pt x="98" y="170"/>
                  <a:pt x="98" y="162"/>
                  <a:pt x="104" y="151"/>
                </a:cubicBezTo>
                <a:cubicBezTo>
                  <a:pt x="109" y="141"/>
                  <a:pt x="114" y="140"/>
                  <a:pt x="120" y="140"/>
                </a:cubicBezTo>
                <a:cubicBezTo>
                  <a:pt x="120" y="140"/>
                  <a:pt x="121" y="140"/>
                  <a:pt x="121" y="140"/>
                </a:cubicBezTo>
                <a:cubicBezTo>
                  <a:pt x="130" y="140"/>
                  <a:pt x="130" y="140"/>
                  <a:pt x="130" y="140"/>
                </a:cubicBezTo>
                <a:lnTo>
                  <a:pt x="127" y="215"/>
                </a:lnTo>
                <a:close/>
                <a:moveTo>
                  <a:pt x="277" y="206"/>
                </a:moveTo>
                <a:cubicBezTo>
                  <a:pt x="277" y="299"/>
                  <a:pt x="277" y="299"/>
                  <a:pt x="277" y="299"/>
                </a:cubicBezTo>
                <a:cubicBezTo>
                  <a:pt x="277" y="302"/>
                  <a:pt x="279" y="305"/>
                  <a:pt x="283" y="305"/>
                </a:cubicBezTo>
                <a:cubicBezTo>
                  <a:pt x="286" y="305"/>
                  <a:pt x="289" y="302"/>
                  <a:pt x="289" y="299"/>
                </a:cubicBezTo>
                <a:cubicBezTo>
                  <a:pt x="289" y="206"/>
                  <a:pt x="289" y="206"/>
                  <a:pt x="289" y="206"/>
                </a:cubicBezTo>
                <a:cubicBezTo>
                  <a:pt x="289" y="203"/>
                  <a:pt x="286" y="200"/>
                  <a:pt x="283" y="200"/>
                </a:cubicBezTo>
                <a:cubicBezTo>
                  <a:pt x="279" y="200"/>
                  <a:pt x="277" y="203"/>
                  <a:pt x="277" y="206"/>
                </a:cubicBezTo>
                <a:close/>
                <a:moveTo>
                  <a:pt x="229" y="324"/>
                </a:moveTo>
                <a:cubicBezTo>
                  <a:pt x="228" y="327"/>
                  <a:pt x="230" y="330"/>
                  <a:pt x="234" y="331"/>
                </a:cubicBezTo>
                <a:cubicBezTo>
                  <a:pt x="234" y="331"/>
                  <a:pt x="235" y="331"/>
                  <a:pt x="235" y="331"/>
                </a:cubicBezTo>
                <a:cubicBezTo>
                  <a:pt x="238" y="331"/>
                  <a:pt x="240" y="329"/>
                  <a:pt x="241" y="326"/>
                </a:cubicBezTo>
                <a:cubicBezTo>
                  <a:pt x="241" y="326"/>
                  <a:pt x="246" y="300"/>
                  <a:pt x="250" y="284"/>
                </a:cubicBezTo>
                <a:cubicBezTo>
                  <a:pt x="255" y="261"/>
                  <a:pt x="243" y="251"/>
                  <a:pt x="230" y="240"/>
                </a:cubicBezTo>
                <a:cubicBezTo>
                  <a:pt x="228" y="238"/>
                  <a:pt x="226" y="237"/>
                  <a:pt x="224" y="235"/>
                </a:cubicBezTo>
                <a:cubicBezTo>
                  <a:pt x="215" y="227"/>
                  <a:pt x="207" y="215"/>
                  <a:pt x="207" y="210"/>
                </a:cubicBezTo>
                <a:cubicBezTo>
                  <a:pt x="207" y="186"/>
                  <a:pt x="207" y="186"/>
                  <a:pt x="207" y="186"/>
                </a:cubicBezTo>
                <a:cubicBezTo>
                  <a:pt x="207" y="183"/>
                  <a:pt x="204" y="180"/>
                  <a:pt x="201" y="180"/>
                </a:cubicBezTo>
                <a:cubicBezTo>
                  <a:pt x="198" y="180"/>
                  <a:pt x="195" y="183"/>
                  <a:pt x="195" y="186"/>
                </a:cubicBezTo>
                <a:cubicBezTo>
                  <a:pt x="195" y="210"/>
                  <a:pt x="195" y="210"/>
                  <a:pt x="195" y="210"/>
                </a:cubicBezTo>
                <a:cubicBezTo>
                  <a:pt x="195" y="222"/>
                  <a:pt x="208" y="237"/>
                  <a:pt x="216" y="244"/>
                </a:cubicBezTo>
                <a:cubicBezTo>
                  <a:pt x="218" y="246"/>
                  <a:pt x="220" y="248"/>
                  <a:pt x="222" y="250"/>
                </a:cubicBezTo>
                <a:cubicBezTo>
                  <a:pt x="235" y="260"/>
                  <a:pt x="241" y="265"/>
                  <a:pt x="238" y="281"/>
                </a:cubicBezTo>
                <a:cubicBezTo>
                  <a:pt x="234" y="298"/>
                  <a:pt x="229" y="324"/>
                  <a:pt x="229" y="324"/>
                </a:cubicBezTo>
                <a:close/>
                <a:moveTo>
                  <a:pt x="289" y="143"/>
                </a:moveTo>
                <a:cubicBezTo>
                  <a:pt x="289" y="134"/>
                  <a:pt x="289" y="134"/>
                  <a:pt x="289" y="134"/>
                </a:cubicBezTo>
                <a:cubicBezTo>
                  <a:pt x="289" y="131"/>
                  <a:pt x="286" y="128"/>
                  <a:pt x="283" y="128"/>
                </a:cubicBezTo>
                <a:cubicBezTo>
                  <a:pt x="279" y="128"/>
                  <a:pt x="277" y="131"/>
                  <a:pt x="277" y="134"/>
                </a:cubicBezTo>
                <a:cubicBezTo>
                  <a:pt x="277" y="143"/>
                  <a:pt x="277" y="143"/>
                  <a:pt x="277" y="143"/>
                </a:cubicBezTo>
                <a:cubicBezTo>
                  <a:pt x="277" y="146"/>
                  <a:pt x="279" y="149"/>
                  <a:pt x="283" y="149"/>
                </a:cubicBezTo>
                <a:cubicBezTo>
                  <a:pt x="286" y="149"/>
                  <a:pt x="289" y="146"/>
                  <a:pt x="289" y="143"/>
                </a:cubicBezTo>
                <a:close/>
                <a:moveTo>
                  <a:pt x="195" y="108"/>
                </a:moveTo>
                <a:cubicBezTo>
                  <a:pt x="197" y="110"/>
                  <a:pt x="201" y="110"/>
                  <a:pt x="204" y="108"/>
                </a:cubicBezTo>
                <a:cubicBezTo>
                  <a:pt x="210" y="103"/>
                  <a:pt x="215" y="95"/>
                  <a:pt x="215" y="86"/>
                </a:cubicBezTo>
                <a:cubicBezTo>
                  <a:pt x="216" y="77"/>
                  <a:pt x="213" y="68"/>
                  <a:pt x="208" y="62"/>
                </a:cubicBezTo>
                <a:cubicBezTo>
                  <a:pt x="202" y="55"/>
                  <a:pt x="194" y="51"/>
                  <a:pt x="185" y="50"/>
                </a:cubicBezTo>
                <a:cubicBezTo>
                  <a:pt x="176" y="49"/>
                  <a:pt x="168" y="52"/>
                  <a:pt x="161" y="58"/>
                </a:cubicBezTo>
                <a:cubicBezTo>
                  <a:pt x="154" y="63"/>
                  <a:pt x="150" y="71"/>
                  <a:pt x="149" y="80"/>
                </a:cubicBezTo>
                <a:cubicBezTo>
                  <a:pt x="148" y="98"/>
                  <a:pt x="161" y="114"/>
                  <a:pt x="179" y="116"/>
                </a:cubicBezTo>
                <a:cubicBezTo>
                  <a:pt x="179" y="116"/>
                  <a:pt x="180" y="116"/>
                  <a:pt x="180" y="116"/>
                </a:cubicBezTo>
                <a:cubicBezTo>
                  <a:pt x="183" y="116"/>
                  <a:pt x="186" y="114"/>
                  <a:pt x="186" y="110"/>
                </a:cubicBezTo>
                <a:cubicBezTo>
                  <a:pt x="186" y="107"/>
                  <a:pt x="184" y="104"/>
                  <a:pt x="180" y="104"/>
                </a:cubicBezTo>
                <a:cubicBezTo>
                  <a:pt x="175" y="103"/>
                  <a:pt x="170" y="101"/>
                  <a:pt x="166" y="96"/>
                </a:cubicBezTo>
                <a:cubicBezTo>
                  <a:pt x="163" y="92"/>
                  <a:pt x="161" y="87"/>
                  <a:pt x="161" y="81"/>
                </a:cubicBezTo>
                <a:cubicBezTo>
                  <a:pt x="162" y="76"/>
                  <a:pt x="165" y="71"/>
                  <a:pt x="169" y="67"/>
                </a:cubicBezTo>
                <a:cubicBezTo>
                  <a:pt x="173" y="63"/>
                  <a:pt x="179" y="62"/>
                  <a:pt x="184" y="62"/>
                </a:cubicBezTo>
                <a:cubicBezTo>
                  <a:pt x="190" y="63"/>
                  <a:pt x="195" y="65"/>
                  <a:pt x="198" y="70"/>
                </a:cubicBezTo>
                <a:cubicBezTo>
                  <a:pt x="202" y="74"/>
                  <a:pt x="204" y="79"/>
                  <a:pt x="203" y="85"/>
                </a:cubicBezTo>
                <a:cubicBezTo>
                  <a:pt x="203" y="90"/>
                  <a:pt x="200" y="95"/>
                  <a:pt x="196" y="99"/>
                </a:cubicBezTo>
                <a:cubicBezTo>
                  <a:pt x="193" y="101"/>
                  <a:pt x="193" y="105"/>
                  <a:pt x="195" y="10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4005704D-B2A5-4FE9-8F0D-51165E311D01}"/>
              </a:ext>
            </a:extLst>
          </p:cNvPr>
          <p:cNvSpPr txBox="1"/>
          <p:nvPr/>
        </p:nvSpPr>
        <p:spPr>
          <a:xfrm>
            <a:off x="8929637" y="4153329"/>
            <a:ext cx="2198670" cy="646331"/>
          </a:xfrm>
          <a:prstGeom prst="rect">
            <a:avLst/>
          </a:prstGeom>
          <a:noFill/>
        </p:spPr>
        <p:txBody>
          <a:bodyPr wrap="square" rtlCol="0">
            <a:spAutoFit/>
          </a:bodyPr>
          <a:lstStyle/>
          <a:p>
            <a:pPr algn="ctr"/>
            <a:r>
              <a:rPr lang="et-EE" dirty="0">
                <a:solidFill>
                  <a:schemeClr val="bg2"/>
                </a:solidFill>
              </a:rPr>
              <a:t>Kaugteenused kui uus normaalsus</a:t>
            </a:r>
            <a:endParaRPr lang="en-GB" dirty="0">
              <a:solidFill>
                <a:schemeClr val="bg2"/>
              </a:solidFill>
            </a:endParaRPr>
          </a:p>
        </p:txBody>
      </p:sp>
      <p:sp>
        <p:nvSpPr>
          <p:cNvPr id="12" name="TextBox 11">
            <a:extLst>
              <a:ext uri="{FF2B5EF4-FFF2-40B4-BE49-F238E27FC236}">
                <a16:creationId xmlns:a16="http://schemas.microsoft.com/office/drawing/2014/main" id="{2CA5D4D3-B024-45B8-8172-0451F4313149}"/>
              </a:ext>
            </a:extLst>
          </p:cNvPr>
          <p:cNvSpPr txBox="1"/>
          <p:nvPr/>
        </p:nvSpPr>
        <p:spPr>
          <a:xfrm>
            <a:off x="626724" y="858011"/>
            <a:ext cx="10644027" cy="954107"/>
          </a:xfrm>
          <a:prstGeom prst="rect">
            <a:avLst/>
          </a:prstGeom>
          <a:noFill/>
        </p:spPr>
        <p:txBody>
          <a:bodyPr wrap="square" rtlCol="0">
            <a:spAutoFit/>
          </a:bodyPr>
          <a:lstStyle/>
          <a:p>
            <a:pPr algn="ctr"/>
            <a:r>
              <a:rPr lang="et-EE" sz="3600" dirty="0">
                <a:solidFill>
                  <a:schemeClr val="bg2"/>
                </a:solidFill>
                <a:latin typeface="+mj-lt"/>
              </a:rPr>
              <a:t>Peamised globaalsed e-tervise arengusuunad,</a:t>
            </a:r>
          </a:p>
          <a:p>
            <a:pPr algn="r"/>
            <a:r>
              <a:rPr lang="et-EE" sz="2000" dirty="0">
                <a:solidFill>
                  <a:schemeClr val="bg2"/>
                </a:solidFill>
                <a:latin typeface="+mj-lt"/>
              </a:rPr>
              <a:t>ehk kuidas liikuda digiväe suunas?</a:t>
            </a:r>
            <a:endParaRPr lang="en-GB" sz="2000" dirty="0">
              <a:solidFill>
                <a:schemeClr val="bg2"/>
              </a:solidFill>
              <a:latin typeface="+mj-lt"/>
            </a:endParaRPr>
          </a:p>
        </p:txBody>
      </p:sp>
    </p:spTree>
    <p:extLst>
      <p:ext uri="{BB962C8B-B14F-4D97-AF65-F5344CB8AC3E}">
        <p14:creationId xmlns:p14="http://schemas.microsoft.com/office/powerpoint/2010/main" val="64916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3">
            <a:extLst>
              <a:ext uri="{FF2B5EF4-FFF2-40B4-BE49-F238E27FC236}">
                <a16:creationId xmlns:a16="http://schemas.microsoft.com/office/drawing/2014/main" id="{B3BDD9E9-F381-40DF-AE01-110C5FFAC73D}"/>
              </a:ext>
            </a:extLst>
          </p:cNvPr>
          <p:cNvSpPr>
            <a:spLocks noChangeAspect="1" noEditPoints="1"/>
          </p:cNvSpPr>
          <p:nvPr/>
        </p:nvSpPr>
        <p:spPr bwMode="auto">
          <a:xfrm>
            <a:off x="401290" y="316774"/>
            <a:ext cx="648097" cy="646331"/>
          </a:xfrm>
          <a:custGeom>
            <a:avLst/>
            <a:gdLst>
              <a:gd name="T0" fmla="*/ 132 w 367"/>
              <a:gd name="T1" fmla="*/ 90 h 367"/>
              <a:gd name="T2" fmla="*/ 153 w 367"/>
              <a:gd name="T3" fmla="*/ 73 h 367"/>
              <a:gd name="T4" fmla="*/ 113 w 367"/>
              <a:gd name="T5" fmla="*/ 49 h 367"/>
              <a:gd name="T6" fmla="*/ 104 w 367"/>
              <a:gd name="T7" fmla="*/ 55 h 367"/>
              <a:gd name="T8" fmla="*/ 111 w 367"/>
              <a:gd name="T9" fmla="*/ 122 h 367"/>
              <a:gd name="T10" fmla="*/ 117 w 367"/>
              <a:gd name="T11" fmla="*/ 65 h 367"/>
              <a:gd name="T12" fmla="*/ 126 w 367"/>
              <a:gd name="T13" fmla="*/ 80 h 367"/>
              <a:gd name="T14" fmla="*/ 227 w 367"/>
              <a:gd name="T15" fmla="*/ 279 h 367"/>
              <a:gd name="T16" fmla="*/ 229 w 367"/>
              <a:gd name="T17" fmla="*/ 278 h 367"/>
              <a:gd name="T18" fmla="*/ 229 w 367"/>
              <a:gd name="T19" fmla="*/ 276 h 367"/>
              <a:gd name="T20" fmla="*/ 230 w 367"/>
              <a:gd name="T21" fmla="*/ 275 h 367"/>
              <a:gd name="T22" fmla="*/ 230 w 367"/>
              <a:gd name="T23" fmla="*/ 274 h 367"/>
              <a:gd name="T24" fmla="*/ 230 w 367"/>
              <a:gd name="T25" fmla="*/ 273 h 367"/>
              <a:gd name="T26" fmla="*/ 229 w 367"/>
              <a:gd name="T27" fmla="*/ 272 h 367"/>
              <a:gd name="T28" fmla="*/ 217 w 367"/>
              <a:gd name="T29" fmla="*/ 247 h 367"/>
              <a:gd name="T30" fmla="*/ 206 w 367"/>
              <a:gd name="T31" fmla="*/ 252 h 367"/>
              <a:gd name="T32" fmla="*/ 112 w 367"/>
              <a:gd name="T33" fmla="*/ 233 h 367"/>
              <a:gd name="T34" fmla="*/ 282 w 367"/>
              <a:gd name="T35" fmla="*/ 171 h 367"/>
              <a:gd name="T36" fmla="*/ 146 w 367"/>
              <a:gd name="T37" fmla="*/ 123 h 367"/>
              <a:gd name="T38" fmla="*/ 142 w 367"/>
              <a:gd name="T39" fmla="*/ 135 h 367"/>
              <a:gd name="T40" fmla="*/ 90 w 367"/>
              <a:gd name="T41" fmla="*/ 227 h 367"/>
              <a:gd name="T42" fmla="*/ 90 w 367"/>
              <a:gd name="T43" fmla="*/ 239 h 367"/>
              <a:gd name="T44" fmla="*/ 197 w 367"/>
              <a:gd name="T45" fmla="*/ 281 h 367"/>
              <a:gd name="T46" fmla="*/ 199 w 367"/>
              <a:gd name="T47" fmla="*/ 292 h 367"/>
              <a:gd name="T48" fmla="*/ 226 w 367"/>
              <a:gd name="T49" fmla="*/ 279 h 367"/>
              <a:gd name="T50" fmla="*/ 184 w 367"/>
              <a:gd name="T51" fmla="*/ 0 h 367"/>
              <a:gd name="T52" fmla="*/ 184 w 367"/>
              <a:gd name="T53" fmla="*/ 367 h 367"/>
              <a:gd name="T54" fmla="*/ 184 w 367"/>
              <a:gd name="T55" fmla="*/ 354 h 367"/>
              <a:gd name="T56" fmla="*/ 184 w 367"/>
              <a:gd name="T57" fmla="*/ 12 h 367"/>
              <a:gd name="T58" fmla="*/ 213 w 367"/>
              <a:gd name="T59" fmla="*/ 352 h 367"/>
              <a:gd name="T60" fmla="*/ 216 w 367"/>
              <a:gd name="T61" fmla="*/ 364 h 367"/>
              <a:gd name="T62" fmla="*/ 184 w 367"/>
              <a:gd name="T63" fmla="*/ 0 h 367"/>
              <a:gd name="T64" fmla="*/ 279 w 367"/>
              <a:gd name="T65" fmla="*/ 262 h 367"/>
              <a:gd name="T66" fmla="*/ 300 w 367"/>
              <a:gd name="T67" fmla="*/ 244 h 367"/>
              <a:gd name="T68" fmla="*/ 260 w 367"/>
              <a:gd name="T69" fmla="*/ 221 h 367"/>
              <a:gd name="T70" fmla="*/ 251 w 367"/>
              <a:gd name="T71" fmla="*/ 226 h 367"/>
              <a:gd name="T72" fmla="*/ 257 w 367"/>
              <a:gd name="T73" fmla="*/ 293 h 367"/>
              <a:gd name="T74" fmla="*/ 263 w 367"/>
              <a:gd name="T75" fmla="*/ 236 h 367"/>
              <a:gd name="T76" fmla="*/ 272 w 367"/>
              <a:gd name="T77" fmla="*/ 25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7">
                <a:moveTo>
                  <a:pt x="124" y="89"/>
                </a:moveTo>
                <a:cubicBezTo>
                  <a:pt x="126" y="92"/>
                  <a:pt x="129" y="92"/>
                  <a:pt x="132" y="90"/>
                </a:cubicBezTo>
                <a:cubicBezTo>
                  <a:pt x="151" y="78"/>
                  <a:pt x="151" y="78"/>
                  <a:pt x="151" y="78"/>
                </a:cubicBezTo>
                <a:cubicBezTo>
                  <a:pt x="152" y="77"/>
                  <a:pt x="153" y="75"/>
                  <a:pt x="153" y="73"/>
                </a:cubicBezTo>
                <a:cubicBezTo>
                  <a:pt x="153" y="71"/>
                  <a:pt x="152" y="69"/>
                  <a:pt x="150" y="68"/>
                </a:cubicBezTo>
                <a:cubicBezTo>
                  <a:pt x="113" y="49"/>
                  <a:pt x="113" y="49"/>
                  <a:pt x="113" y="49"/>
                </a:cubicBezTo>
                <a:cubicBezTo>
                  <a:pt x="111" y="48"/>
                  <a:pt x="109" y="48"/>
                  <a:pt x="107" y="50"/>
                </a:cubicBezTo>
                <a:cubicBezTo>
                  <a:pt x="106" y="51"/>
                  <a:pt x="104" y="53"/>
                  <a:pt x="104" y="55"/>
                </a:cubicBezTo>
                <a:cubicBezTo>
                  <a:pt x="104" y="116"/>
                  <a:pt x="104" y="116"/>
                  <a:pt x="104" y="116"/>
                </a:cubicBezTo>
                <a:cubicBezTo>
                  <a:pt x="104" y="119"/>
                  <a:pt x="107" y="122"/>
                  <a:pt x="111" y="122"/>
                </a:cubicBezTo>
                <a:cubicBezTo>
                  <a:pt x="114" y="122"/>
                  <a:pt x="117" y="119"/>
                  <a:pt x="117" y="116"/>
                </a:cubicBezTo>
                <a:cubicBezTo>
                  <a:pt x="117" y="65"/>
                  <a:pt x="117" y="65"/>
                  <a:pt x="117" y="65"/>
                </a:cubicBezTo>
                <a:cubicBezTo>
                  <a:pt x="135" y="74"/>
                  <a:pt x="135" y="74"/>
                  <a:pt x="135" y="74"/>
                </a:cubicBezTo>
                <a:cubicBezTo>
                  <a:pt x="126" y="80"/>
                  <a:pt x="126" y="80"/>
                  <a:pt x="126" y="80"/>
                </a:cubicBezTo>
                <a:cubicBezTo>
                  <a:pt x="123" y="82"/>
                  <a:pt x="122" y="86"/>
                  <a:pt x="124" y="89"/>
                </a:cubicBezTo>
                <a:close/>
                <a:moveTo>
                  <a:pt x="227" y="279"/>
                </a:moveTo>
                <a:cubicBezTo>
                  <a:pt x="227" y="279"/>
                  <a:pt x="227" y="279"/>
                  <a:pt x="227" y="279"/>
                </a:cubicBezTo>
                <a:cubicBezTo>
                  <a:pt x="228" y="278"/>
                  <a:pt x="228" y="278"/>
                  <a:pt x="229" y="278"/>
                </a:cubicBezTo>
                <a:cubicBezTo>
                  <a:pt x="229" y="278"/>
                  <a:pt x="229" y="277"/>
                  <a:pt x="229" y="277"/>
                </a:cubicBezTo>
                <a:cubicBezTo>
                  <a:pt x="229" y="277"/>
                  <a:pt x="229" y="276"/>
                  <a:pt x="229" y="276"/>
                </a:cubicBezTo>
                <a:cubicBezTo>
                  <a:pt x="230" y="276"/>
                  <a:pt x="230" y="276"/>
                  <a:pt x="230" y="276"/>
                </a:cubicBezTo>
                <a:cubicBezTo>
                  <a:pt x="230" y="276"/>
                  <a:pt x="230" y="275"/>
                  <a:pt x="230" y="275"/>
                </a:cubicBezTo>
                <a:cubicBezTo>
                  <a:pt x="230" y="275"/>
                  <a:pt x="230" y="275"/>
                  <a:pt x="230" y="275"/>
                </a:cubicBezTo>
                <a:cubicBezTo>
                  <a:pt x="230" y="274"/>
                  <a:pt x="230" y="274"/>
                  <a:pt x="230" y="274"/>
                </a:cubicBezTo>
                <a:cubicBezTo>
                  <a:pt x="230" y="274"/>
                  <a:pt x="230" y="274"/>
                  <a:pt x="230" y="273"/>
                </a:cubicBezTo>
                <a:cubicBezTo>
                  <a:pt x="230" y="273"/>
                  <a:pt x="230" y="273"/>
                  <a:pt x="230" y="273"/>
                </a:cubicBezTo>
                <a:cubicBezTo>
                  <a:pt x="230" y="273"/>
                  <a:pt x="230" y="272"/>
                  <a:pt x="230" y="272"/>
                </a:cubicBezTo>
                <a:cubicBezTo>
                  <a:pt x="229" y="272"/>
                  <a:pt x="229" y="272"/>
                  <a:pt x="229" y="272"/>
                </a:cubicBezTo>
                <a:cubicBezTo>
                  <a:pt x="229" y="271"/>
                  <a:pt x="229" y="271"/>
                  <a:pt x="229" y="271"/>
                </a:cubicBezTo>
                <a:cubicBezTo>
                  <a:pt x="217" y="247"/>
                  <a:pt x="217" y="247"/>
                  <a:pt x="217" y="247"/>
                </a:cubicBezTo>
                <a:cubicBezTo>
                  <a:pt x="215" y="244"/>
                  <a:pt x="212" y="243"/>
                  <a:pt x="209" y="244"/>
                </a:cubicBezTo>
                <a:cubicBezTo>
                  <a:pt x="206" y="246"/>
                  <a:pt x="204" y="249"/>
                  <a:pt x="206" y="252"/>
                </a:cubicBezTo>
                <a:cubicBezTo>
                  <a:pt x="212" y="264"/>
                  <a:pt x="212" y="264"/>
                  <a:pt x="212" y="264"/>
                </a:cubicBezTo>
                <a:cubicBezTo>
                  <a:pt x="112" y="233"/>
                  <a:pt x="112" y="233"/>
                  <a:pt x="112" y="233"/>
                </a:cubicBezTo>
                <a:cubicBezTo>
                  <a:pt x="278" y="177"/>
                  <a:pt x="278" y="177"/>
                  <a:pt x="278" y="177"/>
                </a:cubicBezTo>
                <a:cubicBezTo>
                  <a:pt x="280" y="176"/>
                  <a:pt x="282" y="174"/>
                  <a:pt x="282" y="171"/>
                </a:cubicBezTo>
                <a:cubicBezTo>
                  <a:pt x="282" y="168"/>
                  <a:pt x="280" y="166"/>
                  <a:pt x="278" y="165"/>
                </a:cubicBezTo>
                <a:cubicBezTo>
                  <a:pt x="146" y="123"/>
                  <a:pt x="146" y="123"/>
                  <a:pt x="146" y="123"/>
                </a:cubicBezTo>
                <a:cubicBezTo>
                  <a:pt x="143" y="122"/>
                  <a:pt x="139" y="124"/>
                  <a:pt x="138" y="127"/>
                </a:cubicBezTo>
                <a:cubicBezTo>
                  <a:pt x="137" y="131"/>
                  <a:pt x="139" y="134"/>
                  <a:pt x="142" y="135"/>
                </a:cubicBezTo>
                <a:cubicBezTo>
                  <a:pt x="256" y="171"/>
                  <a:pt x="256" y="171"/>
                  <a:pt x="256" y="171"/>
                </a:cubicBezTo>
                <a:cubicBezTo>
                  <a:pt x="90" y="227"/>
                  <a:pt x="90" y="227"/>
                  <a:pt x="90" y="227"/>
                </a:cubicBezTo>
                <a:cubicBezTo>
                  <a:pt x="88" y="228"/>
                  <a:pt x="86" y="230"/>
                  <a:pt x="86" y="233"/>
                </a:cubicBezTo>
                <a:cubicBezTo>
                  <a:pt x="86" y="236"/>
                  <a:pt x="88" y="238"/>
                  <a:pt x="90" y="239"/>
                </a:cubicBezTo>
                <a:cubicBezTo>
                  <a:pt x="207" y="275"/>
                  <a:pt x="207" y="275"/>
                  <a:pt x="207" y="275"/>
                </a:cubicBezTo>
                <a:cubicBezTo>
                  <a:pt x="197" y="281"/>
                  <a:pt x="197" y="281"/>
                  <a:pt x="197" y="281"/>
                </a:cubicBezTo>
                <a:cubicBezTo>
                  <a:pt x="194" y="282"/>
                  <a:pt x="192" y="286"/>
                  <a:pt x="194" y="289"/>
                </a:cubicBezTo>
                <a:cubicBezTo>
                  <a:pt x="195" y="291"/>
                  <a:pt x="197" y="292"/>
                  <a:pt x="199" y="292"/>
                </a:cubicBezTo>
                <a:cubicBezTo>
                  <a:pt x="200" y="292"/>
                  <a:pt x="201" y="292"/>
                  <a:pt x="202" y="292"/>
                </a:cubicBezTo>
                <a:cubicBezTo>
                  <a:pt x="226" y="279"/>
                  <a:pt x="226" y="279"/>
                  <a:pt x="226" y="279"/>
                </a:cubicBezTo>
                <a:cubicBezTo>
                  <a:pt x="227" y="279"/>
                  <a:pt x="227" y="279"/>
                  <a:pt x="227" y="279"/>
                </a:cubicBezTo>
                <a:close/>
                <a:moveTo>
                  <a:pt x="184" y="0"/>
                </a:moveTo>
                <a:cubicBezTo>
                  <a:pt x="83" y="0"/>
                  <a:pt x="0" y="82"/>
                  <a:pt x="0" y="183"/>
                </a:cubicBezTo>
                <a:cubicBezTo>
                  <a:pt x="0" y="284"/>
                  <a:pt x="83" y="367"/>
                  <a:pt x="184" y="367"/>
                </a:cubicBezTo>
                <a:cubicBezTo>
                  <a:pt x="187" y="367"/>
                  <a:pt x="190" y="364"/>
                  <a:pt x="190" y="361"/>
                </a:cubicBezTo>
                <a:cubicBezTo>
                  <a:pt x="190" y="357"/>
                  <a:pt x="187" y="354"/>
                  <a:pt x="184" y="354"/>
                </a:cubicBezTo>
                <a:cubicBezTo>
                  <a:pt x="90" y="354"/>
                  <a:pt x="13" y="278"/>
                  <a:pt x="13" y="183"/>
                </a:cubicBezTo>
                <a:cubicBezTo>
                  <a:pt x="13" y="89"/>
                  <a:pt x="90" y="12"/>
                  <a:pt x="184" y="12"/>
                </a:cubicBezTo>
                <a:cubicBezTo>
                  <a:pt x="278" y="12"/>
                  <a:pt x="355" y="89"/>
                  <a:pt x="355" y="183"/>
                </a:cubicBezTo>
                <a:cubicBezTo>
                  <a:pt x="355" y="267"/>
                  <a:pt x="296" y="338"/>
                  <a:pt x="213" y="352"/>
                </a:cubicBezTo>
                <a:cubicBezTo>
                  <a:pt x="210" y="352"/>
                  <a:pt x="208" y="356"/>
                  <a:pt x="208" y="359"/>
                </a:cubicBezTo>
                <a:cubicBezTo>
                  <a:pt x="209" y="362"/>
                  <a:pt x="212" y="364"/>
                  <a:pt x="216" y="364"/>
                </a:cubicBezTo>
                <a:cubicBezTo>
                  <a:pt x="304" y="349"/>
                  <a:pt x="367" y="273"/>
                  <a:pt x="367" y="183"/>
                </a:cubicBezTo>
                <a:cubicBezTo>
                  <a:pt x="367" y="82"/>
                  <a:pt x="285" y="0"/>
                  <a:pt x="184" y="0"/>
                </a:cubicBezTo>
                <a:close/>
                <a:moveTo>
                  <a:pt x="271" y="260"/>
                </a:moveTo>
                <a:cubicBezTo>
                  <a:pt x="272" y="263"/>
                  <a:pt x="276" y="264"/>
                  <a:pt x="279" y="262"/>
                </a:cubicBezTo>
                <a:cubicBezTo>
                  <a:pt x="297" y="249"/>
                  <a:pt x="297" y="249"/>
                  <a:pt x="297" y="249"/>
                </a:cubicBezTo>
                <a:cubicBezTo>
                  <a:pt x="299" y="248"/>
                  <a:pt x="300" y="246"/>
                  <a:pt x="300" y="244"/>
                </a:cubicBezTo>
                <a:cubicBezTo>
                  <a:pt x="300" y="242"/>
                  <a:pt x="299" y="240"/>
                  <a:pt x="297" y="239"/>
                </a:cubicBezTo>
                <a:cubicBezTo>
                  <a:pt x="260" y="221"/>
                  <a:pt x="260" y="221"/>
                  <a:pt x="260" y="221"/>
                </a:cubicBezTo>
                <a:cubicBezTo>
                  <a:pt x="258" y="220"/>
                  <a:pt x="256" y="220"/>
                  <a:pt x="254" y="221"/>
                </a:cubicBezTo>
                <a:cubicBezTo>
                  <a:pt x="252" y="222"/>
                  <a:pt x="251" y="224"/>
                  <a:pt x="251" y="226"/>
                </a:cubicBezTo>
                <a:cubicBezTo>
                  <a:pt x="251" y="287"/>
                  <a:pt x="251" y="287"/>
                  <a:pt x="251" y="287"/>
                </a:cubicBezTo>
                <a:cubicBezTo>
                  <a:pt x="251" y="291"/>
                  <a:pt x="254" y="293"/>
                  <a:pt x="257" y="293"/>
                </a:cubicBezTo>
                <a:cubicBezTo>
                  <a:pt x="261" y="293"/>
                  <a:pt x="263" y="291"/>
                  <a:pt x="263" y="287"/>
                </a:cubicBezTo>
                <a:cubicBezTo>
                  <a:pt x="263" y="236"/>
                  <a:pt x="263" y="236"/>
                  <a:pt x="263" y="236"/>
                </a:cubicBezTo>
                <a:cubicBezTo>
                  <a:pt x="282" y="245"/>
                  <a:pt x="282" y="245"/>
                  <a:pt x="282" y="245"/>
                </a:cubicBezTo>
                <a:cubicBezTo>
                  <a:pt x="272" y="251"/>
                  <a:pt x="272" y="251"/>
                  <a:pt x="272" y="251"/>
                </a:cubicBezTo>
                <a:cubicBezTo>
                  <a:pt x="269" y="253"/>
                  <a:pt x="269" y="257"/>
                  <a:pt x="271" y="2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4" name="TextBox 3">
            <a:extLst>
              <a:ext uri="{FF2B5EF4-FFF2-40B4-BE49-F238E27FC236}">
                <a16:creationId xmlns:a16="http://schemas.microsoft.com/office/drawing/2014/main" id="{CC18EB02-DD5E-4F52-97EE-0DD78C20AE31}"/>
              </a:ext>
            </a:extLst>
          </p:cNvPr>
          <p:cNvSpPr txBox="1"/>
          <p:nvPr/>
        </p:nvSpPr>
        <p:spPr>
          <a:xfrm>
            <a:off x="1103854" y="224440"/>
            <a:ext cx="5575853" cy="830997"/>
          </a:xfrm>
          <a:prstGeom prst="rect">
            <a:avLst/>
          </a:prstGeom>
          <a:noFill/>
        </p:spPr>
        <p:txBody>
          <a:bodyPr wrap="square">
            <a:spAutoFit/>
          </a:bodyPr>
          <a:lstStyle/>
          <a:p>
            <a:r>
              <a:rPr lang="et-EE" sz="2400" dirty="0">
                <a:solidFill>
                  <a:schemeClr val="bg2"/>
                </a:solidFill>
                <a:latin typeface="+mj-lt"/>
              </a:rPr>
              <a:t>Kiire ja sündmuspõhine andmevahetus ja andmete kasutus</a:t>
            </a:r>
            <a:endParaRPr lang="en-GB" sz="2400" dirty="0">
              <a:solidFill>
                <a:schemeClr val="bg2"/>
              </a:solidFill>
              <a:latin typeface="+mj-lt"/>
            </a:endParaRPr>
          </a:p>
        </p:txBody>
      </p:sp>
      <p:pic>
        <p:nvPicPr>
          <p:cNvPr id="6" name="Pilt 5" descr="Abstract particle graph background">
            <a:extLst>
              <a:ext uri="{FF2B5EF4-FFF2-40B4-BE49-F238E27FC236}">
                <a16:creationId xmlns:a16="http://schemas.microsoft.com/office/drawing/2014/main" id="{E7C38932-47BC-4573-BC0C-7E28924FCF0D}"/>
              </a:ext>
            </a:extLst>
          </p:cNvPr>
          <p:cNvPicPr>
            <a:picLocks noChangeAspect="1"/>
          </p:cNvPicPr>
          <p:nvPr/>
        </p:nvPicPr>
        <p:blipFill rotWithShape="1">
          <a:blip r:embed="rId3">
            <a:extLst>
              <a:ext uri="{28A0092B-C50C-407E-A947-70E740481C1C}">
                <a14:useLocalDpi xmlns:a14="http://schemas.microsoft.com/office/drawing/2010/main" val="0"/>
              </a:ext>
            </a:extLst>
          </a:blip>
          <a:srcRect l="28385" r="18572"/>
          <a:stretch/>
        </p:blipFill>
        <p:spPr>
          <a:xfrm>
            <a:off x="6734174" y="0"/>
            <a:ext cx="5457826" cy="6858000"/>
          </a:xfrm>
          <a:prstGeom prst="rect">
            <a:avLst/>
          </a:prstGeom>
        </p:spPr>
      </p:pic>
      <p:sp>
        <p:nvSpPr>
          <p:cNvPr id="5" name="TextBox 4">
            <a:extLst>
              <a:ext uri="{FF2B5EF4-FFF2-40B4-BE49-F238E27FC236}">
                <a16:creationId xmlns:a16="http://schemas.microsoft.com/office/drawing/2014/main" id="{EBD6F2B1-BFAC-4D04-AADE-DB98EA0C442F}"/>
              </a:ext>
            </a:extLst>
          </p:cNvPr>
          <p:cNvSpPr txBox="1"/>
          <p:nvPr/>
        </p:nvSpPr>
        <p:spPr>
          <a:xfrm>
            <a:off x="725338" y="2016911"/>
            <a:ext cx="4760403" cy="4524315"/>
          </a:xfrm>
          <a:prstGeom prst="rect">
            <a:avLst/>
          </a:prstGeom>
          <a:noFill/>
        </p:spPr>
        <p:txBody>
          <a:bodyPr wrap="square" rtlCol="0">
            <a:spAutoFit/>
          </a:bodyPr>
          <a:lstStyle/>
          <a:p>
            <a:pPr marL="285750" indent="-285750">
              <a:buFont typeface="Arial" panose="020B0604020202020204" pitchFamily="34" charset="0"/>
              <a:buChar char="•"/>
            </a:pPr>
            <a:r>
              <a:rPr lang="et-EE" dirty="0">
                <a:solidFill>
                  <a:schemeClr val="bg2"/>
                </a:solidFill>
              </a:rPr>
              <a:t>Andmete masinkogumine</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Automatiseeritud tervishoiuteenuste dokumenteerimine ja reaalajas kliiniliste andmete vahetus</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Kliinilised otsustustoed ja tervishoiu prognoosisüsteemid</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Suurandmete loomine, koondamine ja kasutuselevõtt</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Asjade internetist tulenevad võimalused</a:t>
            </a:r>
          </a:p>
          <a:p>
            <a:endParaRPr lang="et-EE" dirty="0">
              <a:solidFill>
                <a:schemeClr val="bg2"/>
              </a:solidFill>
            </a:endParaRPr>
          </a:p>
          <a:p>
            <a:endParaRPr lang="et-EE" dirty="0">
              <a:solidFill>
                <a:schemeClr val="bg2"/>
              </a:solidFill>
            </a:endParaRPr>
          </a:p>
          <a:p>
            <a:endParaRPr lang="en-GB" dirty="0">
              <a:solidFill>
                <a:schemeClr val="bg2"/>
              </a:solidFill>
            </a:endParaRPr>
          </a:p>
        </p:txBody>
      </p:sp>
    </p:spTree>
    <p:extLst>
      <p:ext uri="{BB962C8B-B14F-4D97-AF65-F5344CB8AC3E}">
        <p14:creationId xmlns:p14="http://schemas.microsoft.com/office/powerpoint/2010/main" val="233300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3E1C1930-3171-4860-9650-252B57C90B54}"/>
              </a:ext>
            </a:extLst>
          </p:cNvPr>
          <p:cNvSpPr>
            <a:spLocks/>
          </p:cNvSpPr>
          <p:nvPr/>
        </p:nvSpPr>
        <p:spPr bwMode="auto">
          <a:xfrm>
            <a:off x="792598" y="2812079"/>
            <a:ext cx="2488145" cy="1678263"/>
          </a:xfrm>
          <a:custGeom>
            <a:avLst/>
            <a:gdLst>
              <a:gd name="T0" fmla="*/ 877 w 1068"/>
              <a:gd name="T1" fmla="*/ 71 h 724"/>
              <a:gd name="T2" fmla="*/ 706 w 1068"/>
              <a:gd name="T3" fmla="*/ 0 h 724"/>
              <a:gd name="T4" fmla="*/ 385 w 1068"/>
              <a:gd name="T5" fmla="*/ 0 h 724"/>
              <a:gd name="T6" fmla="*/ 214 w 1068"/>
              <a:gd name="T7" fmla="*/ 71 h 724"/>
              <a:gd name="T8" fmla="*/ 94 w 1068"/>
              <a:gd name="T9" fmla="*/ 192 h 724"/>
              <a:gd name="T10" fmla="*/ 94 w 1068"/>
              <a:gd name="T11" fmla="*/ 533 h 724"/>
              <a:gd name="T12" fmla="*/ 214 w 1068"/>
              <a:gd name="T13" fmla="*/ 653 h 724"/>
              <a:gd name="T14" fmla="*/ 385 w 1068"/>
              <a:gd name="T15" fmla="*/ 724 h 724"/>
              <a:gd name="T16" fmla="*/ 827 w 1068"/>
              <a:gd name="T17" fmla="*/ 724 h 724"/>
              <a:gd name="T18" fmla="*/ 1068 w 1068"/>
              <a:gd name="T19" fmla="*/ 483 h 724"/>
              <a:gd name="T20" fmla="*/ 1068 w 1068"/>
              <a:gd name="T21" fmla="*/ 362 h 724"/>
              <a:gd name="T22" fmla="*/ 998 w 1068"/>
              <a:gd name="T23" fmla="*/ 192 h 724"/>
              <a:gd name="T24" fmla="*/ 877 w 1068"/>
              <a:gd name="T25"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724">
                <a:moveTo>
                  <a:pt x="877" y="71"/>
                </a:moveTo>
                <a:cubicBezTo>
                  <a:pt x="832" y="26"/>
                  <a:pt x="770" y="0"/>
                  <a:pt x="706" y="0"/>
                </a:cubicBezTo>
                <a:cubicBezTo>
                  <a:pt x="385" y="0"/>
                  <a:pt x="385" y="0"/>
                  <a:pt x="385" y="0"/>
                </a:cubicBezTo>
                <a:cubicBezTo>
                  <a:pt x="321" y="0"/>
                  <a:pt x="260" y="26"/>
                  <a:pt x="214" y="71"/>
                </a:cubicBezTo>
                <a:cubicBezTo>
                  <a:pt x="94" y="192"/>
                  <a:pt x="94" y="192"/>
                  <a:pt x="94" y="192"/>
                </a:cubicBezTo>
                <a:cubicBezTo>
                  <a:pt x="0" y="286"/>
                  <a:pt x="0" y="439"/>
                  <a:pt x="94" y="533"/>
                </a:cubicBezTo>
                <a:cubicBezTo>
                  <a:pt x="214" y="653"/>
                  <a:pt x="214" y="653"/>
                  <a:pt x="214" y="653"/>
                </a:cubicBezTo>
                <a:cubicBezTo>
                  <a:pt x="260" y="698"/>
                  <a:pt x="321" y="724"/>
                  <a:pt x="385" y="724"/>
                </a:cubicBezTo>
                <a:cubicBezTo>
                  <a:pt x="827" y="724"/>
                  <a:pt x="827" y="724"/>
                  <a:pt x="827" y="724"/>
                </a:cubicBezTo>
                <a:cubicBezTo>
                  <a:pt x="960" y="724"/>
                  <a:pt x="1068" y="616"/>
                  <a:pt x="1068" y="483"/>
                </a:cubicBezTo>
                <a:cubicBezTo>
                  <a:pt x="1068" y="362"/>
                  <a:pt x="1068" y="362"/>
                  <a:pt x="1068" y="362"/>
                </a:cubicBezTo>
                <a:cubicBezTo>
                  <a:pt x="1068" y="298"/>
                  <a:pt x="1043" y="237"/>
                  <a:pt x="998" y="192"/>
                </a:cubicBezTo>
                <a:lnTo>
                  <a:pt x="877"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Rühm 3">
            <a:extLst>
              <a:ext uri="{FF2B5EF4-FFF2-40B4-BE49-F238E27FC236}">
                <a16:creationId xmlns:a16="http://schemas.microsoft.com/office/drawing/2014/main" id="{93C061BB-B14F-4CD3-ADD3-6D1A56FC59AA}"/>
              </a:ext>
            </a:extLst>
          </p:cNvPr>
          <p:cNvGrpSpPr/>
          <p:nvPr/>
        </p:nvGrpSpPr>
        <p:grpSpPr>
          <a:xfrm>
            <a:off x="1437369" y="4593221"/>
            <a:ext cx="2851885" cy="1982338"/>
            <a:chOff x="6316956" y="2033847"/>
            <a:chExt cx="1867552" cy="1395154"/>
          </a:xfrm>
        </p:grpSpPr>
        <p:sp>
          <p:nvSpPr>
            <p:cNvPr id="5" name="Freeform 8">
              <a:extLst>
                <a:ext uri="{FF2B5EF4-FFF2-40B4-BE49-F238E27FC236}">
                  <a16:creationId xmlns:a16="http://schemas.microsoft.com/office/drawing/2014/main" id="{29093202-25E2-4142-BBDB-7FC456782F1F}"/>
                </a:ext>
              </a:extLst>
            </p:cNvPr>
            <p:cNvSpPr>
              <a:spLocks/>
            </p:cNvSpPr>
            <p:nvPr/>
          </p:nvSpPr>
          <p:spPr bwMode="auto">
            <a:xfrm>
              <a:off x="6316956" y="2033847"/>
              <a:ext cx="1867552" cy="1395154"/>
            </a:xfrm>
            <a:custGeom>
              <a:avLst/>
              <a:gdLst>
                <a:gd name="T0" fmla="*/ 375 w 435"/>
                <a:gd name="T1" fmla="*/ 38 h 326"/>
                <a:gd name="T2" fmla="*/ 283 w 435"/>
                <a:gd name="T3" fmla="*/ 0 h 326"/>
                <a:gd name="T4" fmla="*/ 174 w 435"/>
                <a:gd name="T5" fmla="*/ 0 h 326"/>
                <a:gd name="T6" fmla="*/ 82 w 435"/>
                <a:gd name="T7" fmla="*/ 38 h 326"/>
                <a:gd name="T8" fmla="*/ 38 w 435"/>
                <a:gd name="T9" fmla="*/ 81 h 326"/>
                <a:gd name="T10" fmla="*/ 0 w 435"/>
                <a:gd name="T11" fmla="*/ 174 h 326"/>
                <a:gd name="T12" fmla="*/ 0 w 435"/>
                <a:gd name="T13" fmla="*/ 196 h 326"/>
                <a:gd name="T14" fmla="*/ 130 w 435"/>
                <a:gd name="T15" fmla="*/ 326 h 326"/>
                <a:gd name="T16" fmla="*/ 305 w 435"/>
                <a:gd name="T17" fmla="*/ 326 h 326"/>
                <a:gd name="T18" fmla="*/ 435 w 435"/>
                <a:gd name="T19" fmla="*/ 196 h 326"/>
                <a:gd name="T20" fmla="*/ 435 w 435"/>
                <a:gd name="T21" fmla="*/ 152 h 326"/>
                <a:gd name="T22" fmla="*/ 397 w 435"/>
                <a:gd name="T23" fmla="*/ 60 h 326"/>
                <a:gd name="T24" fmla="*/ 375 w 435"/>
                <a:gd name="T25" fmla="*/ 3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326">
                  <a:moveTo>
                    <a:pt x="375" y="38"/>
                  </a:moveTo>
                  <a:cubicBezTo>
                    <a:pt x="351" y="13"/>
                    <a:pt x="318" y="0"/>
                    <a:pt x="283" y="0"/>
                  </a:cubicBezTo>
                  <a:cubicBezTo>
                    <a:pt x="174" y="0"/>
                    <a:pt x="174" y="0"/>
                    <a:pt x="174" y="0"/>
                  </a:cubicBezTo>
                  <a:cubicBezTo>
                    <a:pt x="139" y="0"/>
                    <a:pt x="106" y="13"/>
                    <a:pt x="82" y="38"/>
                  </a:cubicBezTo>
                  <a:cubicBezTo>
                    <a:pt x="38" y="81"/>
                    <a:pt x="38" y="81"/>
                    <a:pt x="38" y="81"/>
                  </a:cubicBezTo>
                  <a:cubicBezTo>
                    <a:pt x="13" y="106"/>
                    <a:pt x="0" y="139"/>
                    <a:pt x="0" y="174"/>
                  </a:cubicBezTo>
                  <a:cubicBezTo>
                    <a:pt x="0" y="196"/>
                    <a:pt x="0" y="196"/>
                    <a:pt x="0" y="196"/>
                  </a:cubicBezTo>
                  <a:cubicBezTo>
                    <a:pt x="0" y="268"/>
                    <a:pt x="58" y="326"/>
                    <a:pt x="130" y="326"/>
                  </a:cubicBezTo>
                  <a:cubicBezTo>
                    <a:pt x="305" y="326"/>
                    <a:pt x="305" y="326"/>
                    <a:pt x="305" y="326"/>
                  </a:cubicBezTo>
                  <a:cubicBezTo>
                    <a:pt x="377" y="326"/>
                    <a:pt x="435" y="268"/>
                    <a:pt x="435" y="196"/>
                  </a:cubicBezTo>
                  <a:cubicBezTo>
                    <a:pt x="435" y="152"/>
                    <a:pt x="435" y="152"/>
                    <a:pt x="435" y="152"/>
                  </a:cubicBezTo>
                  <a:cubicBezTo>
                    <a:pt x="435" y="117"/>
                    <a:pt x="422" y="84"/>
                    <a:pt x="397" y="60"/>
                  </a:cubicBezTo>
                  <a:lnTo>
                    <a:pt x="375" y="3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162E512C-9273-4AB0-9363-D73D5CF007AE}"/>
                </a:ext>
              </a:extLst>
            </p:cNvPr>
            <p:cNvSpPr txBox="1"/>
            <p:nvPr/>
          </p:nvSpPr>
          <p:spPr>
            <a:xfrm>
              <a:off x="6438240" y="2124075"/>
              <a:ext cx="1648485" cy="1265928"/>
            </a:xfrm>
            <a:prstGeom prst="rect">
              <a:avLst/>
            </a:prstGeom>
            <a:noFill/>
          </p:spPr>
          <p:txBody>
            <a:bodyPr wrap="square" lIns="0" tIns="0" rIns="0" bIns="0" rtlCol="0" anchor="ctr" anchorCtr="0">
              <a:noAutofit/>
            </a:bodyPr>
            <a:lstStyle/>
            <a:p>
              <a:pPr algn="ctr"/>
              <a:r>
                <a:rPr lang="et-EE" sz="2000" b="1" dirty="0">
                  <a:latin typeface="+mj-lt"/>
                </a:rPr>
                <a:t>Nõusolekuteenus</a:t>
              </a:r>
              <a:endParaRPr lang="en-US" sz="2000" b="1" dirty="0">
                <a:latin typeface="+mj-lt"/>
              </a:endParaRPr>
            </a:p>
          </p:txBody>
        </p:sp>
      </p:grpSp>
      <p:sp>
        <p:nvSpPr>
          <p:cNvPr id="7" name="Freeform 5">
            <a:extLst>
              <a:ext uri="{FF2B5EF4-FFF2-40B4-BE49-F238E27FC236}">
                <a16:creationId xmlns:a16="http://schemas.microsoft.com/office/drawing/2014/main" id="{376EE9E8-C3EE-48D5-A6F4-ECB4CD80B4DD}"/>
              </a:ext>
            </a:extLst>
          </p:cNvPr>
          <p:cNvSpPr>
            <a:spLocks/>
          </p:cNvSpPr>
          <p:nvPr/>
        </p:nvSpPr>
        <p:spPr bwMode="auto">
          <a:xfrm>
            <a:off x="3385594" y="1985197"/>
            <a:ext cx="2517354" cy="1678263"/>
          </a:xfrm>
          <a:custGeom>
            <a:avLst/>
            <a:gdLst>
              <a:gd name="T0" fmla="*/ 695 w 854"/>
              <a:gd name="T1" fmla="*/ 66 h 598"/>
              <a:gd name="T2" fmla="*/ 614 w 854"/>
              <a:gd name="T3" fmla="*/ 26 h 598"/>
              <a:gd name="T4" fmla="*/ 506 w 854"/>
              <a:gd name="T5" fmla="*/ 0 h 598"/>
              <a:gd name="T6" fmla="*/ 321 w 854"/>
              <a:gd name="T7" fmla="*/ 0 h 598"/>
              <a:gd name="T8" fmla="*/ 151 w 854"/>
              <a:gd name="T9" fmla="*/ 71 h 598"/>
              <a:gd name="T10" fmla="*/ 71 w 854"/>
              <a:gd name="T11" fmla="*/ 151 h 598"/>
              <a:gd name="T12" fmla="*/ 0 w 854"/>
              <a:gd name="T13" fmla="*/ 322 h 598"/>
              <a:gd name="T14" fmla="*/ 0 w 854"/>
              <a:gd name="T15" fmla="*/ 357 h 598"/>
              <a:gd name="T16" fmla="*/ 241 w 854"/>
              <a:gd name="T17" fmla="*/ 598 h 598"/>
              <a:gd name="T18" fmla="*/ 563 w 854"/>
              <a:gd name="T19" fmla="*/ 598 h 598"/>
              <a:gd name="T20" fmla="*/ 791 w 854"/>
              <a:gd name="T21" fmla="*/ 433 h 598"/>
              <a:gd name="T22" fmla="*/ 816 w 854"/>
              <a:gd name="T23" fmla="*/ 358 h 598"/>
              <a:gd name="T24" fmla="*/ 695 w 854"/>
              <a:gd name="T25" fmla="*/ 6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4" h="598">
                <a:moveTo>
                  <a:pt x="695" y="66"/>
                </a:moveTo>
                <a:cubicBezTo>
                  <a:pt x="614" y="26"/>
                  <a:pt x="614" y="26"/>
                  <a:pt x="614" y="26"/>
                </a:cubicBezTo>
                <a:cubicBezTo>
                  <a:pt x="581" y="9"/>
                  <a:pt x="544" y="0"/>
                  <a:pt x="506" y="0"/>
                </a:cubicBezTo>
                <a:cubicBezTo>
                  <a:pt x="321" y="0"/>
                  <a:pt x="321" y="0"/>
                  <a:pt x="321" y="0"/>
                </a:cubicBezTo>
                <a:cubicBezTo>
                  <a:pt x="258" y="0"/>
                  <a:pt x="196" y="26"/>
                  <a:pt x="151" y="71"/>
                </a:cubicBezTo>
                <a:cubicBezTo>
                  <a:pt x="71" y="151"/>
                  <a:pt x="71" y="151"/>
                  <a:pt x="71" y="151"/>
                </a:cubicBezTo>
                <a:cubicBezTo>
                  <a:pt x="25" y="197"/>
                  <a:pt x="0" y="258"/>
                  <a:pt x="0" y="322"/>
                </a:cubicBezTo>
                <a:cubicBezTo>
                  <a:pt x="0" y="357"/>
                  <a:pt x="0" y="357"/>
                  <a:pt x="0" y="357"/>
                </a:cubicBezTo>
                <a:cubicBezTo>
                  <a:pt x="0" y="490"/>
                  <a:pt x="108" y="598"/>
                  <a:pt x="241" y="598"/>
                </a:cubicBezTo>
                <a:cubicBezTo>
                  <a:pt x="563" y="598"/>
                  <a:pt x="563" y="598"/>
                  <a:pt x="563" y="598"/>
                </a:cubicBezTo>
                <a:cubicBezTo>
                  <a:pt x="666" y="598"/>
                  <a:pt x="759" y="531"/>
                  <a:pt x="791" y="433"/>
                </a:cubicBezTo>
                <a:cubicBezTo>
                  <a:pt x="816" y="358"/>
                  <a:pt x="816" y="358"/>
                  <a:pt x="816" y="358"/>
                </a:cubicBezTo>
                <a:cubicBezTo>
                  <a:pt x="854" y="244"/>
                  <a:pt x="802" y="120"/>
                  <a:pt x="695" y="66"/>
                </a:cubicBezTo>
                <a:close/>
              </a:path>
            </a:pathLst>
          </a:custGeom>
          <a:solidFill>
            <a:srgbClr val="98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06D73D30-1703-43C4-AAD5-EF4D51C403BB}"/>
              </a:ext>
            </a:extLst>
          </p:cNvPr>
          <p:cNvSpPr>
            <a:spLocks/>
          </p:cNvSpPr>
          <p:nvPr/>
        </p:nvSpPr>
        <p:spPr bwMode="auto">
          <a:xfrm>
            <a:off x="5902947" y="2511143"/>
            <a:ext cx="2732086" cy="1835714"/>
          </a:xfrm>
          <a:custGeom>
            <a:avLst/>
            <a:gdLst>
              <a:gd name="T0" fmla="*/ 1167 w 1240"/>
              <a:gd name="T1" fmla="*/ 550 h 725"/>
              <a:gd name="T2" fmla="*/ 1210 w 1240"/>
              <a:gd name="T3" fmla="*/ 422 h 725"/>
              <a:gd name="T4" fmla="*/ 1148 w 1240"/>
              <a:gd name="T5" fmla="*/ 161 h 725"/>
              <a:gd name="T6" fmla="*/ 1062 w 1240"/>
              <a:gd name="T7" fmla="*/ 75 h 725"/>
              <a:gd name="T8" fmla="*/ 882 w 1240"/>
              <a:gd name="T9" fmla="*/ 0 h 725"/>
              <a:gd name="T10" fmla="*/ 455 w 1240"/>
              <a:gd name="T11" fmla="*/ 0 h 725"/>
              <a:gd name="T12" fmla="*/ 301 w 1240"/>
              <a:gd name="T13" fmla="*/ 52 h 725"/>
              <a:gd name="T14" fmla="*/ 131 w 1240"/>
              <a:gd name="T15" fmla="*/ 179 h 725"/>
              <a:gd name="T16" fmla="*/ 55 w 1240"/>
              <a:gd name="T17" fmla="*/ 499 h 725"/>
              <a:gd name="T18" fmla="*/ 98 w 1240"/>
              <a:gd name="T19" fmla="*/ 584 h 725"/>
              <a:gd name="T20" fmla="*/ 327 w 1240"/>
              <a:gd name="T21" fmla="*/ 725 h 725"/>
              <a:gd name="T22" fmla="*/ 924 w 1240"/>
              <a:gd name="T23" fmla="*/ 725 h 725"/>
              <a:gd name="T24" fmla="*/ 1167 w 1240"/>
              <a:gd name="T25" fmla="*/ 55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 h="725">
                <a:moveTo>
                  <a:pt x="1167" y="550"/>
                </a:moveTo>
                <a:cubicBezTo>
                  <a:pt x="1210" y="422"/>
                  <a:pt x="1210" y="422"/>
                  <a:pt x="1210" y="422"/>
                </a:cubicBezTo>
                <a:cubicBezTo>
                  <a:pt x="1240" y="331"/>
                  <a:pt x="1216" y="229"/>
                  <a:pt x="1148" y="161"/>
                </a:cubicBezTo>
                <a:cubicBezTo>
                  <a:pt x="1062" y="75"/>
                  <a:pt x="1062" y="75"/>
                  <a:pt x="1062" y="75"/>
                </a:cubicBezTo>
                <a:cubicBezTo>
                  <a:pt x="1015" y="27"/>
                  <a:pt x="949" y="0"/>
                  <a:pt x="882" y="0"/>
                </a:cubicBezTo>
                <a:cubicBezTo>
                  <a:pt x="455" y="0"/>
                  <a:pt x="455" y="0"/>
                  <a:pt x="455" y="0"/>
                </a:cubicBezTo>
                <a:cubicBezTo>
                  <a:pt x="400" y="0"/>
                  <a:pt x="346" y="18"/>
                  <a:pt x="301" y="52"/>
                </a:cubicBezTo>
                <a:cubicBezTo>
                  <a:pt x="131" y="179"/>
                  <a:pt x="131" y="179"/>
                  <a:pt x="131" y="179"/>
                </a:cubicBezTo>
                <a:cubicBezTo>
                  <a:pt x="32" y="254"/>
                  <a:pt x="0" y="388"/>
                  <a:pt x="55" y="499"/>
                </a:cubicBezTo>
                <a:cubicBezTo>
                  <a:pt x="98" y="584"/>
                  <a:pt x="98" y="584"/>
                  <a:pt x="98" y="584"/>
                </a:cubicBezTo>
                <a:cubicBezTo>
                  <a:pt x="141" y="671"/>
                  <a:pt x="230" y="725"/>
                  <a:pt x="327" y="725"/>
                </a:cubicBezTo>
                <a:cubicBezTo>
                  <a:pt x="924" y="725"/>
                  <a:pt x="924" y="725"/>
                  <a:pt x="924" y="725"/>
                </a:cubicBezTo>
                <a:cubicBezTo>
                  <a:pt x="1034" y="725"/>
                  <a:pt x="1132" y="655"/>
                  <a:pt x="1167" y="550"/>
                </a:cubicBezTo>
                <a:close/>
              </a:path>
            </a:pathLst>
          </a:custGeom>
          <a:solidFill>
            <a:srgbClr val="8B7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F60BE921-0FBA-4A26-9547-801B43A3BAB7}"/>
              </a:ext>
            </a:extLst>
          </p:cNvPr>
          <p:cNvSpPr>
            <a:spLocks/>
          </p:cNvSpPr>
          <p:nvPr/>
        </p:nvSpPr>
        <p:spPr bwMode="auto">
          <a:xfrm>
            <a:off x="8144286" y="4593221"/>
            <a:ext cx="2732086" cy="1838301"/>
          </a:xfrm>
          <a:custGeom>
            <a:avLst/>
            <a:gdLst>
              <a:gd name="T0" fmla="*/ 877 w 1068"/>
              <a:gd name="T1" fmla="*/ 71 h 724"/>
              <a:gd name="T2" fmla="*/ 706 w 1068"/>
              <a:gd name="T3" fmla="*/ 0 h 724"/>
              <a:gd name="T4" fmla="*/ 385 w 1068"/>
              <a:gd name="T5" fmla="*/ 0 h 724"/>
              <a:gd name="T6" fmla="*/ 214 w 1068"/>
              <a:gd name="T7" fmla="*/ 71 h 724"/>
              <a:gd name="T8" fmla="*/ 94 w 1068"/>
              <a:gd name="T9" fmla="*/ 192 h 724"/>
              <a:gd name="T10" fmla="*/ 94 w 1068"/>
              <a:gd name="T11" fmla="*/ 533 h 724"/>
              <a:gd name="T12" fmla="*/ 214 w 1068"/>
              <a:gd name="T13" fmla="*/ 653 h 724"/>
              <a:gd name="T14" fmla="*/ 385 w 1068"/>
              <a:gd name="T15" fmla="*/ 724 h 724"/>
              <a:gd name="T16" fmla="*/ 827 w 1068"/>
              <a:gd name="T17" fmla="*/ 724 h 724"/>
              <a:gd name="T18" fmla="*/ 1068 w 1068"/>
              <a:gd name="T19" fmla="*/ 483 h 724"/>
              <a:gd name="T20" fmla="*/ 1068 w 1068"/>
              <a:gd name="T21" fmla="*/ 362 h 724"/>
              <a:gd name="T22" fmla="*/ 998 w 1068"/>
              <a:gd name="T23" fmla="*/ 192 h 724"/>
              <a:gd name="T24" fmla="*/ 877 w 1068"/>
              <a:gd name="T25"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724">
                <a:moveTo>
                  <a:pt x="877" y="71"/>
                </a:moveTo>
                <a:cubicBezTo>
                  <a:pt x="832" y="26"/>
                  <a:pt x="770" y="0"/>
                  <a:pt x="706" y="0"/>
                </a:cubicBezTo>
                <a:cubicBezTo>
                  <a:pt x="385" y="0"/>
                  <a:pt x="385" y="0"/>
                  <a:pt x="385" y="0"/>
                </a:cubicBezTo>
                <a:cubicBezTo>
                  <a:pt x="321" y="0"/>
                  <a:pt x="260" y="26"/>
                  <a:pt x="214" y="71"/>
                </a:cubicBezTo>
                <a:cubicBezTo>
                  <a:pt x="94" y="192"/>
                  <a:pt x="94" y="192"/>
                  <a:pt x="94" y="192"/>
                </a:cubicBezTo>
                <a:cubicBezTo>
                  <a:pt x="0" y="286"/>
                  <a:pt x="0" y="439"/>
                  <a:pt x="94" y="533"/>
                </a:cubicBezTo>
                <a:cubicBezTo>
                  <a:pt x="214" y="653"/>
                  <a:pt x="214" y="653"/>
                  <a:pt x="214" y="653"/>
                </a:cubicBezTo>
                <a:cubicBezTo>
                  <a:pt x="260" y="698"/>
                  <a:pt x="321" y="724"/>
                  <a:pt x="385" y="724"/>
                </a:cubicBezTo>
                <a:cubicBezTo>
                  <a:pt x="827" y="724"/>
                  <a:pt x="827" y="724"/>
                  <a:pt x="827" y="724"/>
                </a:cubicBezTo>
                <a:cubicBezTo>
                  <a:pt x="960" y="724"/>
                  <a:pt x="1068" y="616"/>
                  <a:pt x="1068" y="483"/>
                </a:cubicBezTo>
                <a:cubicBezTo>
                  <a:pt x="1068" y="362"/>
                  <a:pt x="1068" y="362"/>
                  <a:pt x="1068" y="362"/>
                </a:cubicBezTo>
                <a:cubicBezTo>
                  <a:pt x="1068" y="298"/>
                  <a:pt x="1043" y="237"/>
                  <a:pt x="998" y="192"/>
                </a:cubicBezTo>
                <a:lnTo>
                  <a:pt x="877" y="71"/>
                </a:lnTo>
                <a:close/>
              </a:path>
            </a:pathLst>
          </a:custGeom>
          <a:solidFill>
            <a:srgbClr val="3C00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FBA8EAE6-C8D2-4BE3-ACE4-0CDB7D125D28}"/>
              </a:ext>
            </a:extLst>
          </p:cNvPr>
          <p:cNvSpPr>
            <a:spLocks/>
          </p:cNvSpPr>
          <p:nvPr/>
        </p:nvSpPr>
        <p:spPr bwMode="auto">
          <a:xfrm>
            <a:off x="5451245" y="4234282"/>
            <a:ext cx="725126" cy="541705"/>
          </a:xfrm>
          <a:custGeom>
            <a:avLst/>
            <a:gdLst>
              <a:gd name="T0" fmla="*/ 375 w 435"/>
              <a:gd name="T1" fmla="*/ 38 h 326"/>
              <a:gd name="T2" fmla="*/ 283 w 435"/>
              <a:gd name="T3" fmla="*/ 0 h 326"/>
              <a:gd name="T4" fmla="*/ 174 w 435"/>
              <a:gd name="T5" fmla="*/ 0 h 326"/>
              <a:gd name="T6" fmla="*/ 82 w 435"/>
              <a:gd name="T7" fmla="*/ 38 h 326"/>
              <a:gd name="T8" fmla="*/ 38 w 435"/>
              <a:gd name="T9" fmla="*/ 81 h 326"/>
              <a:gd name="T10" fmla="*/ 0 w 435"/>
              <a:gd name="T11" fmla="*/ 174 h 326"/>
              <a:gd name="T12" fmla="*/ 0 w 435"/>
              <a:gd name="T13" fmla="*/ 196 h 326"/>
              <a:gd name="T14" fmla="*/ 130 w 435"/>
              <a:gd name="T15" fmla="*/ 326 h 326"/>
              <a:gd name="T16" fmla="*/ 305 w 435"/>
              <a:gd name="T17" fmla="*/ 326 h 326"/>
              <a:gd name="T18" fmla="*/ 435 w 435"/>
              <a:gd name="T19" fmla="*/ 196 h 326"/>
              <a:gd name="T20" fmla="*/ 435 w 435"/>
              <a:gd name="T21" fmla="*/ 152 h 326"/>
              <a:gd name="T22" fmla="*/ 397 w 435"/>
              <a:gd name="T23" fmla="*/ 60 h 326"/>
              <a:gd name="T24" fmla="*/ 375 w 435"/>
              <a:gd name="T25" fmla="*/ 3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326">
                <a:moveTo>
                  <a:pt x="375" y="38"/>
                </a:moveTo>
                <a:cubicBezTo>
                  <a:pt x="351" y="13"/>
                  <a:pt x="318" y="0"/>
                  <a:pt x="283" y="0"/>
                </a:cubicBezTo>
                <a:cubicBezTo>
                  <a:pt x="174" y="0"/>
                  <a:pt x="174" y="0"/>
                  <a:pt x="174" y="0"/>
                </a:cubicBezTo>
                <a:cubicBezTo>
                  <a:pt x="139" y="0"/>
                  <a:pt x="106" y="13"/>
                  <a:pt x="82" y="38"/>
                </a:cubicBezTo>
                <a:cubicBezTo>
                  <a:pt x="38" y="81"/>
                  <a:pt x="38" y="81"/>
                  <a:pt x="38" y="81"/>
                </a:cubicBezTo>
                <a:cubicBezTo>
                  <a:pt x="13" y="106"/>
                  <a:pt x="0" y="139"/>
                  <a:pt x="0" y="174"/>
                </a:cubicBezTo>
                <a:cubicBezTo>
                  <a:pt x="0" y="196"/>
                  <a:pt x="0" y="196"/>
                  <a:pt x="0" y="196"/>
                </a:cubicBezTo>
                <a:cubicBezTo>
                  <a:pt x="0" y="268"/>
                  <a:pt x="58" y="326"/>
                  <a:pt x="130" y="326"/>
                </a:cubicBezTo>
                <a:cubicBezTo>
                  <a:pt x="305" y="326"/>
                  <a:pt x="305" y="326"/>
                  <a:pt x="305" y="326"/>
                </a:cubicBezTo>
                <a:cubicBezTo>
                  <a:pt x="377" y="326"/>
                  <a:pt x="435" y="268"/>
                  <a:pt x="435" y="196"/>
                </a:cubicBezTo>
                <a:cubicBezTo>
                  <a:pt x="435" y="152"/>
                  <a:pt x="435" y="152"/>
                  <a:pt x="435" y="152"/>
                </a:cubicBezTo>
                <a:cubicBezTo>
                  <a:pt x="435" y="117"/>
                  <a:pt x="422" y="84"/>
                  <a:pt x="397" y="60"/>
                </a:cubicBezTo>
                <a:lnTo>
                  <a:pt x="375" y="38"/>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F14AE225-29EC-4AEA-9352-5E6ACFB13DDA}"/>
              </a:ext>
            </a:extLst>
          </p:cNvPr>
          <p:cNvSpPr>
            <a:spLocks/>
          </p:cNvSpPr>
          <p:nvPr/>
        </p:nvSpPr>
        <p:spPr bwMode="auto">
          <a:xfrm>
            <a:off x="8702945" y="3207725"/>
            <a:ext cx="1037230" cy="710636"/>
          </a:xfrm>
          <a:custGeom>
            <a:avLst/>
            <a:gdLst>
              <a:gd name="T0" fmla="*/ 970 w 1023"/>
              <a:gd name="T1" fmla="*/ 227 h 680"/>
              <a:gd name="T2" fmla="*/ 890 w 1023"/>
              <a:gd name="T3" fmla="*/ 107 h 680"/>
              <a:gd name="T4" fmla="*/ 691 w 1023"/>
              <a:gd name="T5" fmla="*/ 0 h 680"/>
              <a:gd name="T6" fmla="*/ 451 w 1023"/>
              <a:gd name="T7" fmla="*/ 0 h 680"/>
              <a:gd name="T8" fmla="*/ 362 w 1023"/>
              <a:gd name="T9" fmla="*/ 18 h 680"/>
              <a:gd name="T10" fmla="*/ 162 w 1023"/>
              <a:gd name="T11" fmla="*/ 98 h 680"/>
              <a:gd name="T12" fmla="*/ 22 w 1023"/>
              <a:gd name="T13" fmla="*/ 249 h 680"/>
              <a:gd name="T14" fmla="*/ 51 w 1023"/>
              <a:gd name="T15" fmla="*/ 453 h 680"/>
              <a:gd name="T16" fmla="*/ 131 w 1023"/>
              <a:gd name="T17" fmla="*/ 573 h 680"/>
              <a:gd name="T18" fmla="*/ 331 w 1023"/>
              <a:gd name="T19" fmla="*/ 680 h 680"/>
              <a:gd name="T20" fmla="*/ 731 w 1023"/>
              <a:gd name="T21" fmla="*/ 680 h 680"/>
              <a:gd name="T22" fmla="*/ 945 w 1023"/>
              <a:gd name="T23" fmla="*/ 547 h 680"/>
              <a:gd name="T24" fmla="*/ 985 w 1023"/>
              <a:gd name="T25" fmla="*/ 467 h 680"/>
              <a:gd name="T26" fmla="*/ 970 w 1023"/>
              <a:gd name="T27" fmla="*/ 22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3" h="680">
                <a:moveTo>
                  <a:pt x="970" y="227"/>
                </a:moveTo>
                <a:cubicBezTo>
                  <a:pt x="890" y="107"/>
                  <a:pt x="890" y="107"/>
                  <a:pt x="890" y="107"/>
                </a:cubicBezTo>
                <a:cubicBezTo>
                  <a:pt x="846" y="41"/>
                  <a:pt x="771" y="0"/>
                  <a:pt x="691" y="0"/>
                </a:cubicBezTo>
                <a:cubicBezTo>
                  <a:pt x="451" y="0"/>
                  <a:pt x="451" y="0"/>
                  <a:pt x="451" y="0"/>
                </a:cubicBezTo>
                <a:cubicBezTo>
                  <a:pt x="420" y="0"/>
                  <a:pt x="390" y="6"/>
                  <a:pt x="362" y="18"/>
                </a:cubicBezTo>
                <a:cubicBezTo>
                  <a:pt x="162" y="98"/>
                  <a:pt x="162" y="98"/>
                  <a:pt x="162" y="98"/>
                </a:cubicBezTo>
                <a:cubicBezTo>
                  <a:pt x="95" y="124"/>
                  <a:pt x="43" y="180"/>
                  <a:pt x="22" y="249"/>
                </a:cubicBezTo>
                <a:cubicBezTo>
                  <a:pt x="0" y="318"/>
                  <a:pt x="11" y="393"/>
                  <a:pt x="51" y="453"/>
                </a:cubicBezTo>
                <a:cubicBezTo>
                  <a:pt x="131" y="573"/>
                  <a:pt x="131" y="573"/>
                  <a:pt x="131" y="573"/>
                </a:cubicBezTo>
                <a:cubicBezTo>
                  <a:pt x="176" y="640"/>
                  <a:pt x="251" y="680"/>
                  <a:pt x="331" y="680"/>
                </a:cubicBezTo>
                <a:cubicBezTo>
                  <a:pt x="731" y="680"/>
                  <a:pt x="731" y="680"/>
                  <a:pt x="731" y="680"/>
                </a:cubicBezTo>
                <a:cubicBezTo>
                  <a:pt x="821" y="680"/>
                  <a:pt x="904" y="629"/>
                  <a:pt x="945" y="547"/>
                </a:cubicBezTo>
                <a:cubicBezTo>
                  <a:pt x="985" y="467"/>
                  <a:pt x="985" y="467"/>
                  <a:pt x="985" y="467"/>
                </a:cubicBezTo>
                <a:cubicBezTo>
                  <a:pt x="1023" y="390"/>
                  <a:pt x="1018" y="299"/>
                  <a:pt x="970" y="227"/>
                </a:cubicBezTo>
                <a:close/>
              </a:path>
            </a:pathLst>
          </a:custGeom>
          <a:solidFill>
            <a:srgbClr val="65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E0B5F58E-13A7-438E-A173-83A2B697A2AE}"/>
              </a:ext>
            </a:extLst>
          </p:cNvPr>
          <p:cNvSpPr>
            <a:spLocks/>
          </p:cNvSpPr>
          <p:nvPr/>
        </p:nvSpPr>
        <p:spPr bwMode="auto">
          <a:xfrm>
            <a:off x="4892785" y="4884250"/>
            <a:ext cx="2651587" cy="1353038"/>
          </a:xfrm>
          <a:custGeom>
            <a:avLst/>
            <a:gdLst>
              <a:gd name="T0" fmla="*/ 134 w 1178"/>
              <a:gd name="T1" fmla="*/ 599 h 599"/>
              <a:gd name="T2" fmla="*/ 1045 w 1178"/>
              <a:gd name="T3" fmla="*/ 599 h 599"/>
              <a:gd name="T4" fmla="*/ 1178 w 1178"/>
              <a:gd name="T5" fmla="*/ 465 h 599"/>
              <a:gd name="T6" fmla="*/ 1178 w 1178"/>
              <a:gd name="T7" fmla="*/ 134 h 599"/>
              <a:gd name="T8" fmla="*/ 1045 w 1178"/>
              <a:gd name="T9" fmla="*/ 0 h 599"/>
              <a:gd name="T10" fmla="*/ 134 w 1178"/>
              <a:gd name="T11" fmla="*/ 0 h 599"/>
              <a:gd name="T12" fmla="*/ 0 w 1178"/>
              <a:gd name="T13" fmla="*/ 134 h 599"/>
              <a:gd name="T14" fmla="*/ 0 w 1178"/>
              <a:gd name="T15" fmla="*/ 465 h 599"/>
              <a:gd name="T16" fmla="*/ 134 w 1178"/>
              <a:gd name="T1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8" h="599">
                <a:moveTo>
                  <a:pt x="134" y="599"/>
                </a:moveTo>
                <a:cubicBezTo>
                  <a:pt x="1045" y="599"/>
                  <a:pt x="1045" y="599"/>
                  <a:pt x="1045" y="599"/>
                </a:cubicBezTo>
                <a:cubicBezTo>
                  <a:pt x="1118" y="599"/>
                  <a:pt x="1178" y="539"/>
                  <a:pt x="1178" y="465"/>
                </a:cubicBezTo>
                <a:cubicBezTo>
                  <a:pt x="1178" y="134"/>
                  <a:pt x="1178" y="134"/>
                  <a:pt x="1178" y="134"/>
                </a:cubicBezTo>
                <a:cubicBezTo>
                  <a:pt x="1178" y="60"/>
                  <a:pt x="1118" y="0"/>
                  <a:pt x="1045" y="0"/>
                </a:cubicBezTo>
                <a:cubicBezTo>
                  <a:pt x="134" y="0"/>
                  <a:pt x="134" y="0"/>
                  <a:pt x="134" y="0"/>
                </a:cubicBezTo>
                <a:cubicBezTo>
                  <a:pt x="60" y="0"/>
                  <a:pt x="0" y="60"/>
                  <a:pt x="0" y="134"/>
                </a:cubicBezTo>
                <a:cubicBezTo>
                  <a:pt x="0" y="465"/>
                  <a:pt x="0" y="465"/>
                  <a:pt x="0" y="465"/>
                </a:cubicBezTo>
                <a:cubicBezTo>
                  <a:pt x="0" y="539"/>
                  <a:pt x="60" y="599"/>
                  <a:pt x="134" y="599"/>
                </a:cubicBezTo>
                <a:close/>
              </a:path>
            </a:pathLst>
          </a:custGeom>
          <a:solidFill>
            <a:srgbClr val="1D44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2EB80554-8B4A-4786-8C26-19B7C3A2EA66}"/>
              </a:ext>
            </a:extLst>
          </p:cNvPr>
          <p:cNvSpPr>
            <a:spLocks/>
          </p:cNvSpPr>
          <p:nvPr/>
        </p:nvSpPr>
        <p:spPr bwMode="auto">
          <a:xfrm>
            <a:off x="3869574" y="3929997"/>
            <a:ext cx="1340199" cy="668877"/>
          </a:xfrm>
          <a:custGeom>
            <a:avLst/>
            <a:gdLst>
              <a:gd name="T0" fmla="*/ 161 w 804"/>
              <a:gd name="T1" fmla="*/ 402 h 402"/>
              <a:gd name="T2" fmla="*/ 643 w 804"/>
              <a:gd name="T3" fmla="*/ 402 h 402"/>
              <a:gd name="T4" fmla="*/ 804 w 804"/>
              <a:gd name="T5" fmla="*/ 241 h 402"/>
              <a:gd name="T6" fmla="*/ 804 w 804"/>
              <a:gd name="T7" fmla="*/ 161 h 402"/>
              <a:gd name="T8" fmla="*/ 643 w 804"/>
              <a:gd name="T9" fmla="*/ 0 h 402"/>
              <a:gd name="T10" fmla="*/ 161 w 804"/>
              <a:gd name="T11" fmla="*/ 0 h 402"/>
              <a:gd name="T12" fmla="*/ 0 w 804"/>
              <a:gd name="T13" fmla="*/ 161 h 402"/>
              <a:gd name="T14" fmla="*/ 0 w 804"/>
              <a:gd name="T15" fmla="*/ 241 h 402"/>
              <a:gd name="T16" fmla="*/ 161 w 804"/>
              <a:gd name="T1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402">
                <a:moveTo>
                  <a:pt x="161" y="402"/>
                </a:moveTo>
                <a:cubicBezTo>
                  <a:pt x="643" y="402"/>
                  <a:pt x="643" y="402"/>
                  <a:pt x="643" y="402"/>
                </a:cubicBezTo>
                <a:cubicBezTo>
                  <a:pt x="732" y="402"/>
                  <a:pt x="804" y="330"/>
                  <a:pt x="804" y="241"/>
                </a:cubicBezTo>
                <a:cubicBezTo>
                  <a:pt x="804" y="161"/>
                  <a:pt x="804" y="161"/>
                  <a:pt x="804" y="161"/>
                </a:cubicBezTo>
                <a:cubicBezTo>
                  <a:pt x="804" y="72"/>
                  <a:pt x="732" y="0"/>
                  <a:pt x="643" y="0"/>
                </a:cubicBezTo>
                <a:cubicBezTo>
                  <a:pt x="161" y="0"/>
                  <a:pt x="161" y="0"/>
                  <a:pt x="161" y="0"/>
                </a:cubicBezTo>
                <a:cubicBezTo>
                  <a:pt x="72" y="0"/>
                  <a:pt x="0" y="72"/>
                  <a:pt x="0" y="161"/>
                </a:cubicBezTo>
                <a:cubicBezTo>
                  <a:pt x="0" y="241"/>
                  <a:pt x="0" y="241"/>
                  <a:pt x="0" y="241"/>
                </a:cubicBezTo>
                <a:cubicBezTo>
                  <a:pt x="0" y="330"/>
                  <a:pt x="72" y="402"/>
                  <a:pt x="161" y="402"/>
                </a:cubicBezTo>
                <a:close/>
              </a:path>
            </a:pathLst>
          </a:custGeom>
          <a:solidFill>
            <a:srgbClr val="AD7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6CEAA6C5-1846-418F-986F-8A4D32BC26CA}"/>
              </a:ext>
            </a:extLst>
          </p:cNvPr>
          <p:cNvSpPr>
            <a:spLocks/>
          </p:cNvSpPr>
          <p:nvPr/>
        </p:nvSpPr>
        <p:spPr bwMode="auto">
          <a:xfrm>
            <a:off x="8635033" y="3999593"/>
            <a:ext cx="1866477" cy="490764"/>
          </a:xfrm>
          <a:custGeom>
            <a:avLst/>
            <a:gdLst>
              <a:gd name="T0" fmla="*/ 0 w 626"/>
              <a:gd name="T1" fmla="*/ 112 h 224"/>
              <a:gd name="T2" fmla="*/ 112 w 626"/>
              <a:gd name="T3" fmla="*/ 224 h 224"/>
              <a:gd name="T4" fmla="*/ 514 w 626"/>
              <a:gd name="T5" fmla="*/ 224 h 224"/>
              <a:gd name="T6" fmla="*/ 626 w 626"/>
              <a:gd name="T7" fmla="*/ 112 h 224"/>
              <a:gd name="T8" fmla="*/ 514 w 626"/>
              <a:gd name="T9" fmla="*/ 0 h 224"/>
              <a:gd name="T10" fmla="*/ 112 w 626"/>
              <a:gd name="T11" fmla="*/ 0 h 224"/>
              <a:gd name="T12" fmla="*/ 0 w 626"/>
              <a:gd name="T13" fmla="*/ 112 h 224"/>
            </a:gdLst>
            <a:ahLst/>
            <a:cxnLst>
              <a:cxn ang="0">
                <a:pos x="T0" y="T1"/>
              </a:cxn>
              <a:cxn ang="0">
                <a:pos x="T2" y="T3"/>
              </a:cxn>
              <a:cxn ang="0">
                <a:pos x="T4" y="T5"/>
              </a:cxn>
              <a:cxn ang="0">
                <a:pos x="T6" y="T7"/>
              </a:cxn>
              <a:cxn ang="0">
                <a:pos x="T8" y="T9"/>
              </a:cxn>
              <a:cxn ang="0">
                <a:pos x="T10" y="T11"/>
              </a:cxn>
              <a:cxn ang="0">
                <a:pos x="T12" y="T13"/>
              </a:cxn>
            </a:cxnLst>
            <a:rect l="0" t="0" r="r" b="b"/>
            <a:pathLst>
              <a:path w="626" h="224">
                <a:moveTo>
                  <a:pt x="0" y="112"/>
                </a:moveTo>
                <a:cubicBezTo>
                  <a:pt x="0" y="174"/>
                  <a:pt x="50" y="224"/>
                  <a:pt x="112" y="224"/>
                </a:cubicBezTo>
                <a:cubicBezTo>
                  <a:pt x="514" y="224"/>
                  <a:pt x="514" y="224"/>
                  <a:pt x="514" y="224"/>
                </a:cubicBezTo>
                <a:cubicBezTo>
                  <a:pt x="575" y="224"/>
                  <a:pt x="626" y="174"/>
                  <a:pt x="626" y="112"/>
                </a:cubicBezTo>
                <a:cubicBezTo>
                  <a:pt x="626" y="50"/>
                  <a:pt x="575" y="0"/>
                  <a:pt x="514" y="0"/>
                </a:cubicBezTo>
                <a:cubicBezTo>
                  <a:pt x="112" y="0"/>
                  <a:pt x="112" y="0"/>
                  <a:pt x="112" y="0"/>
                </a:cubicBezTo>
                <a:cubicBezTo>
                  <a:pt x="50" y="0"/>
                  <a:pt x="0" y="50"/>
                  <a:pt x="0" y="112"/>
                </a:cubicBezTo>
                <a:close/>
              </a:path>
            </a:pathLst>
          </a:custGeom>
          <a:solidFill>
            <a:srgbClr val="D2C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8A097FB1-2012-4048-89CB-F63BB6AEDF70}"/>
              </a:ext>
            </a:extLst>
          </p:cNvPr>
          <p:cNvSpPr txBox="1"/>
          <p:nvPr/>
        </p:nvSpPr>
        <p:spPr>
          <a:xfrm>
            <a:off x="1019764" y="3102014"/>
            <a:ext cx="2210937" cy="1077218"/>
          </a:xfrm>
          <a:prstGeom prst="rect">
            <a:avLst/>
          </a:prstGeom>
          <a:noFill/>
        </p:spPr>
        <p:txBody>
          <a:bodyPr wrap="square" rtlCol="0">
            <a:spAutoFit/>
          </a:bodyPr>
          <a:lstStyle/>
          <a:p>
            <a:pPr algn="ctr"/>
            <a:r>
              <a:rPr lang="et-EE" sz="1600" b="1" dirty="0">
                <a:latin typeface="+mj-lt"/>
              </a:rPr>
              <a:t>Tervise infosüsteemi andmed sündmuspõhiseks</a:t>
            </a:r>
            <a:endParaRPr lang="en-GB" sz="1600" b="1" dirty="0">
              <a:latin typeface="+mj-lt"/>
            </a:endParaRPr>
          </a:p>
        </p:txBody>
      </p:sp>
      <p:sp>
        <p:nvSpPr>
          <p:cNvPr id="16" name="TextBox 15">
            <a:extLst>
              <a:ext uri="{FF2B5EF4-FFF2-40B4-BE49-F238E27FC236}">
                <a16:creationId xmlns:a16="http://schemas.microsoft.com/office/drawing/2014/main" id="{A6D5CB10-4971-4DC9-AA5F-62FAEE8BF255}"/>
              </a:ext>
            </a:extLst>
          </p:cNvPr>
          <p:cNvSpPr txBox="1"/>
          <p:nvPr/>
        </p:nvSpPr>
        <p:spPr>
          <a:xfrm>
            <a:off x="3538802" y="2705092"/>
            <a:ext cx="2210937" cy="338554"/>
          </a:xfrm>
          <a:prstGeom prst="rect">
            <a:avLst/>
          </a:prstGeom>
          <a:noFill/>
        </p:spPr>
        <p:txBody>
          <a:bodyPr wrap="square" rtlCol="0">
            <a:spAutoFit/>
          </a:bodyPr>
          <a:lstStyle/>
          <a:p>
            <a:pPr algn="ctr"/>
            <a:r>
              <a:rPr lang="et-EE" sz="1600" b="1" dirty="0">
                <a:latin typeface="+mj-lt"/>
              </a:rPr>
              <a:t>Health Sense</a:t>
            </a:r>
            <a:endParaRPr lang="en-GB" sz="1600" b="1" dirty="0">
              <a:latin typeface="+mj-lt"/>
            </a:endParaRPr>
          </a:p>
        </p:txBody>
      </p:sp>
      <p:sp>
        <p:nvSpPr>
          <p:cNvPr id="17" name="Freeform 43">
            <a:extLst>
              <a:ext uri="{FF2B5EF4-FFF2-40B4-BE49-F238E27FC236}">
                <a16:creationId xmlns:a16="http://schemas.microsoft.com/office/drawing/2014/main" id="{44B53D81-9DCE-4CB7-9FD9-5FCE2EA932D3}"/>
              </a:ext>
            </a:extLst>
          </p:cNvPr>
          <p:cNvSpPr>
            <a:spLocks noChangeAspect="1" noEditPoints="1"/>
          </p:cNvSpPr>
          <p:nvPr/>
        </p:nvSpPr>
        <p:spPr bwMode="auto">
          <a:xfrm>
            <a:off x="401290" y="316774"/>
            <a:ext cx="648097" cy="646331"/>
          </a:xfrm>
          <a:custGeom>
            <a:avLst/>
            <a:gdLst>
              <a:gd name="T0" fmla="*/ 132 w 367"/>
              <a:gd name="T1" fmla="*/ 90 h 367"/>
              <a:gd name="T2" fmla="*/ 153 w 367"/>
              <a:gd name="T3" fmla="*/ 73 h 367"/>
              <a:gd name="T4" fmla="*/ 113 w 367"/>
              <a:gd name="T5" fmla="*/ 49 h 367"/>
              <a:gd name="T6" fmla="*/ 104 w 367"/>
              <a:gd name="T7" fmla="*/ 55 h 367"/>
              <a:gd name="T8" fmla="*/ 111 w 367"/>
              <a:gd name="T9" fmla="*/ 122 h 367"/>
              <a:gd name="T10" fmla="*/ 117 w 367"/>
              <a:gd name="T11" fmla="*/ 65 h 367"/>
              <a:gd name="T12" fmla="*/ 126 w 367"/>
              <a:gd name="T13" fmla="*/ 80 h 367"/>
              <a:gd name="T14" fmla="*/ 227 w 367"/>
              <a:gd name="T15" fmla="*/ 279 h 367"/>
              <a:gd name="T16" fmla="*/ 229 w 367"/>
              <a:gd name="T17" fmla="*/ 278 h 367"/>
              <a:gd name="T18" fmla="*/ 229 w 367"/>
              <a:gd name="T19" fmla="*/ 276 h 367"/>
              <a:gd name="T20" fmla="*/ 230 w 367"/>
              <a:gd name="T21" fmla="*/ 275 h 367"/>
              <a:gd name="T22" fmla="*/ 230 w 367"/>
              <a:gd name="T23" fmla="*/ 274 h 367"/>
              <a:gd name="T24" fmla="*/ 230 w 367"/>
              <a:gd name="T25" fmla="*/ 273 h 367"/>
              <a:gd name="T26" fmla="*/ 229 w 367"/>
              <a:gd name="T27" fmla="*/ 272 h 367"/>
              <a:gd name="T28" fmla="*/ 217 w 367"/>
              <a:gd name="T29" fmla="*/ 247 h 367"/>
              <a:gd name="T30" fmla="*/ 206 w 367"/>
              <a:gd name="T31" fmla="*/ 252 h 367"/>
              <a:gd name="T32" fmla="*/ 112 w 367"/>
              <a:gd name="T33" fmla="*/ 233 h 367"/>
              <a:gd name="T34" fmla="*/ 282 w 367"/>
              <a:gd name="T35" fmla="*/ 171 h 367"/>
              <a:gd name="T36" fmla="*/ 146 w 367"/>
              <a:gd name="T37" fmla="*/ 123 h 367"/>
              <a:gd name="T38" fmla="*/ 142 w 367"/>
              <a:gd name="T39" fmla="*/ 135 h 367"/>
              <a:gd name="T40" fmla="*/ 90 w 367"/>
              <a:gd name="T41" fmla="*/ 227 h 367"/>
              <a:gd name="T42" fmla="*/ 90 w 367"/>
              <a:gd name="T43" fmla="*/ 239 h 367"/>
              <a:gd name="T44" fmla="*/ 197 w 367"/>
              <a:gd name="T45" fmla="*/ 281 h 367"/>
              <a:gd name="T46" fmla="*/ 199 w 367"/>
              <a:gd name="T47" fmla="*/ 292 h 367"/>
              <a:gd name="T48" fmla="*/ 226 w 367"/>
              <a:gd name="T49" fmla="*/ 279 h 367"/>
              <a:gd name="T50" fmla="*/ 184 w 367"/>
              <a:gd name="T51" fmla="*/ 0 h 367"/>
              <a:gd name="T52" fmla="*/ 184 w 367"/>
              <a:gd name="T53" fmla="*/ 367 h 367"/>
              <a:gd name="T54" fmla="*/ 184 w 367"/>
              <a:gd name="T55" fmla="*/ 354 h 367"/>
              <a:gd name="T56" fmla="*/ 184 w 367"/>
              <a:gd name="T57" fmla="*/ 12 h 367"/>
              <a:gd name="T58" fmla="*/ 213 w 367"/>
              <a:gd name="T59" fmla="*/ 352 h 367"/>
              <a:gd name="T60" fmla="*/ 216 w 367"/>
              <a:gd name="T61" fmla="*/ 364 h 367"/>
              <a:gd name="T62" fmla="*/ 184 w 367"/>
              <a:gd name="T63" fmla="*/ 0 h 367"/>
              <a:gd name="T64" fmla="*/ 279 w 367"/>
              <a:gd name="T65" fmla="*/ 262 h 367"/>
              <a:gd name="T66" fmla="*/ 300 w 367"/>
              <a:gd name="T67" fmla="*/ 244 h 367"/>
              <a:gd name="T68" fmla="*/ 260 w 367"/>
              <a:gd name="T69" fmla="*/ 221 h 367"/>
              <a:gd name="T70" fmla="*/ 251 w 367"/>
              <a:gd name="T71" fmla="*/ 226 h 367"/>
              <a:gd name="T72" fmla="*/ 257 w 367"/>
              <a:gd name="T73" fmla="*/ 293 h 367"/>
              <a:gd name="T74" fmla="*/ 263 w 367"/>
              <a:gd name="T75" fmla="*/ 236 h 367"/>
              <a:gd name="T76" fmla="*/ 272 w 367"/>
              <a:gd name="T77" fmla="*/ 25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7">
                <a:moveTo>
                  <a:pt x="124" y="89"/>
                </a:moveTo>
                <a:cubicBezTo>
                  <a:pt x="126" y="92"/>
                  <a:pt x="129" y="92"/>
                  <a:pt x="132" y="90"/>
                </a:cubicBezTo>
                <a:cubicBezTo>
                  <a:pt x="151" y="78"/>
                  <a:pt x="151" y="78"/>
                  <a:pt x="151" y="78"/>
                </a:cubicBezTo>
                <a:cubicBezTo>
                  <a:pt x="152" y="77"/>
                  <a:pt x="153" y="75"/>
                  <a:pt x="153" y="73"/>
                </a:cubicBezTo>
                <a:cubicBezTo>
                  <a:pt x="153" y="71"/>
                  <a:pt x="152" y="69"/>
                  <a:pt x="150" y="68"/>
                </a:cubicBezTo>
                <a:cubicBezTo>
                  <a:pt x="113" y="49"/>
                  <a:pt x="113" y="49"/>
                  <a:pt x="113" y="49"/>
                </a:cubicBezTo>
                <a:cubicBezTo>
                  <a:pt x="111" y="48"/>
                  <a:pt x="109" y="48"/>
                  <a:pt x="107" y="50"/>
                </a:cubicBezTo>
                <a:cubicBezTo>
                  <a:pt x="106" y="51"/>
                  <a:pt x="104" y="53"/>
                  <a:pt x="104" y="55"/>
                </a:cubicBezTo>
                <a:cubicBezTo>
                  <a:pt x="104" y="116"/>
                  <a:pt x="104" y="116"/>
                  <a:pt x="104" y="116"/>
                </a:cubicBezTo>
                <a:cubicBezTo>
                  <a:pt x="104" y="119"/>
                  <a:pt x="107" y="122"/>
                  <a:pt x="111" y="122"/>
                </a:cubicBezTo>
                <a:cubicBezTo>
                  <a:pt x="114" y="122"/>
                  <a:pt x="117" y="119"/>
                  <a:pt x="117" y="116"/>
                </a:cubicBezTo>
                <a:cubicBezTo>
                  <a:pt x="117" y="65"/>
                  <a:pt x="117" y="65"/>
                  <a:pt x="117" y="65"/>
                </a:cubicBezTo>
                <a:cubicBezTo>
                  <a:pt x="135" y="74"/>
                  <a:pt x="135" y="74"/>
                  <a:pt x="135" y="74"/>
                </a:cubicBezTo>
                <a:cubicBezTo>
                  <a:pt x="126" y="80"/>
                  <a:pt x="126" y="80"/>
                  <a:pt x="126" y="80"/>
                </a:cubicBezTo>
                <a:cubicBezTo>
                  <a:pt x="123" y="82"/>
                  <a:pt x="122" y="86"/>
                  <a:pt x="124" y="89"/>
                </a:cubicBezTo>
                <a:close/>
                <a:moveTo>
                  <a:pt x="227" y="279"/>
                </a:moveTo>
                <a:cubicBezTo>
                  <a:pt x="227" y="279"/>
                  <a:pt x="227" y="279"/>
                  <a:pt x="227" y="279"/>
                </a:cubicBezTo>
                <a:cubicBezTo>
                  <a:pt x="228" y="278"/>
                  <a:pt x="228" y="278"/>
                  <a:pt x="229" y="278"/>
                </a:cubicBezTo>
                <a:cubicBezTo>
                  <a:pt x="229" y="278"/>
                  <a:pt x="229" y="277"/>
                  <a:pt x="229" y="277"/>
                </a:cubicBezTo>
                <a:cubicBezTo>
                  <a:pt x="229" y="277"/>
                  <a:pt x="229" y="276"/>
                  <a:pt x="229" y="276"/>
                </a:cubicBezTo>
                <a:cubicBezTo>
                  <a:pt x="230" y="276"/>
                  <a:pt x="230" y="276"/>
                  <a:pt x="230" y="276"/>
                </a:cubicBezTo>
                <a:cubicBezTo>
                  <a:pt x="230" y="276"/>
                  <a:pt x="230" y="275"/>
                  <a:pt x="230" y="275"/>
                </a:cubicBezTo>
                <a:cubicBezTo>
                  <a:pt x="230" y="275"/>
                  <a:pt x="230" y="275"/>
                  <a:pt x="230" y="275"/>
                </a:cubicBezTo>
                <a:cubicBezTo>
                  <a:pt x="230" y="274"/>
                  <a:pt x="230" y="274"/>
                  <a:pt x="230" y="274"/>
                </a:cubicBezTo>
                <a:cubicBezTo>
                  <a:pt x="230" y="274"/>
                  <a:pt x="230" y="274"/>
                  <a:pt x="230" y="273"/>
                </a:cubicBezTo>
                <a:cubicBezTo>
                  <a:pt x="230" y="273"/>
                  <a:pt x="230" y="273"/>
                  <a:pt x="230" y="273"/>
                </a:cubicBezTo>
                <a:cubicBezTo>
                  <a:pt x="230" y="273"/>
                  <a:pt x="230" y="272"/>
                  <a:pt x="230" y="272"/>
                </a:cubicBezTo>
                <a:cubicBezTo>
                  <a:pt x="229" y="272"/>
                  <a:pt x="229" y="272"/>
                  <a:pt x="229" y="272"/>
                </a:cubicBezTo>
                <a:cubicBezTo>
                  <a:pt x="229" y="271"/>
                  <a:pt x="229" y="271"/>
                  <a:pt x="229" y="271"/>
                </a:cubicBezTo>
                <a:cubicBezTo>
                  <a:pt x="217" y="247"/>
                  <a:pt x="217" y="247"/>
                  <a:pt x="217" y="247"/>
                </a:cubicBezTo>
                <a:cubicBezTo>
                  <a:pt x="215" y="244"/>
                  <a:pt x="212" y="243"/>
                  <a:pt x="209" y="244"/>
                </a:cubicBezTo>
                <a:cubicBezTo>
                  <a:pt x="206" y="246"/>
                  <a:pt x="204" y="249"/>
                  <a:pt x="206" y="252"/>
                </a:cubicBezTo>
                <a:cubicBezTo>
                  <a:pt x="212" y="264"/>
                  <a:pt x="212" y="264"/>
                  <a:pt x="212" y="264"/>
                </a:cubicBezTo>
                <a:cubicBezTo>
                  <a:pt x="112" y="233"/>
                  <a:pt x="112" y="233"/>
                  <a:pt x="112" y="233"/>
                </a:cubicBezTo>
                <a:cubicBezTo>
                  <a:pt x="278" y="177"/>
                  <a:pt x="278" y="177"/>
                  <a:pt x="278" y="177"/>
                </a:cubicBezTo>
                <a:cubicBezTo>
                  <a:pt x="280" y="176"/>
                  <a:pt x="282" y="174"/>
                  <a:pt x="282" y="171"/>
                </a:cubicBezTo>
                <a:cubicBezTo>
                  <a:pt x="282" y="168"/>
                  <a:pt x="280" y="166"/>
                  <a:pt x="278" y="165"/>
                </a:cubicBezTo>
                <a:cubicBezTo>
                  <a:pt x="146" y="123"/>
                  <a:pt x="146" y="123"/>
                  <a:pt x="146" y="123"/>
                </a:cubicBezTo>
                <a:cubicBezTo>
                  <a:pt x="143" y="122"/>
                  <a:pt x="139" y="124"/>
                  <a:pt x="138" y="127"/>
                </a:cubicBezTo>
                <a:cubicBezTo>
                  <a:pt x="137" y="131"/>
                  <a:pt x="139" y="134"/>
                  <a:pt x="142" y="135"/>
                </a:cubicBezTo>
                <a:cubicBezTo>
                  <a:pt x="256" y="171"/>
                  <a:pt x="256" y="171"/>
                  <a:pt x="256" y="171"/>
                </a:cubicBezTo>
                <a:cubicBezTo>
                  <a:pt x="90" y="227"/>
                  <a:pt x="90" y="227"/>
                  <a:pt x="90" y="227"/>
                </a:cubicBezTo>
                <a:cubicBezTo>
                  <a:pt x="88" y="228"/>
                  <a:pt x="86" y="230"/>
                  <a:pt x="86" y="233"/>
                </a:cubicBezTo>
                <a:cubicBezTo>
                  <a:pt x="86" y="236"/>
                  <a:pt x="88" y="238"/>
                  <a:pt x="90" y="239"/>
                </a:cubicBezTo>
                <a:cubicBezTo>
                  <a:pt x="207" y="275"/>
                  <a:pt x="207" y="275"/>
                  <a:pt x="207" y="275"/>
                </a:cubicBezTo>
                <a:cubicBezTo>
                  <a:pt x="197" y="281"/>
                  <a:pt x="197" y="281"/>
                  <a:pt x="197" y="281"/>
                </a:cubicBezTo>
                <a:cubicBezTo>
                  <a:pt x="194" y="282"/>
                  <a:pt x="192" y="286"/>
                  <a:pt x="194" y="289"/>
                </a:cubicBezTo>
                <a:cubicBezTo>
                  <a:pt x="195" y="291"/>
                  <a:pt x="197" y="292"/>
                  <a:pt x="199" y="292"/>
                </a:cubicBezTo>
                <a:cubicBezTo>
                  <a:pt x="200" y="292"/>
                  <a:pt x="201" y="292"/>
                  <a:pt x="202" y="292"/>
                </a:cubicBezTo>
                <a:cubicBezTo>
                  <a:pt x="226" y="279"/>
                  <a:pt x="226" y="279"/>
                  <a:pt x="226" y="279"/>
                </a:cubicBezTo>
                <a:cubicBezTo>
                  <a:pt x="227" y="279"/>
                  <a:pt x="227" y="279"/>
                  <a:pt x="227" y="279"/>
                </a:cubicBezTo>
                <a:close/>
                <a:moveTo>
                  <a:pt x="184" y="0"/>
                </a:moveTo>
                <a:cubicBezTo>
                  <a:pt x="83" y="0"/>
                  <a:pt x="0" y="82"/>
                  <a:pt x="0" y="183"/>
                </a:cubicBezTo>
                <a:cubicBezTo>
                  <a:pt x="0" y="284"/>
                  <a:pt x="83" y="367"/>
                  <a:pt x="184" y="367"/>
                </a:cubicBezTo>
                <a:cubicBezTo>
                  <a:pt x="187" y="367"/>
                  <a:pt x="190" y="364"/>
                  <a:pt x="190" y="361"/>
                </a:cubicBezTo>
                <a:cubicBezTo>
                  <a:pt x="190" y="357"/>
                  <a:pt x="187" y="354"/>
                  <a:pt x="184" y="354"/>
                </a:cubicBezTo>
                <a:cubicBezTo>
                  <a:pt x="90" y="354"/>
                  <a:pt x="13" y="278"/>
                  <a:pt x="13" y="183"/>
                </a:cubicBezTo>
                <a:cubicBezTo>
                  <a:pt x="13" y="89"/>
                  <a:pt x="90" y="12"/>
                  <a:pt x="184" y="12"/>
                </a:cubicBezTo>
                <a:cubicBezTo>
                  <a:pt x="278" y="12"/>
                  <a:pt x="355" y="89"/>
                  <a:pt x="355" y="183"/>
                </a:cubicBezTo>
                <a:cubicBezTo>
                  <a:pt x="355" y="267"/>
                  <a:pt x="296" y="338"/>
                  <a:pt x="213" y="352"/>
                </a:cubicBezTo>
                <a:cubicBezTo>
                  <a:pt x="210" y="352"/>
                  <a:pt x="208" y="356"/>
                  <a:pt x="208" y="359"/>
                </a:cubicBezTo>
                <a:cubicBezTo>
                  <a:pt x="209" y="362"/>
                  <a:pt x="212" y="364"/>
                  <a:pt x="216" y="364"/>
                </a:cubicBezTo>
                <a:cubicBezTo>
                  <a:pt x="304" y="349"/>
                  <a:pt x="367" y="273"/>
                  <a:pt x="367" y="183"/>
                </a:cubicBezTo>
                <a:cubicBezTo>
                  <a:pt x="367" y="82"/>
                  <a:pt x="285" y="0"/>
                  <a:pt x="184" y="0"/>
                </a:cubicBezTo>
                <a:close/>
                <a:moveTo>
                  <a:pt x="271" y="260"/>
                </a:moveTo>
                <a:cubicBezTo>
                  <a:pt x="272" y="263"/>
                  <a:pt x="276" y="264"/>
                  <a:pt x="279" y="262"/>
                </a:cubicBezTo>
                <a:cubicBezTo>
                  <a:pt x="297" y="249"/>
                  <a:pt x="297" y="249"/>
                  <a:pt x="297" y="249"/>
                </a:cubicBezTo>
                <a:cubicBezTo>
                  <a:pt x="299" y="248"/>
                  <a:pt x="300" y="246"/>
                  <a:pt x="300" y="244"/>
                </a:cubicBezTo>
                <a:cubicBezTo>
                  <a:pt x="300" y="242"/>
                  <a:pt x="299" y="240"/>
                  <a:pt x="297" y="239"/>
                </a:cubicBezTo>
                <a:cubicBezTo>
                  <a:pt x="260" y="221"/>
                  <a:pt x="260" y="221"/>
                  <a:pt x="260" y="221"/>
                </a:cubicBezTo>
                <a:cubicBezTo>
                  <a:pt x="258" y="220"/>
                  <a:pt x="256" y="220"/>
                  <a:pt x="254" y="221"/>
                </a:cubicBezTo>
                <a:cubicBezTo>
                  <a:pt x="252" y="222"/>
                  <a:pt x="251" y="224"/>
                  <a:pt x="251" y="226"/>
                </a:cubicBezTo>
                <a:cubicBezTo>
                  <a:pt x="251" y="287"/>
                  <a:pt x="251" y="287"/>
                  <a:pt x="251" y="287"/>
                </a:cubicBezTo>
                <a:cubicBezTo>
                  <a:pt x="251" y="291"/>
                  <a:pt x="254" y="293"/>
                  <a:pt x="257" y="293"/>
                </a:cubicBezTo>
                <a:cubicBezTo>
                  <a:pt x="261" y="293"/>
                  <a:pt x="263" y="291"/>
                  <a:pt x="263" y="287"/>
                </a:cubicBezTo>
                <a:cubicBezTo>
                  <a:pt x="263" y="236"/>
                  <a:pt x="263" y="236"/>
                  <a:pt x="263" y="236"/>
                </a:cubicBezTo>
                <a:cubicBezTo>
                  <a:pt x="282" y="245"/>
                  <a:pt x="282" y="245"/>
                  <a:pt x="282" y="245"/>
                </a:cubicBezTo>
                <a:cubicBezTo>
                  <a:pt x="272" y="251"/>
                  <a:pt x="272" y="251"/>
                  <a:pt x="272" y="251"/>
                </a:cubicBezTo>
                <a:cubicBezTo>
                  <a:pt x="269" y="253"/>
                  <a:pt x="269" y="257"/>
                  <a:pt x="271" y="2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18" name="TextBox 17">
            <a:extLst>
              <a:ext uri="{FF2B5EF4-FFF2-40B4-BE49-F238E27FC236}">
                <a16:creationId xmlns:a16="http://schemas.microsoft.com/office/drawing/2014/main" id="{9D6073A4-79F4-4F09-8FA3-8C5F4758583C}"/>
              </a:ext>
            </a:extLst>
          </p:cNvPr>
          <p:cNvSpPr txBox="1"/>
          <p:nvPr/>
        </p:nvSpPr>
        <p:spPr>
          <a:xfrm>
            <a:off x="1049387" y="224440"/>
            <a:ext cx="6963903" cy="830997"/>
          </a:xfrm>
          <a:prstGeom prst="rect">
            <a:avLst/>
          </a:prstGeom>
          <a:noFill/>
        </p:spPr>
        <p:txBody>
          <a:bodyPr wrap="square">
            <a:spAutoFit/>
          </a:bodyPr>
          <a:lstStyle/>
          <a:p>
            <a:r>
              <a:rPr lang="et-EE" sz="2400" dirty="0">
                <a:solidFill>
                  <a:schemeClr val="bg2"/>
                </a:solidFill>
                <a:latin typeface="+mj-lt"/>
              </a:rPr>
              <a:t>Kiire ja sündmuspõhine andmevahetus ja andmete kasutus – mida teeme Eestis</a:t>
            </a:r>
          </a:p>
        </p:txBody>
      </p:sp>
      <p:sp>
        <p:nvSpPr>
          <p:cNvPr id="19" name="TextBox 18">
            <a:extLst>
              <a:ext uri="{FF2B5EF4-FFF2-40B4-BE49-F238E27FC236}">
                <a16:creationId xmlns:a16="http://schemas.microsoft.com/office/drawing/2014/main" id="{69BA3D3F-A236-4B9E-99CD-284AB9315CA5}"/>
              </a:ext>
            </a:extLst>
          </p:cNvPr>
          <p:cNvSpPr txBox="1"/>
          <p:nvPr/>
        </p:nvSpPr>
        <p:spPr>
          <a:xfrm>
            <a:off x="5970860" y="3135405"/>
            <a:ext cx="2596260" cy="830997"/>
          </a:xfrm>
          <a:prstGeom prst="rect">
            <a:avLst/>
          </a:prstGeom>
          <a:noFill/>
        </p:spPr>
        <p:txBody>
          <a:bodyPr wrap="square" rtlCol="0">
            <a:spAutoFit/>
          </a:bodyPr>
          <a:lstStyle/>
          <a:p>
            <a:pPr algn="ctr"/>
            <a:r>
              <a:rPr lang="et-EE" sz="1600" b="1" dirty="0">
                <a:latin typeface="+mj-lt"/>
              </a:rPr>
              <a:t>Personaalmeditsiini rakendamine Eestis 2019–2022</a:t>
            </a:r>
          </a:p>
        </p:txBody>
      </p:sp>
      <p:sp>
        <p:nvSpPr>
          <p:cNvPr id="20" name="TextBox 19">
            <a:extLst>
              <a:ext uri="{FF2B5EF4-FFF2-40B4-BE49-F238E27FC236}">
                <a16:creationId xmlns:a16="http://schemas.microsoft.com/office/drawing/2014/main" id="{A57E4AD5-FD99-4A27-BC92-8CCC32C0AB38}"/>
              </a:ext>
            </a:extLst>
          </p:cNvPr>
          <p:cNvSpPr txBox="1"/>
          <p:nvPr/>
        </p:nvSpPr>
        <p:spPr>
          <a:xfrm>
            <a:off x="4948112" y="5209429"/>
            <a:ext cx="2596260" cy="584775"/>
          </a:xfrm>
          <a:prstGeom prst="rect">
            <a:avLst/>
          </a:prstGeom>
          <a:noFill/>
        </p:spPr>
        <p:txBody>
          <a:bodyPr wrap="square" rtlCol="0">
            <a:spAutoFit/>
          </a:bodyPr>
          <a:lstStyle/>
          <a:p>
            <a:pPr algn="ctr"/>
            <a:r>
              <a:rPr lang="et-EE" sz="1600" b="1" dirty="0">
                <a:latin typeface="+mj-lt"/>
              </a:rPr>
              <a:t>Perearstide kliiniliste otsuste tugisüsteem</a:t>
            </a:r>
          </a:p>
        </p:txBody>
      </p:sp>
      <p:sp>
        <p:nvSpPr>
          <p:cNvPr id="22" name="TextBox 21">
            <a:extLst>
              <a:ext uri="{FF2B5EF4-FFF2-40B4-BE49-F238E27FC236}">
                <a16:creationId xmlns:a16="http://schemas.microsoft.com/office/drawing/2014/main" id="{0D143760-3E41-4C9C-8F04-4C8F13DFB4D7}"/>
              </a:ext>
            </a:extLst>
          </p:cNvPr>
          <p:cNvSpPr txBox="1"/>
          <p:nvPr/>
        </p:nvSpPr>
        <p:spPr>
          <a:xfrm>
            <a:off x="8520768" y="5237603"/>
            <a:ext cx="2048654" cy="646331"/>
          </a:xfrm>
          <a:prstGeom prst="rect">
            <a:avLst/>
          </a:prstGeom>
          <a:noFill/>
        </p:spPr>
        <p:txBody>
          <a:bodyPr wrap="square" rtlCol="0">
            <a:spAutoFit/>
          </a:bodyPr>
          <a:lstStyle/>
          <a:p>
            <a:pPr algn="ctr"/>
            <a:r>
              <a:rPr lang="et-EE" dirty="0"/>
              <a:t>Digital Innovation Estonia</a:t>
            </a:r>
            <a:endParaRPr lang="en-GB" dirty="0"/>
          </a:p>
        </p:txBody>
      </p:sp>
    </p:spTree>
    <p:extLst>
      <p:ext uri="{BB962C8B-B14F-4D97-AF65-F5344CB8AC3E}">
        <p14:creationId xmlns:p14="http://schemas.microsoft.com/office/powerpoint/2010/main" val="75863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18EB02-DD5E-4F52-97EE-0DD78C20AE31}"/>
              </a:ext>
            </a:extLst>
          </p:cNvPr>
          <p:cNvSpPr txBox="1"/>
          <p:nvPr/>
        </p:nvSpPr>
        <p:spPr>
          <a:xfrm>
            <a:off x="1158321" y="409106"/>
            <a:ext cx="5776735" cy="461665"/>
          </a:xfrm>
          <a:prstGeom prst="rect">
            <a:avLst/>
          </a:prstGeom>
          <a:noFill/>
        </p:spPr>
        <p:txBody>
          <a:bodyPr wrap="square">
            <a:spAutoFit/>
          </a:bodyPr>
          <a:lstStyle/>
          <a:p>
            <a:r>
              <a:rPr lang="et-EE" sz="2400" dirty="0">
                <a:solidFill>
                  <a:schemeClr val="bg2"/>
                </a:solidFill>
                <a:latin typeface="+mj-lt"/>
              </a:rPr>
              <a:t>Innovatsioon koostöös ja koosvõimes</a:t>
            </a:r>
            <a:endParaRPr lang="en-GB" sz="2400" dirty="0">
              <a:solidFill>
                <a:schemeClr val="bg2"/>
              </a:solidFill>
              <a:latin typeface="+mj-lt"/>
            </a:endParaRPr>
          </a:p>
        </p:txBody>
      </p:sp>
      <p:sp>
        <p:nvSpPr>
          <p:cNvPr id="8" name="Freeform 71">
            <a:extLst>
              <a:ext uri="{FF2B5EF4-FFF2-40B4-BE49-F238E27FC236}">
                <a16:creationId xmlns:a16="http://schemas.microsoft.com/office/drawing/2014/main" id="{F78E1930-9FDD-4167-A7C2-C8040D6AC31A}"/>
              </a:ext>
            </a:extLst>
          </p:cNvPr>
          <p:cNvSpPr>
            <a:spLocks noChangeAspect="1" noEditPoints="1"/>
          </p:cNvSpPr>
          <p:nvPr/>
        </p:nvSpPr>
        <p:spPr bwMode="auto">
          <a:xfrm>
            <a:off x="369778" y="285996"/>
            <a:ext cx="709820" cy="707886"/>
          </a:xfrm>
          <a:custGeom>
            <a:avLst/>
            <a:gdLst>
              <a:gd name="T0" fmla="*/ 221 w 367"/>
              <a:gd name="T1" fmla="*/ 257 h 367"/>
              <a:gd name="T2" fmla="*/ 230 w 367"/>
              <a:gd name="T3" fmla="*/ 242 h 367"/>
              <a:gd name="T4" fmla="*/ 221 w 367"/>
              <a:gd name="T5" fmla="*/ 208 h 367"/>
              <a:gd name="T6" fmla="*/ 251 w 367"/>
              <a:gd name="T7" fmla="*/ 226 h 367"/>
              <a:gd name="T8" fmla="*/ 257 w 367"/>
              <a:gd name="T9" fmla="*/ 190 h 367"/>
              <a:gd name="T10" fmla="*/ 263 w 367"/>
              <a:gd name="T11" fmla="*/ 226 h 367"/>
              <a:gd name="T12" fmla="*/ 312 w 367"/>
              <a:gd name="T13" fmla="*/ 244 h 367"/>
              <a:gd name="T14" fmla="*/ 276 w 367"/>
              <a:gd name="T15" fmla="*/ 226 h 367"/>
              <a:gd name="T16" fmla="*/ 318 w 367"/>
              <a:gd name="T17" fmla="*/ 232 h 367"/>
              <a:gd name="T18" fmla="*/ 285 w 367"/>
              <a:gd name="T19" fmla="*/ 197 h 367"/>
              <a:gd name="T20" fmla="*/ 275 w 367"/>
              <a:gd name="T21" fmla="*/ 177 h 367"/>
              <a:gd name="T22" fmla="*/ 274 w 367"/>
              <a:gd name="T23" fmla="*/ 176 h 367"/>
              <a:gd name="T24" fmla="*/ 272 w 367"/>
              <a:gd name="T25" fmla="*/ 175 h 367"/>
              <a:gd name="T26" fmla="*/ 271 w 367"/>
              <a:gd name="T27" fmla="*/ 174 h 367"/>
              <a:gd name="T28" fmla="*/ 269 w 367"/>
              <a:gd name="T29" fmla="*/ 174 h 367"/>
              <a:gd name="T30" fmla="*/ 268 w 367"/>
              <a:gd name="T31" fmla="*/ 174 h 367"/>
              <a:gd name="T32" fmla="*/ 267 w 367"/>
              <a:gd name="T33" fmla="*/ 175 h 367"/>
              <a:gd name="T34" fmla="*/ 257 w 367"/>
              <a:gd name="T35" fmla="*/ 141 h 367"/>
              <a:gd name="T36" fmla="*/ 288 w 367"/>
              <a:gd name="T37" fmla="*/ 159 h 367"/>
              <a:gd name="T38" fmla="*/ 210 w 367"/>
              <a:gd name="T39" fmla="*/ 108 h 367"/>
              <a:gd name="T40" fmla="*/ 202 w 367"/>
              <a:gd name="T41" fmla="*/ 92 h 367"/>
              <a:gd name="T42" fmla="*/ 184 w 367"/>
              <a:gd name="T43" fmla="*/ 74 h 367"/>
              <a:gd name="T44" fmla="*/ 153 w 367"/>
              <a:gd name="T45" fmla="*/ 92 h 367"/>
              <a:gd name="T46" fmla="*/ 111 w 367"/>
              <a:gd name="T47" fmla="*/ 129 h 367"/>
              <a:gd name="T48" fmla="*/ 83 w 367"/>
              <a:gd name="T49" fmla="*/ 197 h 367"/>
              <a:gd name="T50" fmla="*/ 74 w 367"/>
              <a:gd name="T51" fmla="*/ 257 h 367"/>
              <a:gd name="T52" fmla="*/ 83 w 367"/>
              <a:gd name="T53" fmla="*/ 242 h 367"/>
              <a:gd name="T54" fmla="*/ 74 w 367"/>
              <a:gd name="T55" fmla="*/ 208 h 367"/>
              <a:gd name="T56" fmla="*/ 104 w 367"/>
              <a:gd name="T57" fmla="*/ 226 h 367"/>
              <a:gd name="T58" fmla="*/ 111 w 367"/>
              <a:gd name="T59" fmla="*/ 190 h 367"/>
              <a:gd name="T60" fmla="*/ 117 w 367"/>
              <a:gd name="T61" fmla="*/ 226 h 367"/>
              <a:gd name="T62" fmla="*/ 165 w 367"/>
              <a:gd name="T63" fmla="*/ 244 h 367"/>
              <a:gd name="T64" fmla="*/ 129 w 367"/>
              <a:gd name="T65" fmla="*/ 226 h 367"/>
              <a:gd name="T66" fmla="*/ 172 w 367"/>
              <a:gd name="T67" fmla="*/ 232 h 367"/>
              <a:gd name="T68" fmla="*/ 138 w 367"/>
              <a:gd name="T69" fmla="*/ 197 h 367"/>
              <a:gd name="T70" fmla="*/ 128 w 367"/>
              <a:gd name="T71" fmla="*/ 177 h 367"/>
              <a:gd name="T72" fmla="*/ 127 w 367"/>
              <a:gd name="T73" fmla="*/ 176 h 367"/>
              <a:gd name="T74" fmla="*/ 126 w 367"/>
              <a:gd name="T75" fmla="*/ 175 h 367"/>
              <a:gd name="T76" fmla="*/ 124 w 367"/>
              <a:gd name="T77" fmla="*/ 174 h 367"/>
              <a:gd name="T78" fmla="*/ 122 w 367"/>
              <a:gd name="T79" fmla="*/ 174 h 367"/>
              <a:gd name="T80" fmla="*/ 121 w 367"/>
              <a:gd name="T81" fmla="*/ 174 h 367"/>
              <a:gd name="T82" fmla="*/ 120 w 367"/>
              <a:gd name="T83" fmla="*/ 175 h 367"/>
              <a:gd name="T84" fmla="*/ 111 w 367"/>
              <a:gd name="T85" fmla="*/ 141 h 367"/>
              <a:gd name="T86" fmla="*/ 141 w 367"/>
              <a:gd name="T87" fmla="*/ 159 h 367"/>
              <a:gd name="T88" fmla="*/ 184 w 367"/>
              <a:gd name="T89" fmla="*/ 122 h 367"/>
              <a:gd name="T90" fmla="*/ 227 w 367"/>
              <a:gd name="T91" fmla="*/ 159 h 367"/>
              <a:gd name="T92" fmla="*/ 221 w 367"/>
              <a:gd name="T93" fmla="*/ 196 h 367"/>
              <a:gd name="T94" fmla="*/ 184 w 367"/>
              <a:gd name="T95" fmla="*/ 367 h 367"/>
              <a:gd name="T96" fmla="*/ 13 w 367"/>
              <a:gd name="T97" fmla="*/ 184 h 367"/>
              <a:gd name="T98" fmla="*/ 213 w 367"/>
              <a:gd name="T99" fmla="*/ 352 h 367"/>
              <a:gd name="T100" fmla="*/ 367 w 367"/>
              <a:gd name="T101" fmla="*/ 1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7" h="367">
                <a:moveTo>
                  <a:pt x="221" y="196"/>
                </a:moveTo>
                <a:cubicBezTo>
                  <a:pt x="204" y="196"/>
                  <a:pt x="190" y="210"/>
                  <a:pt x="190" y="226"/>
                </a:cubicBezTo>
                <a:cubicBezTo>
                  <a:pt x="190" y="243"/>
                  <a:pt x="204" y="257"/>
                  <a:pt x="221" y="257"/>
                </a:cubicBezTo>
                <a:cubicBezTo>
                  <a:pt x="226" y="257"/>
                  <a:pt x="231" y="256"/>
                  <a:pt x="236" y="253"/>
                </a:cubicBezTo>
                <a:cubicBezTo>
                  <a:pt x="239" y="251"/>
                  <a:pt x="240" y="247"/>
                  <a:pt x="238" y="244"/>
                </a:cubicBezTo>
                <a:cubicBezTo>
                  <a:pt x="237" y="241"/>
                  <a:pt x="233" y="241"/>
                  <a:pt x="230" y="242"/>
                </a:cubicBezTo>
                <a:cubicBezTo>
                  <a:pt x="227" y="244"/>
                  <a:pt x="224" y="245"/>
                  <a:pt x="221" y="245"/>
                </a:cubicBezTo>
                <a:cubicBezTo>
                  <a:pt x="211" y="245"/>
                  <a:pt x="202" y="236"/>
                  <a:pt x="202" y="226"/>
                </a:cubicBezTo>
                <a:cubicBezTo>
                  <a:pt x="202" y="216"/>
                  <a:pt x="211" y="208"/>
                  <a:pt x="221" y="208"/>
                </a:cubicBezTo>
                <a:cubicBezTo>
                  <a:pt x="231" y="208"/>
                  <a:pt x="239" y="216"/>
                  <a:pt x="239" y="226"/>
                </a:cubicBezTo>
                <a:cubicBezTo>
                  <a:pt x="239" y="230"/>
                  <a:pt x="242" y="232"/>
                  <a:pt x="245" y="232"/>
                </a:cubicBezTo>
                <a:cubicBezTo>
                  <a:pt x="248" y="232"/>
                  <a:pt x="251" y="230"/>
                  <a:pt x="251" y="226"/>
                </a:cubicBezTo>
                <a:cubicBezTo>
                  <a:pt x="251" y="217"/>
                  <a:pt x="247" y="209"/>
                  <a:pt x="241" y="203"/>
                </a:cubicBezTo>
                <a:cubicBezTo>
                  <a:pt x="248" y="188"/>
                  <a:pt x="248" y="188"/>
                  <a:pt x="248" y="188"/>
                </a:cubicBezTo>
                <a:cubicBezTo>
                  <a:pt x="251" y="189"/>
                  <a:pt x="254" y="190"/>
                  <a:pt x="257" y="190"/>
                </a:cubicBezTo>
                <a:cubicBezTo>
                  <a:pt x="260" y="190"/>
                  <a:pt x="264" y="189"/>
                  <a:pt x="267" y="188"/>
                </a:cubicBezTo>
                <a:cubicBezTo>
                  <a:pt x="274" y="203"/>
                  <a:pt x="274" y="203"/>
                  <a:pt x="274" y="203"/>
                </a:cubicBezTo>
                <a:cubicBezTo>
                  <a:pt x="268" y="209"/>
                  <a:pt x="263" y="217"/>
                  <a:pt x="263" y="226"/>
                </a:cubicBezTo>
                <a:cubicBezTo>
                  <a:pt x="263" y="243"/>
                  <a:pt x="277" y="257"/>
                  <a:pt x="294" y="257"/>
                </a:cubicBezTo>
                <a:cubicBezTo>
                  <a:pt x="299" y="257"/>
                  <a:pt x="305" y="256"/>
                  <a:pt x="309" y="253"/>
                </a:cubicBezTo>
                <a:cubicBezTo>
                  <a:pt x="312" y="251"/>
                  <a:pt x="313" y="247"/>
                  <a:pt x="312" y="244"/>
                </a:cubicBezTo>
                <a:cubicBezTo>
                  <a:pt x="310" y="241"/>
                  <a:pt x="306" y="241"/>
                  <a:pt x="303" y="242"/>
                </a:cubicBezTo>
                <a:cubicBezTo>
                  <a:pt x="300" y="244"/>
                  <a:pt x="297" y="245"/>
                  <a:pt x="294" y="245"/>
                </a:cubicBezTo>
                <a:cubicBezTo>
                  <a:pt x="284" y="245"/>
                  <a:pt x="276" y="236"/>
                  <a:pt x="276" y="226"/>
                </a:cubicBezTo>
                <a:cubicBezTo>
                  <a:pt x="276" y="216"/>
                  <a:pt x="284" y="208"/>
                  <a:pt x="294" y="208"/>
                </a:cubicBezTo>
                <a:cubicBezTo>
                  <a:pt x="304" y="208"/>
                  <a:pt x="312" y="216"/>
                  <a:pt x="312" y="226"/>
                </a:cubicBezTo>
                <a:cubicBezTo>
                  <a:pt x="312" y="230"/>
                  <a:pt x="315" y="232"/>
                  <a:pt x="318" y="232"/>
                </a:cubicBezTo>
                <a:cubicBezTo>
                  <a:pt x="322" y="232"/>
                  <a:pt x="325" y="230"/>
                  <a:pt x="325" y="226"/>
                </a:cubicBezTo>
                <a:cubicBezTo>
                  <a:pt x="325" y="210"/>
                  <a:pt x="311" y="196"/>
                  <a:pt x="294" y="196"/>
                </a:cubicBezTo>
                <a:cubicBezTo>
                  <a:pt x="291" y="196"/>
                  <a:pt x="288" y="196"/>
                  <a:pt x="285" y="197"/>
                </a:cubicBezTo>
                <a:cubicBezTo>
                  <a:pt x="275" y="178"/>
                  <a:pt x="275" y="178"/>
                  <a:pt x="275" y="178"/>
                </a:cubicBezTo>
                <a:cubicBezTo>
                  <a:pt x="275" y="178"/>
                  <a:pt x="275" y="177"/>
                  <a:pt x="275" y="177"/>
                </a:cubicBezTo>
                <a:cubicBezTo>
                  <a:pt x="275" y="177"/>
                  <a:pt x="275" y="177"/>
                  <a:pt x="275" y="177"/>
                </a:cubicBezTo>
                <a:cubicBezTo>
                  <a:pt x="275" y="177"/>
                  <a:pt x="275" y="177"/>
                  <a:pt x="275" y="177"/>
                </a:cubicBezTo>
                <a:cubicBezTo>
                  <a:pt x="275" y="177"/>
                  <a:pt x="274" y="176"/>
                  <a:pt x="274" y="176"/>
                </a:cubicBezTo>
                <a:cubicBezTo>
                  <a:pt x="274" y="176"/>
                  <a:pt x="274" y="176"/>
                  <a:pt x="274" y="176"/>
                </a:cubicBezTo>
                <a:cubicBezTo>
                  <a:pt x="274" y="176"/>
                  <a:pt x="274" y="176"/>
                  <a:pt x="273" y="175"/>
                </a:cubicBezTo>
                <a:cubicBezTo>
                  <a:pt x="273" y="175"/>
                  <a:pt x="273" y="175"/>
                  <a:pt x="273" y="175"/>
                </a:cubicBezTo>
                <a:cubicBezTo>
                  <a:pt x="273" y="175"/>
                  <a:pt x="273" y="175"/>
                  <a:pt x="272" y="175"/>
                </a:cubicBezTo>
                <a:cubicBezTo>
                  <a:pt x="272" y="175"/>
                  <a:pt x="272" y="175"/>
                  <a:pt x="272" y="175"/>
                </a:cubicBezTo>
                <a:cubicBezTo>
                  <a:pt x="272" y="175"/>
                  <a:pt x="272" y="174"/>
                  <a:pt x="271" y="174"/>
                </a:cubicBezTo>
                <a:cubicBezTo>
                  <a:pt x="271" y="174"/>
                  <a:pt x="271" y="174"/>
                  <a:pt x="271" y="174"/>
                </a:cubicBezTo>
                <a:cubicBezTo>
                  <a:pt x="271" y="174"/>
                  <a:pt x="270" y="174"/>
                  <a:pt x="270" y="174"/>
                </a:cubicBezTo>
                <a:cubicBezTo>
                  <a:pt x="270" y="174"/>
                  <a:pt x="270" y="174"/>
                  <a:pt x="270" y="174"/>
                </a:cubicBezTo>
                <a:cubicBezTo>
                  <a:pt x="270" y="174"/>
                  <a:pt x="269" y="174"/>
                  <a:pt x="269" y="174"/>
                </a:cubicBezTo>
                <a:cubicBezTo>
                  <a:pt x="269" y="174"/>
                  <a:pt x="269" y="174"/>
                  <a:pt x="269" y="174"/>
                </a:cubicBezTo>
                <a:cubicBezTo>
                  <a:pt x="268" y="174"/>
                  <a:pt x="268" y="174"/>
                  <a:pt x="268" y="174"/>
                </a:cubicBezTo>
                <a:cubicBezTo>
                  <a:pt x="268" y="174"/>
                  <a:pt x="268" y="174"/>
                  <a:pt x="268" y="174"/>
                </a:cubicBezTo>
                <a:cubicBezTo>
                  <a:pt x="267" y="175"/>
                  <a:pt x="267" y="175"/>
                  <a:pt x="267" y="175"/>
                </a:cubicBezTo>
                <a:cubicBezTo>
                  <a:pt x="267" y="175"/>
                  <a:pt x="267" y="175"/>
                  <a:pt x="267" y="175"/>
                </a:cubicBezTo>
                <a:cubicBezTo>
                  <a:pt x="267" y="175"/>
                  <a:pt x="267" y="175"/>
                  <a:pt x="267" y="175"/>
                </a:cubicBezTo>
                <a:cubicBezTo>
                  <a:pt x="264" y="177"/>
                  <a:pt x="261" y="177"/>
                  <a:pt x="257" y="177"/>
                </a:cubicBezTo>
                <a:cubicBezTo>
                  <a:pt x="247" y="177"/>
                  <a:pt x="239" y="169"/>
                  <a:pt x="239" y="159"/>
                </a:cubicBezTo>
                <a:cubicBezTo>
                  <a:pt x="239" y="149"/>
                  <a:pt x="247" y="141"/>
                  <a:pt x="257" y="141"/>
                </a:cubicBezTo>
                <a:cubicBezTo>
                  <a:pt x="267" y="141"/>
                  <a:pt x="276" y="149"/>
                  <a:pt x="276" y="159"/>
                </a:cubicBezTo>
                <a:cubicBezTo>
                  <a:pt x="276" y="162"/>
                  <a:pt x="278" y="165"/>
                  <a:pt x="282" y="165"/>
                </a:cubicBezTo>
                <a:cubicBezTo>
                  <a:pt x="285" y="165"/>
                  <a:pt x="288" y="162"/>
                  <a:pt x="288" y="159"/>
                </a:cubicBezTo>
                <a:cubicBezTo>
                  <a:pt x="288" y="142"/>
                  <a:pt x="274" y="129"/>
                  <a:pt x="257" y="129"/>
                </a:cubicBezTo>
                <a:cubicBezTo>
                  <a:pt x="251" y="129"/>
                  <a:pt x="244" y="131"/>
                  <a:pt x="239" y="134"/>
                </a:cubicBezTo>
                <a:cubicBezTo>
                  <a:pt x="210" y="108"/>
                  <a:pt x="210" y="108"/>
                  <a:pt x="210" y="108"/>
                </a:cubicBezTo>
                <a:cubicBezTo>
                  <a:pt x="213" y="103"/>
                  <a:pt x="215" y="98"/>
                  <a:pt x="215" y="92"/>
                </a:cubicBezTo>
                <a:cubicBezTo>
                  <a:pt x="215" y="88"/>
                  <a:pt x="212" y="86"/>
                  <a:pt x="208" y="86"/>
                </a:cubicBezTo>
                <a:cubicBezTo>
                  <a:pt x="205" y="86"/>
                  <a:pt x="202" y="88"/>
                  <a:pt x="202" y="92"/>
                </a:cubicBezTo>
                <a:cubicBezTo>
                  <a:pt x="202" y="102"/>
                  <a:pt x="194" y="110"/>
                  <a:pt x="184" y="110"/>
                </a:cubicBezTo>
                <a:cubicBezTo>
                  <a:pt x="174" y="110"/>
                  <a:pt x="166" y="102"/>
                  <a:pt x="166" y="92"/>
                </a:cubicBezTo>
                <a:cubicBezTo>
                  <a:pt x="166" y="82"/>
                  <a:pt x="174" y="74"/>
                  <a:pt x="184" y="74"/>
                </a:cubicBezTo>
                <a:cubicBezTo>
                  <a:pt x="187" y="74"/>
                  <a:pt x="190" y="71"/>
                  <a:pt x="190" y="67"/>
                </a:cubicBezTo>
                <a:cubicBezTo>
                  <a:pt x="190" y="64"/>
                  <a:pt x="187" y="61"/>
                  <a:pt x="184" y="61"/>
                </a:cubicBezTo>
                <a:cubicBezTo>
                  <a:pt x="167" y="61"/>
                  <a:pt x="153" y="75"/>
                  <a:pt x="153" y="92"/>
                </a:cubicBezTo>
                <a:cubicBezTo>
                  <a:pt x="153" y="98"/>
                  <a:pt x="155" y="103"/>
                  <a:pt x="158" y="108"/>
                </a:cubicBezTo>
                <a:cubicBezTo>
                  <a:pt x="128" y="134"/>
                  <a:pt x="128" y="134"/>
                  <a:pt x="128" y="134"/>
                </a:cubicBezTo>
                <a:cubicBezTo>
                  <a:pt x="123" y="131"/>
                  <a:pt x="117" y="129"/>
                  <a:pt x="111" y="129"/>
                </a:cubicBezTo>
                <a:cubicBezTo>
                  <a:pt x="94" y="129"/>
                  <a:pt x="80" y="142"/>
                  <a:pt x="80" y="159"/>
                </a:cubicBezTo>
                <a:cubicBezTo>
                  <a:pt x="80" y="168"/>
                  <a:pt x="84" y="177"/>
                  <a:pt x="91" y="182"/>
                </a:cubicBezTo>
                <a:cubicBezTo>
                  <a:pt x="83" y="197"/>
                  <a:pt x="83" y="197"/>
                  <a:pt x="83" y="197"/>
                </a:cubicBezTo>
                <a:cubicBezTo>
                  <a:pt x="80" y="196"/>
                  <a:pt x="77" y="196"/>
                  <a:pt x="74" y="196"/>
                </a:cubicBezTo>
                <a:cubicBezTo>
                  <a:pt x="57" y="196"/>
                  <a:pt x="43" y="210"/>
                  <a:pt x="43" y="226"/>
                </a:cubicBezTo>
                <a:cubicBezTo>
                  <a:pt x="43" y="243"/>
                  <a:pt x="57" y="257"/>
                  <a:pt x="74" y="257"/>
                </a:cubicBezTo>
                <a:cubicBezTo>
                  <a:pt x="79" y="257"/>
                  <a:pt x="85" y="256"/>
                  <a:pt x="89" y="253"/>
                </a:cubicBezTo>
                <a:cubicBezTo>
                  <a:pt x="92" y="251"/>
                  <a:pt x="93" y="247"/>
                  <a:pt x="91" y="244"/>
                </a:cubicBezTo>
                <a:cubicBezTo>
                  <a:pt x="90" y="241"/>
                  <a:pt x="86" y="241"/>
                  <a:pt x="83" y="242"/>
                </a:cubicBezTo>
                <a:cubicBezTo>
                  <a:pt x="80" y="244"/>
                  <a:pt x="77" y="245"/>
                  <a:pt x="74" y="245"/>
                </a:cubicBezTo>
                <a:cubicBezTo>
                  <a:pt x="64" y="245"/>
                  <a:pt x="56" y="236"/>
                  <a:pt x="56" y="226"/>
                </a:cubicBezTo>
                <a:cubicBezTo>
                  <a:pt x="56" y="216"/>
                  <a:pt x="64" y="208"/>
                  <a:pt x="74" y="208"/>
                </a:cubicBezTo>
                <a:cubicBezTo>
                  <a:pt x="84" y="208"/>
                  <a:pt x="92" y="216"/>
                  <a:pt x="92" y="226"/>
                </a:cubicBezTo>
                <a:cubicBezTo>
                  <a:pt x="92" y="230"/>
                  <a:pt x="95" y="232"/>
                  <a:pt x="98" y="232"/>
                </a:cubicBezTo>
                <a:cubicBezTo>
                  <a:pt x="102" y="232"/>
                  <a:pt x="104" y="230"/>
                  <a:pt x="104" y="226"/>
                </a:cubicBezTo>
                <a:cubicBezTo>
                  <a:pt x="104" y="217"/>
                  <a:pt x="100" y="209"/>
                  <a:pt x="94" y="203"/>
                </a:cubicBezTo>
                <a:cubicBezTo>
                  <a:pt x="101" y="188"/>
                  <a:pt x="101" y="188"/>
                  <a:pt x="101" y="188"/>
                </a:cubicBezTo>
                <a:cubicBezTo>
                  <a:pt x="104" y="189"/>
                  <a:pt x="107" y="190"/>
                  <a:pt x="111" y="190"/>
                </a:cubicBezTo>
                <a:cubicBezTo>
                  <a:pt x="114" y="190"/>
                  <a:pt x="117" y="189"/>
                  <a:pt x="120" y="188"/>
                </a:cubicBezTo>
                <a:cubicBezTo>
                  <a:pt x="127" y="203"/>
                  <a:pt x="127" y="203"/>
                  <a:pt x="127" y="203"/>
                </a:cubicBezTo>
                <a:cubicBezTo>
                  <a:pt x="121" y="209"/>
                  <a:pt x="117" y="217"/>
                  <a:pt x="117" y="226"/>
                </a:cubicBezTo>
                <a:cubicBezTo>
                  <a:pt x="117" y="243"/>
                  <a:pt x="130" y="257"/>
                  <a:pt x="147" y="257"/>
                </a:cubicBezTo>
                <a:cubicBezTo>
                  <a:pt x="153" y="257"/>
                  <a:pt x="158" y="256"/>
                  <a:pt x="163" y="253"/>
                </a:cubicBezTo>
                <a:cubicBezTo>
                  <a:pt x="166" y="251"/>
                  <a:pt x="167" y="247"/>
                  <a:pt x="165" y="244"/>
                </a:cubicBezTo>
                <a:cubicBezTo>
                  <a:pt x="163" y="241"/>
                  <a:pt x="159" y="241"/>
                  <a:pt x="156" y="242"/>
                </a:cubicBezTo>
                <a:cubicBezTo>
                  <a:pt x="154" y="244"/>
                  <a:pt x="150" y="245"/>
                  <a:pt x="147" y="245"/>
                </a:cubicBezTo>
                <a:cubicBezTo>
                  <a:pt x="137" y="245"/>
                  <a:pt x="129" y="236"/>
                  <a:pt x="129" y="226"/>
                </a:cubicBezTo>
                <a:cubicBezTo>
                  <a:pt x="129" y="216"/>
                  <a:pt x="137" y="208"/>
                  <a:pt x="147" y="208"/>
                </a:cubicBezTo>
                <a:cubicBezTo>
                  <a:pt x="157" y="208"/>
                  <a:pt x="166" y="216"/>
                  <a:pt x="166" y="226"/>
                </a:cubicBezTo>
                <a:cubicBezTo>
                  <a:pt x="166" y="230"/>
                  <a:pt x="168" y="232"/>
                  <a:pt x="172" y="232"/>
                </a:cubicBezTo>
                <a:cubicBezTo>
                  <a:pt x="175" y="232"/>
                  <a:pt x="178" y="230"/>
                  <a:pt x="178" y="226"/>
                </a:cubicBezTo>
                <a:cubicBezTo>
                  <a:pt x="178" y="210"/>
                  <a:pt x="164" y="196"/>
                  <a:pt x="147" y="196"/>
                </a:cubicBezTo>
                <a:cubicBezTo>
                  <a:pt x="144" y="196"/>
                  <a:pt x="141" y="196"/>
                  <a:pt x="138" y="197"/>
                </a:cubicBezTo>
                <a:cubicBezTo>
                  <a:pt x="128" y="178"/>
                  <a:pt x="128" y="178"/>
                  <a:pt x="128" y="178"/>
                </a:cubicBezTo>
                <a:cubicBezTo>
                  <a:pt x="128" y="177"/>
                  <a:pt x="128" y="177"/>
                  <a:pt x="128" y="177"/>
                </a:cubicBezTo>
                <a:cubicBezTo>
                  <a:pt x="128" y="177"/>
                  <a:pt x="128" y="177"/>
                  <a:pt x="128" y="177"/>
                </a:cubicBezTo>
                <a:cubicBezTo>
                  <a:pt x="128" y="177"/>
                  <a:pt x="128" y="177"/>
                  <a:pt x="128" y="177"/>
                </a:cubicBezTo>
                <a:cubicBezTo>
                  <a:pt x="128" y="177"/>
                  <a:pt x="128" y="176"/>
                  <a:pt x="128" y="176"/>
                </a:cubicBezTo>
                <a:cubicBezTo>
                  <a:pt x="127" y="176"/>
                  <a:pt x="127" y="176"/>
                  <a:pt x="127" y="176"/>
                </a:cubicBezTo>
                <a:cubicBezTo>
                  <a:pt x="127" y="176"/>
                  <a:pt x="127" y="176"/>
                  <a:pt x="127" y="175"/>
                </a:cubicBezTo>
                <a:cubicBezTo>
                  <a:pt x="127" y="175"/>
                  <a:pt x="126" y="175"/>
                  <a:pt x="126" y="175"/>
                </a:cubicBezTo>
                <a:cubicBezTo>
                  <a:pt x="126" y="175"/>
                  <a:pt x="126" y="175"/>
                  <a:pt x="126" y="175"/>
                </a:cubicBezTo>
                <a:cubicBezTo>
                  <a:pt x="126" y="175"/>
                  <a:pt x="125" y="175"/>
                  <a:pt x="125" y="175"/>
                </a:cubicBezTo>
                <a:cubicBezTo>
                  <a:pt x="125" y="175"/>
                  <a:pt x="125" y="174"/>
                  <a:pt x="125" y="174"/>
                </a:cubicBezTo>
                <a:cubicBezTo>
                  <a:pt x="124" y="174"/>
                  <a:pt x="124" y="174"/>
                  <a:pt x="124" y="174"/>
                </a:cubicBezTo>
                <a:cubicBezTo>
                  <a:pt x="124" y="174"/>
                  <a:pt x="124" y="174"/>
                  <a:pt x="123" y="174"/>
                </a:cubicBezTo>
                <a:cubicBezTo>
                  <a:pt x="123" y="174"/>
                  <a:pt x="123" y="174"/>
                  <a:pt x="123" y="174"/>
                </a:cubicBezTo>
                <a:cubicBezTo>
                  <a:pt x="123" y="174"/>
                  <a:pt x="122" y="174"/>
                  <a:pt x="122" y="174"/>
                </a:cubicBezTo>
                <a:cubicBezTo>
                  <a:pt x="122" y="174"/>
                  <a:pt x="122" y="174"/>
                  <a:pt x="122" y="174"/>
                </a:cubicBezTo>
                <a:cubicBezTo>
                  <a:pt x="122" y="174"/>
                  <a:pt x="121" y="174"/>
                  <a:pt x="121" y="174"/>
                </a:cubicBezTo>
                <a:cubicBezTo>
                  <a:pt x="121" y="174"/>
                  <a:pt x="121" y="174"/>
                  <a:pt x="121" y="174"/>
                </a:cubicBezTo>
                <a:cubicBezTo>
                  <a:pt x="121" y="175"/>
                  <a:pt x="120" y="175"/>
                  <a:pt x="120" y="175"/>
                </a:cubicBezTo>
                <a:cubicBezTo>
                  <a:pt x="120" y="175"/>
                  <a:pt x="120" y="175"/>
                  <a:pt x="120" y="175"/>
                </a:cubicBezTo>
                <a:cubicBezTo>
                  <a:pt x="120" y="175"/>
                  <a:pt x="120" y="175"/>
                  <a:pt x="120" y="175"/>
                </a:cubicBezTo>
                <a:cubicBezTo>
                  <a:pt x="117" y="177"/>
                  <a:pt x="114" y="177"/>
                  <a:pt x="111" y="177"/>
                </a:cubicBezTo>
                <a:cubicBezTo>
                  <a:pt x="100" y="177"/>
                  <a:pt x="92" y="169"/>
                  <a:pt x="92" y="159"/>
                </a:cubicBezTo>
                <a:cubicBezTo>
                  <a:pt x="92" y="149"/>
                  <a:pt x="100" y="141"/>
                  <a:pt x="111" y="141"/>
                </a:cubicBezTo>
                <a:cubicBezTo>
                  <a:pt x="121" y="141"/>
                  <a:pt x="129" y="149"/>
                  <a:pt x="129" y="159"/>
                </a:cubicBezTo>
                <a:cubicBezTo>
                  <a:pt x="129" y="162"/>
                  <a:pt x="132" y="165"/>
                  <a:pt x="135" y="165"/>
                </a:cubicBezTo>
                <a:cubicBezTo>
                  <a:pt x="138" y="165"/>
                  <a:pt x="141" y="162"/>
                  <a:pt x="141" y="159"/>
                </a:cubicBezTo>
                <a:cubicBezTo>
                  <a:pt x="141" y="153"/>
                  <a:pt x="140" y="148"/>
                  <a:pt x="137" y="143"/>
                </a:cubicBezTo>
                <a:cubicBezTo>
                  <a:pt x="166" y="117"/>
                  <a:pt x="166" y="117"/>
                  <a:pt x="166" y="117"/>
                </a:cubicBezTo>
                <a:cubicBezTo>
                  <a:pt x="171" y="120"/>
                  <a:pt x="177" y="122"/>
                  <a:pt x="184" y="122"/>
                </a:cubicBezTo>
                <a:cubicBezTo>
                  <a:pt x="191" y="122"/>
                  <a:pt x="197" y="120"/>
                  <a:pt x="202" y="117"/>
                </a:cubicBezTo>
                <a:cubicBezTo>
                  <a:pt x="231" y="143"/>
                  <a:pt x="231" y="143"/>
                  <a:pt x="231" y="143"/>
                </a:cubicBezTo>
                <a:cubicBezTo>
                  <a:pt x="228" y="148"/>
                  <a:pt x="227" y="153"/>
                  <a:pt x="227" y="159"/>
                </a:cubicBezTo>
                <a:cubicBezTo>
                  <a:pt x="227" y="168"/>
                  <a:pt x="231" y="177"/>
                  <a:pt x="237" y="182"/>
                </a:cubicBezTo>
                <a:cubicBezTo>
                  <a:pt x="230" y="197"/>
                  <a:pt x="230" y="197"/>
                  <a:pt x="230" y="197"/>
                </a:cubicBezTo>
                <a:cubicBezTo>
                  <a:pt x="227" y="196"/>
                  <a:pt x="224" y="196"/>
                  <a:pt x="221" y="196"/>
                </a:cubicBezTo>
                <a:close/>
                <a:moveTo>
                  <a:pt x="184" y="0"/>
                </a:moveTo>
                <a:cubicBezTo>
                  <a:pt x="83" y="0"/>
                  <a:pt x="0" y="82"/>
                  <a:pt x="0" y="184"/>
                </a:cubicBezTo>
                <a:cubicBezTo>
                  <a:pt x="0" y="285"/>
                  <a:pt x="83" y="367"/>
                  <a:pt x="184" y="367"/>
                </a:cubicBezTo>
                <a:cubicBezTo>
                  <a:pt x="187" y="367"/>
                  <a:pt x="190" y="364"/>
                  <a:pt x="190" y="361"/>
                </a:cubicBezTo>
                <a:cubicBezTo>
                  <a:pt x="190" y="358"/>
                  <a:pt x="187" y="355"/>
                  <a:pt x="184" y="355"/>
                </a:cubicBezTo>
                <a:cubicBezTo>
                  <a:pt x="90" y="355"/>
                  <a:pt x="13" y="278"/>
                  <a:pt x="13" y="184"/>
                </a:cubicBezTo>
                <a:cubicBezTo>
                  <a:pt x="13" y="89"/>
                  <a:pt x="90" y="12"/>
                  <a:pt x="184" y="12"/>
                </a:cubicBezTo>
                <a:cubicBezTo>
                  <a:pt x="278" y="12"/>
                  <a:pt x="355" y="89"/>
                  <a:pt x="355" y="184"/>
                </a:cubicBezTo>
                <a:cubicBezTo>
                  <a:pt x="355" y="267"/>
                  <a:pt x="296" y="338"/>
                  <a:pt x="213" y="352"/>
                </a:cubicBezTo>
                <a:cubicBezTo>
                  <a:pt x="210" y="353"/>
                  <a:pt x="208" y="356"/>
                  <a:pt x="208" y="359"/>
                </a:cubicBezTo>
                <a:cubicBezTo>
                  <a:pt x="209" y="363"/>
                  <a:pt x="212" y="365"/>
                  <a:pt x="216" y="364"/>
                </a:cubicBezTo>
                <a:cubicBezTo>
                  <a:pt x="304" y="349"/>
                  <a:pt x="367" y="273"/>
                  <a:pt x="367" y="184"/>
                </a:cubicBezTo>
                <a:cubicBezTo>
                  <a:pt x="367" y="82"/>
                  <a:pt x="285" y="0"/>
                  <a:pt x="18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2052" name="Picture 4">
            <a:extLst>
              <a:ext uri="{FF2B5EF4-FFF2-40B4-BE49-F238E27FC236}">
                <a16:creationId xmlns:a16="http://schemas.microsoft.com/office/drawing/2014/main" id="{C38D06DD-93AB-43CE-BA2B-64828FF059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80" r="-269"/>
          <a:stretch/>
        </p:blipFill>
        <p:spPr bwMode="auto">
          <a:xfrm>
            <a:off x="6935056" y="0"/>
            <a:ext cx="5256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50F876-FA68-4505-9732-92B699FF2CAA}"/>
              </a:ext>
            </a:extLst>
          </p:cNvPr>
          <p:cNvSpPr txBox="1"/>
          <p:nvPr/>
        </p:nvSpPr>
        <p:spPr>
          <a:xfrm>
            <a:off x="858265" y="1320730"/>
            <a:ext cx="5591366" cy="4216539"/>
          </a:xfrm>
          <a:prstGeom prst="rect">
            <a:avLst/>
          </a:prstGeom>
          <a:noFill/>
        </p:spPr>
        <p:txBody>
          <a:bodyPr wrap="square">
            <a:spAutoFit/>
          </a:bodyPr>
          <a:lstStyle/>
          <a:p>
            <a:pPr marL="285750" indent="-285750">
              <a:buFont typeface="Arial" panose="020B0604020202020204" pitchFamily="34" charset="0"/>
              <a:buChar char="•"/>
            </a:pPr>
            <a:r>
              <a:rPr lang="et-EE" dirty="0">
                <a:solidFill>
                  <a:schemeClr val="bg2"/>
                </a:solidFill>
              </a:rPr>
              <a:t>Keeletehnoloogia areng </a:t>
            </a:r>
          </a:p>
          <a:p>
            <a:pPr lvl="1"/>
            <a:r>
              <a:rPr lang="et-EE" sz="1400" dirty="0">
                <a:solidFill>
                  <a:schemeClr val="bg2"/>
                </a:solidFill>
              </a:rPr>
              <a:t>keelte masinõpe, keelte automaatne töötlemine, keeleressursi kasutuselevõtt tervise valdkonnas</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Meditsiinidokumentide ja terviseandmete tervisesüsteemide ülene koosvõimelisus</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Standardiseerimine</a:t>
            </a:r>
          </a:p>
          <a:p>
            <a:pPr lvl="1"/>
            <a:r>
              <a:rPr lang="et-EE" sz="1400" dirty="0">
                <a:solidFill>
                  <a:schemeClr val="bg2"/>
                </a:solidFill>
              </a:rPr>
              <a:t>Terminoloogiate standardid, dokumendistandardid, andmevahetuse standardid, andmeturbe standardid, identifitseerivad standardid</a:t>
            </a:r>
            <a:br>
              <a:rPr lang="en-GB" dirty="0">
                <a:solidFill>
                  <a:schemeClr val="bg2"/>
                </a:solidFill>
              </a:rPr>
            </a:br>
            <a:endParaRPr lang="et-EE" dirty="0">
              <a:solidFill>
                <a:schemeClr val="bg2"/>
              </a:solidFill>
            </a:endParaRPr>
          </a:p>
          <a:p>
            <a:pPr marL="285750" indent="-285750">
              <a:buFont typeface="Arial" panose="020B0604020202020204" pitchFamily="34" charset="0"/>
              <a:buChar char="•"/>
            </a:pPr>
            <a:r>
              <a:rPr lang="et-EE" dirty="0">
                <a:solidFill>
                  <a:schemeClr val="bg2"/>
                </a:solidFill>
              </a:rPr>
              <a:t>Testkeskkonnad, sünteetilised andmed ja „elavad laborid“</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Koostöömudelid avaliku ja erasektori vahel</a:t>
            </a:r>
            <a:endParaRPr lang="en-GB" dirty="0">
              <a:solidFill>
                <a:schemeClr val="bg2"/>
              </a:solidFill>
            </a:endParaRPr>
          </a:p>
        </p:txBody>
      </p:sp>
    </p:spTree>
    <p:extLst>
      <p:ext uri="{BB962C8B-B14F-4D97-AF65-F5344CB8AC3E}">
        <p14:creationId xmlns:p14="http://schemas.microsoft.com/office/powerpoint/2010/main" val="306881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3E1C1930-3171-4860-9650-252B57C90B54}"/>
              </a:ext>
            </a:extLst>
          </p:cNvPr>
          <p:cNvSpPr>
            <a:spLocks/>
          </p:cNvSpPr>
          <p:nvPr/>
        </p:nvSpPr>
        <p:spPr bwMode="auto">
          <a:xfrm>
            <a:off x="6346852" y="2059051"/>
            <a:ext cx="2488145" cy="1678263"/>
          </a:xfrm>
          <a:custGeom>
            <a:avLst/>
            <a:gdLst>
              <a:gd name="T0" fmla="*/ 877 w 1068"/>
              <a:gd name="T1" fmla="*/ 71 h 724"/>
              <a:gd name="T2" fmla="*/ 706 w 1068"/>
              <a:gd name="T3" fmla="*/ 0 h 724"/>
              <a:gd name="T4" fmla="*/ 385 w 1068"/>
              <a:gd name="T5" fmla="*/ 0 h 724"/>
              <a:gd name="T6" fmla="*/ 214 w 1068"/>
              <a:gd name="T7" fmla="*/ 71 h 724"/>
              <a:gd name="T8" fmla="*/ 94 w 1068"/>
              <a:gd name="T9" fmla="*/ 192 h 724"/>
              <a:gd name="T10" fmla="*/ 94 w 1068"/>
              <a:gd name="T11" fmla="*/ 533 h 724"/>
              <a:gd name="T12" fmla="*/ 214 w 1068"/>
              <a:gd name="T13" fmla="*/ 653 h 724"/>
              <a:gd name="T14" fmla="*/ 385 w 1068"/>
              <a:gd name="T15" fmla="*/ 724 h 724"/>
              <a:gd name="T16" fmla="*/ 827 w 1068"/>
              <a:gd name="T17" fmla="*/ 724 h 724"/>
              <a:gd name="T18" fmla="*/ 1068 w 1068"/>
              <a:gd name="T19" fmla="*/ 483 h 724"/>
              <a:gd name="T20" fmla="*/ 1068 w 1068"/>
              <a:gd name="T21" fmla="*/ 362 h 724"/>
              <a:gd name="T22" fmla="*/ 998 w 1068"/>
              <a:gd name="T23" fmla="*/ 192 h 724"/>
              <a:gd name="T24" fmla="*/ 877 w 1068"/>
              <a:gd name="T25"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724">
                <a:moveTo>
                  <a:pt x="877" y="71"/>
                </a:moveTo>
                <a:cubicBezTo>
                  <a:pt x="832" y="26"/>
                  <a:pt x="770" y="0"/>
                  <a:pt x="706" y="0"/>
                </a:cubicBezTo>
                <a:cubicBezTo>
                  <a:pt x="385" y="0"/>
                  <a:pt x="385" y="0"/>
                  <a:pt x="385" y="0"/>
                </a:cubicBezTo>
                <a:cubicBezTo>
                  <a:pt x="321" y="0"/>
                  <a:pt x="260" y="26"/>
                  <a:pt x="214" y="71"/>
                </a:cubicBezTo>
                <a:cubicBezTo>
                  <a:pt x="94" y="192"/>
                  <a:pt x="94" y="192"/>
                  <a:pt x="94" y="192"/>
                </a:cubicBezTo>
                <a:cubicBezTo>
                  <a:pt x="0" y="286"/>
                  <a:pt x="0" y="439"/>
                  <a:pt x="94" y="533"/>
                </a:cubicBezTo>
                <a:cubicBezTo>
                  <a:pt x="214" y="653"/>
                  <a:pt x="214" y="653"/>
                  <a:pt x="214" y="653"/>
                </a:cubicBezTo>
                <a:cubicBezTo>
                  <a:pt x="260" y="698"/>
                  <a:pt x="321" y="724"/>
                  <a:pt x="385" y="724"/>
                </a:cubicBezTo>
                <a:cubicBezTo>
                  <a:pt x="827" y="724"/>
                  <a:pt x="827" y="724"/>
                  <a:pt x="827" y="724"/>
                </a:cubicBezTo>
                <a:cubicBezTo>
                  <a:pt x="960" y="724"/>
                  <a:pt x="1068" y="616"/>
                  <a:pt x="1068" y="483"/>
                </a:cubicBezTo>
                <a:cubicBezTo>
                  <a:pt x="1068" y="362"/>
                  <a:pt x="1068" y="362"/>
                  <a:pt x="1068" y="362"/>
                </a:cubicBezTo>
                <a:cubicBezTo>
                  <a:pt x="1068" y="298"/>
                  <a:pt x="1043" y="237"/>
                  <a:pt x="998" y="192"/>
                </a:cubicBezTo>
                <a:lnTo>
                  <a:pt x="877" y="7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Rühm 3">
            <a:extLst>
              <a:ext uri="{FF2B5EF4-FFF2-40B4-BE49-F238E27FC236}">
                <a16:creationId xmlns:a16="http://schemas.microsoft.com/office/drawing/2014/main" id="{93C061BB-B14F-4CD3-ADD3-6D1A56FC59AA}"/>
              </a:ext>
            </a:extLst>
          </p:cNvPr>
          <p:cNvGrpSpPr/>
          <p:nvPr/>
        </p:nvGrpSpPr>
        <p:grpSpPr>
          <a:xfrm>
            <a:off x="7969247" y="3778612"/>
            <a:ext cx="2851885" cy="1982338"/>
            <a:chOff x="6316956" y="2033847"/>
            <a:chExt cx="1867552" cy="1395154"/>
          </a:xfrm>
          <a:solidFill>
            <a:schemeClr val="tx2">
              <a:lumMod val="50000"/>
            </a:schemeClr>
          </a:solidFill>
        </p:grpSpPr>
        <p:sp>
          <p:nvSpPr>
            <p:cNvPr id="5" name="Freeform 8">
              <a:extLst>
                <a:ext uri="{FF2B5EF4-FFF2-40B4-BE49-F238E27FC236}">
                  <a16:creationId xmlns:a16="http://schemas.microsoft.com/office/drawing/2014/main" id="{29093202-25E2-4142-BBDB-7FC456782F1F}"/>
                </a:ext>
              </a:extLst>
            </p:cNvPr>
            <p:cNvSpPr>
              <a:spLocks/>
            </p:cNvSpPr>
            <p:nvPr/>
          </p:nvSpPr>
          <p:spPr bwMode="auto">
            <a:xfrm>
              <a:off x="6316956" y="2033847"/>
              <a:ext cx="1867552" cy="1395154"/>
            </a:xfrm>
            <a:custGeom>
              <a:avLst/>
              <a:gdLst>
                <a:gd name="T0" fmla="*/ 375 w 435"/>
                <a:gd name="T1" fmla="*/ 38 h 326"/>
                <a:gd name="T2" fmla="*/ 283 w 435"/>
                <a:gd name="T3" fmla="*/ 0 h 326"/>
                <a:gd name="T4" fmla="*/ 174 w 435"/>
                <a:gd name="T5" fmla="*/ 0 h 326"/>
                <a:gd name="T6" fmla="*/ 82 w 435"/>
                <a:gd name="T7" fmla="*/ 38 h 326"/>
                <a:gd name="T8" fmla="*/ 38 w 435"/>
                <a:gd name="T9" fmla="*/ 81 h 326"/>
                <a:gd name="T10" fmla="*/ 0 w 435"/>
                <a:gd name="T11" fmla="*/ 174 h 326"/>
                <a:gd name="T12" fmla="*/ 0 w 435"/>
                <a:gd name="T13" fmla="*/ 196 h 326"/>
                <a:gd name="T14" fmla="*/ 130 w 435"/>
                <a:gd name="T15" fmla="*/ 326 h 326"/>
                <a:gd name="T16" fmla="*/ 305 w 435"/>
                <a:gd name="T17" fmla="*/ 326 h 326"/>
                <a:gd name="T18" fmla="*/ 435 w 435"/>
                <a:gd name="T19" fmla="*/ 196 h 326"/>
                <a:gd name="T20" fmla="*/ 435 w 435"/>
                <a:gd name="T21" fmla="*/ 152 h 326"/>
                <a:gd name="T22" fmla="*/ 397 w 435"/>
                <a:gd name="T23" fmla="*/ 60 h 326"/>
                <a:gd name="T24" fmla="*/ 375 w 435"/>
                <a:gd name="T25" fmla="*/ 3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326">
                  <a:moveTo>
                    <a:pt x="375" y="38"/>
                  </a:moveTo>
                  <a:cubicBezTo>
                    <a:pt x="351" y="13"/>
                    <a:pt x="318" y="0"/>
                    <a:pt x="283" y="0"/>
                  </a:cubicBezTo>
                  <a:cubicBezTo>
                    <a:pt x="174" y="0"/>
                    <a:pt x="174" y="0"/>
                    <a:pt x="174" y="0"/>
                  </a:cubicBezTo>
                  <a:cubicBezTo>
                    <a:pt x="139" y="0"/>
                    <a:pt x="106" y="13"/>
                    <a:pt x="82" y="38"/>
                  </a:cubicBezTo>
                  <a:cubicBezTo>
                    <a:pt x="38" y="81"/>
                    <a:pt x="38" y="81"/>
                    <a:pt x="38" y="81"/>
                  </a:cubicBezTo>
                  <a:cubicBezTo>
                    <a:pt x="13" y="106"/>
                    <a:pt x="0" y="139"/>
                    <a:pt x="0" y="174"/>
                  </a:cubicBezTo>
                  <a:cubicBezTo>
                    <a:pt x="0" y="196"/>
                    <a:pt x="0" y="196"/>
                    <a:pt x="0" y="196"/>
                  </a:cubicBezTo>
                  <a:cubicBezTo>
                    <a:pt x="0" y="268"/>
                    <a:pt x="58" y="326"/>
                    <a:pt x="130" y="326"/>
                  </a:cubicBezTo>
                  <a:cubicBezTo>
                    <a:pt x="305" y="326"/>
                    <a:pt x="305" y="326"/>
                    <a:pt x="305" y="326"/>
                  </a:cubicBezTo>
                  <a:cubicBezTo>
                    <a:pt x="377" y="326"/>
                    <a:pt x="435" y="268"/>
                    <a:pt x="435" y="196"/>
                  </a:cubicBezTo>
                  <a:cubicBezTo>
                    <a:pt x="435" y="152"/>
                    <a:pt x="435" y="152"/>
                    <a:pt x="435" y="152"/>
                  </a:cubicBezTo>
                  <a:cubicBezTo>
                    <a:pt x="435" y="117"/>
                    <a:pt x="422" y="84"/>
                    <a:pt x="397" y="60"/>
                  </a:cubicBezTo>
                  <a:lnTo>
                    <a:pt x="375" y="3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162E512C-9273-4AB0-9363-D73D5CF007AE}"/>
                </a:ext>
              </a:extLst>
            </p:cNvPr>
            <p:cNvSpPr txBox="1"/>
            <p:nvPr/>
          </p:nvSpPr>
          <p:spPr>
            <a:xfrm>
              <a:off x="6438240" y="2124075"/>
              <a:ext cx="1648485" cy="1265928"/>
            </a:xfrm>
            <a:prstGeom prst="rect">
              <a:avLst/>
            </a:prstGeom>
            <a:noFill/>
          </p:spPr>
          <p:txBody>
            <a:bodyPr wrap="square" lIns="0" tIns="0" rIns="0" bIns="0" rtlCol="0" anchor="ctr" anchorCtr="0">
              <a:noAutofit/>
            </a:bodyPr>
            <a:lstStyle/>
            <a:p>
              <a:pPr algn="ctr"/>
              <a:r>
                <a:rPr lang="et-EE" sz="2000" b="1" dirty="0">
                  <a:latin typeface="+mj-lt"/>
                </a:rPr>
                <a:t>Terminoloogia kompetentsikeskus</a:t>
              </a:r>
              <a:endParaRPr lang="en-US" sz="2000" b="1" dirty="0">
                <a:latin typeface="+mj-lt"/>
              </a:endParaRPr>
            </a:p>
          </p:txBody>
        </p:sp>
      </p:grpSp>
      <p:sp>
        <p:nvSpPr>
          <p:cNvPr id="7" name="Freeform 5">
            <a:extLst>
              <a:ext uri="{FF2B5EF4-FFF2-40B4-BE49-F238E27FC236}">
                <a16:creationId xmlns:a16="http://schemas.microsoft.com/office/drawing/2014/main" id="{376EE9E8-C3EE-48D5-A6F4-ECB4CD80B4DD}"/>
              </a:ext>
            </a:extLst>
          </p:cNvPr>
          <p:cNvSpPr>
            <a:spLocks/>
          </p:cNvSpPr>
          <p:nvPr/>
        </p:nvSpPr>
        <p:spPr bwMode="auto">
          <a:xfrm>
            <a:off x="9005244" y="2177657"/>
            <a:ext cx="2612014" cy="1489763"/>
          </a:xfrm>
          <a:custGeom>
            <a:avLst/>
            <a:gdLst>
              <a:gd name="T0" fmla="*/ 695 w 854"/>
              <a:gd name="T1" fmla="*/ 66 h 598"/>
              <a:gd name="T2" fmla="*/ 614 w 854"/>
              <a:gd name="T3" fmla="*/ 26 h 598"/>
              <a:gd name="T4" fmla="*/ 506 w 854"/>
              <a:gd name="T5" fmla="*/ 0 h 598"/>
              <a:gd name="T6" fmla="*/ 321 w 854"/>
              <a:gd name="T7" fmla="*/ 0 h 598"/>
              <a:gd name="T8" fmla="*/ 151 w 854"/>
              <a:gd name="T9" fmla="*/ 71 h 598"/>
              <a:gd name="T10" fmla="*/ 71 w 854"/>
              <a:gd name="T11" fmla="*/ 151 h 598"/>
              <a:gd name="T12" fmla="*/ 0 w 854"/>
              <a:gd name="T13" fmla="*/ 322 h 598"/>
              <a:gd name="T14" fmla="*/ 0 w 854"/>
              <a:gd name="T15" fmla="*/ 357 h 598"/>
              <a:gd name="T16" fmla="*/ 241 w 854"/>
              <a:gd name="T17" fmla="*/ 598 h 598"/>
              <a:gd name="T18" fmla="*/ 563 w 854"/>
              <a:gd name="T19" fmla="*/ 598 h 598"/>
              <a:gd name="T20" fmla="*/ 791 w 854"/>
              <a:gd name="T21" fmla="*/ 433 h 598"/>
              <a:gd name="T22" fmla="*/ 816 w 854"/>
              <a:gd name="T23" fmla="*/ 358 h 598"/>
              <a:gd name="T24" fmla="*/ 695 w 854"/>
              <a:gd name="T25" fmla="*/ 6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4" h="598">
                <a:moveTo>
                  <a:pt x="695" y="66"/>
                </a:moveTo>
                <a:cubicBezTo>
                  <a:pt x="614" y="26"/>
                  <a:pt x="614" y="26"/>
                  <a:pt x="614" y="26"/>
                </a:cubicBezTo>
                <a:cubicBezTo>
                  <a:pt x="581" y="9"/>
                  <a:pt x="544" y="0"/>
                  <a:pt x="506" y="0"/>
                </a:cubicBezTo>
                <a:cubicBezTo>
                  <a:pt x="321" y="0"/>
                  <a:pt x="321" y="0"/>
                  <a:pt x="321" y="0"/>
                </a:cubicBezTo>
                <a:cubicBezTo>
                  <a:pt x="258" y="0"/>
                  <a:pt x="196" y="26"/>
                  <a:pt x="151" y="71"/>
                </a:cubicBezTo>
                <a:cubicBezTo>
                  <a:pt x="71" y="151"/>
                  <a:pt x="71" y="151"/>
                  <a:pt x="71" y="151"/>
                </a:cubicBezTo>
                <a:cubicBezTo>
                  <a:pt x="25" y="197"/>
                  <a:pt x="0" y="258"/>
                  <a:pt x="0" y="322"/>
                </a:cubicBezTo>
                <a:cubicBezTo>
                  <a:pt x="0" y="357"/>
                  <a:pt x="0" y="357"/>
                  <a:pt x="0" y="357"/>
                </a:cubicBezTo>
                <a:cubicBezTo>
                  <a:pt x="0" y="490"/>
                  <a:pt x="108" y="598"/>
                  <a:pt x="241" y="598"/>
                </a:cubicBezTo>
                <a:cubicBezTo>
                  <a:pt x="563" y="598"/>
                  <a:pt x="563" y="598"/>
                  <a:pt x="563" y="598"/>
                </a:cubicBezTo>
                <a:cubicBezTo>
                  <a:pt x="666" y="598"/>
                  <a:pt x="759" y="531"/>
                  <a:pt x="791" y="433"/>
                </a:cubicBezTo>
                <a:cubicBezTo>
                  <a:pt x="816" y="358"/>
                  <a:pt x="816" y="358"/>
                  <a:pt x="816" y="358"/>
                </a:cubicBezTo>
                <a:cubicBezTo>
                  <a:pt x="854" y="244"/>
                  <a:pt x="802" y="120"/>
                  <a:pt x="695" y="66"/>
                </a:cubicBezTo>
                <a:close/>
              </a:path>
            </a:pathLst>
          </a:custGeom>
          <a:solidFill>
            <a:srgbClr val="98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06D73D30-1703-43C4-AAD5-EF4D51C403BB}"/>
              </a:ext>
            </a:extLst>
          </p:cNvPr>
          <p:cNvSpPr>
            <a:spLocks/>
          </p:cNvSpPr>
          <p:nvPr/>
        </p:nvSpPr>
        <p:spPr bwMode="auto">
          <a:xfrm>
            <a:off x="3961907" y="2516204"/>
            <a:ext cx="2393037" cy="1704596"/>
          </a:xfrm>
          <a:custGeom>
            <a:avLst/>
            <a:gdLst>
              <a:gd name="T0" fmla="*/ 1167 w 1240"/>
              <a:gd name="T1" fmla="*/ 550 h 725"/>
              <a:gd name="T2" fmla="*/ 1210 w 1240"/>
              <a:gd name="T3" fmla="*/ 422 h 725"/>
              <a:gd name="T4" fmla="*/ 1148 w 1240"/>
              <a:gd name="T5" fmla="*/ 161 h 725"/>
              <a:gd name="T6" fmla="*/ 1062 w 1240"/>
              <a:gd name="T7" fmla="*/ 75 h 725"/>
              <a:gd name="T8" fmla="*/ 882 w 1240"/>
              <a:gd name="T9" fmla="*/ 0 h 725"/>
              <a:gd name="T10" fmla="*/ 455 w 1240"/>
              <a:gd name="T11" fmla="*/ 0 h 725"/>
              <a:gd name="T12" fmla="*/ 301 w 1240"/>
              <a:gd name="T13" fmla="*/ 52 h 725"/>
              <a:gd name="T14" fmla="*/ 131 w 1240"/>
              <a:gd name="T15" fmla="*/ 179 h 725"/>
              <a:gd name="T16" fmla="*/ 55 w 1240"/>
              <a:gd name="T17" fmla="*/ 499 h 725"/>
              <a:gd name="T18" fmla="*/ 98 w 1240"/>
              <a:gd name="T19" fmla="*/ 584 h 725"/>
              <a:gd name="T20" fmla="*/ 327 w 1240"/>
              <a:gd name="T21" fmla="*/ 725 h 725"/>
              <a:gd name="T22" fmla="*/ 924 w 1240"/>
              <a:gd name="T23" fmla="*/ 725 h 725"/>
              <a:gd name="T24" fmla="*/ 1167 w 1240"/>
              <a:gd name="T25" fmla="*/ 55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 h="725">
                <a:moveTo>
                  <a:pt x="1167" y="550"/>
                </a:moveTo>
                <a:cubicBezTo>
                  <a:pt x="1210" y="422"/>
                  <a:pt x="1210" y="422"/>
                  <a:pt x="1210" y="422"/>
                </a:cubicBezTo>
                <a:cubicBezTo>
                  <a:pt x="1240" y="331"/>
                  <a:pt x="1216" y="229"/>
                  <a:pt x="1148" y="161"/>
                </a:cubicBezTo>
                <a:cubicBezTo>
                  <a:pt x="1062" y="75"/>
                  <a:pt x="1062" y="75"/>
                  <a:pt x="1062" y="75"/>
                </a:cubicBezTo>
                <a:cubicBezTo>
                  <a:pt x="1015" y="27"/>
                  <a:pt x="949" y="0"/>
                  <a:pt x="882" y="0"/>
                </a:cubicBezTo>
                <a:cubicBezTo>
                  <a:pt x="455" y="0"/>
                  <a:pt x="455" y="0"/>
                  <a:pt x="455" y="0"/>
                </a:cubicBezTo>
                <a:cubicBezTo>
                  <a:pt x="400" y="0"/>
                  <a:pt x="346" y="18"/>
                  <a:pt x="301" y="52"/>
                </a:cubicBezTo>
                <a:cubicBezTo>
                  <a:pt x="131" y="179"/>
                  <a:pt x="131" y="179"/>
                  <a:pt x="131" y="179"/>
                </a:cubicBezTo>
                <a:cubicBezTo>
                  <a:pt x="32" y="254"/>
                  <a:pt x="0" y="388"/>
                  <a:pt x="55" y="499"/>
                </a:cubicBezTo>
                <a:cubicBezTo>
                  <a:pt x="98" y="584"/>
                  <a:pt x="98" y="584"/>
                  <a:pt x="98" y="584"/>
                </a:cubicBezTo>
                <a:cubicBezTo>
                  <a:pt x="141" y="671"/>
                  <a:pt x="230" y="725"/>
                  <a:pt x="327" y="725"/>
                </a:cubicBezTo>
                <a:cubicBezTo>
                  <a:pt x="924" y="725"/>
                  <a:pt x="924" y="725"/>
                  <a:pt x="924" y="725"/>
                </a:cubicBezTo>
                <a:cubicBezTo>
                  <a:pt x="1034" y="725"/>
                  <a:pt x="1132" y="655"/>
                  <a:pt x="1167" y="550"/>
                </a:cubicBezTo>
                <a:close/>
              </a:path>
            </a:pathLst>
          </a:custGeom>
          <a:solidFill>
            <a:srgbClr val="8B7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F60BE921-0FBA-4A26-9547-801B43A3BAB7}"/>
              </a:ext>
            </a:extLst>
          </p:cNvPr>
          <p:cNvSpPr>
            <a:spLocks/>
          </p:cNvSpPr>
          <p:nvPr/>
        </p:nvSpPr>
        <p:spPr bwMode="auto">
          <a:xfrm>
            <a:off x="1846717" y="4041072"/>
            <a:ext cx="2851885" cy="1815123"/>
          </a:xfrm>
          <a:custGeom>
            <a:avLst/>
            <a:gdLst>
              <a:gd name="T0" fmla="*/ 877 w 1068"/>
              <a:gd name="T1" fmla="*/ 71 h 724"/>
              <a:gd name="T2" fmla="*/ 706 w 1068"/>
              <a:gd name="T3" fmla="*/ 0 h 724"/>
              <a:gd name="T4" fmla="*/ 385 w 1068"/>
              <a:gd name="T5" fmla="*/ 0 h 724"/>
              <a:gd name="T6" fmla="*/ 214 w 1068"/>
              <a:gd name="T7" fmla="*/ 71 h 724"/>
              <a:gd name="T8" fmla="*/ 94 w 1068"/>
              <a:gd name="T9" fmla="*/ 192 h 724"/>
              <a:gd name="T10" fmla="*/ 94 w 1068"/>
              <a:gd name="T11" fmla="*/ 533 h 724"/>
              <a:gd name="T12" fmla="*/ 214 w 1068"/>
              <a:gd name="T13" fmla="*/ 653 h 724"/>
              <a:gd name="T14" fmla="*/ 385 w 1068"/>
              <a:gd name="T15" fmla="*/ 724 h 724"/>
              <a:gd name="T16" fmla="*/ 827 w 1068"/>
              <a:gd name="T17" fmla="*/ 724 h 724"/>
              <a:gd name="T18" fmla="*/ 1068 w 1068"/>
              <a:gd name="T19" fmla="*/ 483 h 724"/>
              <a:gd name="T20" fmla="*/ 1068 w 1068"/>
              <a:gd name="T21" fmla="*/ 362 h 724"/>
              <a:gd name="T22" fmla="*/ 998 w 1068"/>
              <a:gd name="T23" fmla="*/ 192 h 724"/>
              <a:gd name="T24" fmla="*/ 877 w 1068"/>
              <a:gd name="T25"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724">
                <a:moveTo>
                  <a:pt x="877" y="71"/>
                </a:moveTo>
                <a:cubicBezTo>
                  <a:pt x="832" y="26"/>
                  <a:pt x="770" y="0"/>
                  <a:pt x="706" y="0"/>
                </a:cubicBezTo>
                <a:cubicBezTo>
                  <a:pt x="385" y="0"/>
                  <a:pt x="385" y="0"/>
                  <a:pt x="385" y="0"/>
                </a:cubicBezTo>
                <a:cubicBezTo>
                  <a:pt x="321" y="0"/>
                  <a:pt x="260" y="26"/>
                  <a:pt x="214" y="71"/>
                </a:cubicBezTo>
                <a:cubicBezTo>
                  <a:pt x="94" y="192"/>
                  <a:pt x="94" y="192"/>
                  <a:pt x="94" y="192"/>
                </a:cubicBezTo>
                <a:cubicBezTo>
                  <a:pt x="0" y="286"/>
                  <a:pt x="0" y="439"/>
                  <a:pt x="94" y="533"/>
                </a:cubicBezTo>
                <a:cubicBezTo>
                  <a:pt x="214" y="653"/>
                  <a:pt x="214" y="653"/>
                  <a:pt x="214" y="653"/>
                </a:cubicBezTo>
                <a:cubicBezTo>
                  <a:pt x="260" y="698"/>
                  <a:pt x="321" y="724"/>
                  <a:pt x="385" y="724"/>
                </a:cubicBezTo>
                <a:cubicBezTo>
                  <a:pt x="827" y="724"/>
                  <a:pt x="827" y="724"/>
                  <a:pt x="827" y="724"/>
                </a:cubicBezTo>
                <a:cubicBezTo>
                  <a:pt x="960" y="724"/>
                  <a:pt x="1068" y="616"/>
                  <a:pt x="1068" y="483"/>
                </a:cubicBezTo>
                <a:cubicBezTo>
                  <a:pt x="1068" y="362"/>
                  <a:pt x="1068" y="362"/>
                  <a:pt x="1068" y="362"/>
                </a:cubicBezTo>
                <a:cubicBezTo>
                  <a:pt x="1068" y="298"/>
                  <a:pt x="1043" y="237"/>
                  <a:pt x="998" y="192"/>
                </a:cubicBezTo>
                <a:lnTo>
                  <a:pt x="877"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FBA8EAE6-C8D2-4BE3-ACE4-0CDB7D125D28}"/>
              </a:ext>
            </a:extLst>
          </p:cNvPr>
          <p:cNvSpPr>
            <a:spLocks/>
          </p:cNvSpPr>
          <p:nvPr/>
        </p:nvSpPr>
        <p:spPr bwMode="auto">
          <a:xfrm>
            <a:off x="3170963" y="3396568"/>
            <a:ext cx="725126" cy="541705"/>
          </a:xfrm>
          <a:custGeom>
            <a:avLst/>
            <a:gdLst>
              <a:gd name="T0" fmla="*/ 375 w 435"/>
              <a:gd name="T1" fmla="*/ 38 h 326"/>
              <a:gd name="T2" fmla="*/ 283 w 435"/>
              <a:gd name="T3" fmla="*/ 0 h 326"/>
              <a:gd name="T4" fmla="*/ 174 w 435"/>
              <a:gd name="T5" fmla="*/ 0 h 326"/>
              <a:gd name="T6" fmla="*/ 82 w 435"/>
              <a:gd name="T7" fmla="*/ 38 h 326"/>
              <a:gd name="T8" fmla="*/ 38 w 435"/>
              <a:gd name="T9" fmla="*/ 81 h 326"/>
              <a:gd name="T10" fmla="*/ 0 w 435"/>
              <a:gd name="T11" fmla="*/ 174 h 326"/>
              <a:gd name="T12" fmla="*/ 0 w 435"/>
              <a:gd name="T13" fmla="*/ 196 h 326"/>
              <a:gd name="T14" fmla="*/ 130 w 435"/>
              <a:gd name="T15" fmla="*/ 326 h 326"/>
              <a:gd name="T16" fmla="*/ 305 w 435"/>
              <a:gd name="T17" fmla="*/ 326 h 326"/>
              <a:gd name="T18" fmla="*/ 435 w 435"/>
              <a:gd name="T19" fmla="*/ 196 h 326"/>
              <a:gd name="T20" fmla="*/ 435 w 435"/>
              <a:gd name="T21" fmla="*/ 152 h 326"/>
              <a:gd name="T22" fmla="*/ 397 w 435"/>
              <a:gd name="T23" fmla="*/ 60 h 326"/>
              <a:gd name="T24" fmla="*/ 375 w 435"/>
              <a:gd name="T25" fmla="*/ 3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326">
                <a:moveTo>
                  <a:pt x="375" y="38"/>
                </a:moveTo>
                <a:cubicBezTo>
                  <a:pt x="351" y="13"/>
                  <a:pt x="318" y="0"/>
                  <a:pt x="283" y="0"/>
                </a:cubicBezTo>
                <a:cubicBezTo>
                  <a:pt x="174" y="0"/>
                  <a:pt x="174" y="0"/>
                  <a:pt x="174" y="0"/>
                </a:cubicBezTo>
                <a:cubicBezTo>
                  <a:pt x="139" y="0"/>
                  <a:pt x="106" y="13"/>
                  <a:pt x="82" y="38"/>
                </a:cubicBezTo>
                <a:cubicBezTo>
                  <a:pt x="38" y="81"/>
                  <a:pt x="38" y="81"/>
                  <a:pt x="38" y="81"/>
                </a:cubicBezTo>
                <a:cubicBezTo>
                  <a:pt x="13" y="106"/>
                  <a:pt x="0" y="139"/>
                  <a:pt x="0" y="174"/>
                </a:cubicBezTo>
                <a:cubicBezTo>
                  <a:pt x="0" y="196"/>
                  <a:pt x="0" y="196"/>
                  <a:pt x="0" y="196"/>
                </a:cubicBezTo>
                <a:cubicBezTo>
                  <a:pt x="0" y="268"/>
                  <a:pt x="58" y="326"/>
                  <a:pt x="130" y="326"/>
                </a:cubicBezTo>
                <a:cubicBezTo>
                  <a:pt x="305" y="326"/>
                  <a:pt x="305" y="326"/>
                  <a:pt x="305" y="326"/>
                </a:cubicBezTo>
                <a:cubicBezTo>
                  <a:pt x="377" y="326"/>
                  <a:pt x="435" y="268"/>
                  <a:pt x="435" y="196"/>
                </a:cubicBezTo>
                <a:cubicBezTo>
                  <a:pt x="435" y="152"/>
                  <a:pt x="435" y="152"/>
                  <a:pt x="435" y="152"/>
                </a:cubicBezTo>
                <a:cubicBezTo>
                  <a:pt x="435" y="117"/>
                  <a:pt x="422" y="84"/>
                  <a:pt x="397" y="60"/>
                </a:cubicBezTo>
                <a:lnTo>
                  <a:pt x="375" y="38"/>
                </a:lnTo>
                <a:close/>
              </a:path>
            </a:pathLst>
          </a:custGeom>
          <a:solidFill>
            <a:schemeClr val="tx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F14AE225-29EC-4AEA-9352-5E6ACFB13DDA}"/>
              </a:ext>
            </a:extLst>
          </p:cNvPr>
          <p:cNvSpPr>
            <a:spLocks/>
          </p:cNvSpPr>
          <p:nvPr/>
        </p:nvSpPr>
        <p:spPr bwMode="auto">
          <a:xfrm>
            <a:off x="637912" y="1939237"/>
            <a:ext cx="2851885" cy="1678263"/>
          </a:xfrm>
          <a:custGeom>
            <a:avLst/>
            <a:gdLst>
              <a:gd name="T0" fmla="*/ 970 w 1023"/>
              <a:gd name="T1" fmla="*/ 227 h 680"/>
              <a:gd name="T2" fmla="*/ 890 w 1023"/>
              <a:gd name="T3" fmla="*/ 107 h 680"/>
              <a:gd name="T4" fmla="*/ 691 w 1023"/>
              <a:gd name="T5" fmla="*/ 0 h 680"/>
              <a:gd name="T6" fmla="*/ 451 w 1023"/>
              <a:gd name="T7" fmla="*/ 0 h 680"/>
              <a:gd name="T8" fmla="*/ 362 w 1023"/>
              <a:gd name="T9" fmla="*/ 18 h 680"/>
              <a:gd name="T10" fmla="*/ 162 w 1023"/>
              <a:gd name="T11" fmla="*/ 98 h 680"/>
              <a:gd name="T12" fmla="*/ 22 w 1023"/>
              <a:gd name="T13" fmla="*/ 249 h 680"/>
              <a:gd name="T14" fmla="*/ 51 w 1023"/>
              <a:gd name="T15" fmla="*/ 453 h 680"/>
              <a:gd name="T16" fmla="*/ 131 w 1023"/>
              <a:gd name="T17" fmla="*/ 573 h 680"/>
              <a:gd name="T18" fmla="*/ 331 w 1023"/>
              <a:gd name="T19" fmla="*/ 680 h 680"/>
              <a:gd name="T20" fmla="*/ 731 w 1023"/>
              <a:gd name="T21" fmla="*/ 680 h 680"/>
              <a:gd name="T22" fmla="*/ 945 w 1023"/>
              <a:gd name="T23" fmla="*/ 547 h 680"/>
              <a:gd name="T24" fmla="*/ 985 w 1023"/>
              <a:gd name="T25" fmla="*/ 467 h 680"/>
              <a:gd name="T26" fmla="*/ 970 w 1023"/>
              <a:gd name="T27" fmla="*/ 22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3" h="680">
                <a:moveTo>
                  <a:pt x="970" y="227"/>
                </a:moveTo>
                <a:cubicBezTo>
                  <a:pt x="890" y="107"/>
                  <a:pt x="890" y="107"/>
                  <a:pt x="890" y="107"/>
                </a:cubicBezTo>
                <a:cubicBezTo>
                  <a:pt x="846" y="41"/>
                  <a:pt x="771" y="0"/>
                  <a:pt x="691" y="0"/>
                </a:cubicBezTo>
                <a:cubicBezTo>
                  <a:pt x="451" y="0"/>
                  <a:pt x="451" y="0"/>
                  <a:pt x="451" y="0"/>
                </a:cubicBezTo>
                <a:cubicBezTo>
                  <a:pt x="420" y="0"/>
                  <a:pt x="390" y="6"/>
                  <a:pt x="362" y="18"/>
                </a:cubicBezTo>
                <a:cubicBezTo>
                  <a:pt x="162" y="98"/>
                  <a:pt x="162" y="98"/>
                  <a:pt x="162" y="98"/>
                </a:cubicBezTo>
                <a:cubicBezTo>
                  <a:pt x="95" y="124"/>
                  <a:pt x="43" y="180"/>
                  <a:pt x="22" y="249"/>
                </a:cubicBezTo>
                <a:cubicBezTo>
                  <a:pt x="0" y="318"/>
                  <a:pt x="11" y="393"/>
                  <a:pt x="51" y="453"/>
                </a:cubicBezTo>
                <a:cubicBezTo>
                  <a:pt x="131" y="573"/>
                  <a:pt x="131" y="573"/>
                  <a:pt x="131" y="573"/>
                </a:cubicBezTo>
                <a:cubicBezTo>
                  <a:pt x="176" y="640"/>
                  <a:pt x="251" y="680"/>
                  <a:pt x="331" y="680"/>
                </a:cubicBezTo>
                <a:cubicBezTo>
                  <a:pt x="731" y="680"/>
                  <a:pt x="731" y="680"/>
                  <a:pt x="731" y="680"/>
                </a:cubicBezTo>
                <a:cubicBezTo>
                  <a:pt x="821" y="680"/>
                  <a:pt x="904" y="629"/>
                  <a:pt x="945" y="547"/>
                </a:cubicBezTo>
                <a:cubicBezTo>
                  <a:pt x="985" y="467"/>
                  <a:pt x="985" y="467"/>
                  <a:pt x="985" y="467"/>
                </a:cubicBezTo>
                <a:cubicBezTo>
                  <a:pt x="1023" y="390"/>
                  <a:pt x="1018" y="299"/>
                  <a:pt x="970" y="227"/>
                </a:cubicBezTo>
                <a:close/>
              </a:path>
            </a:pathLst>
          </a:custGeom>
          <a:solidFill>
            <a:srgbClr val="65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E0B5F58E-13A7-438E-A173-83A2B697A2AE}"/>
              </a:ext>
            </a:extLst>
          </p:cNvPr>
          <p:cNvSpPr>
            <a:spLocks/>
          </p:cNvSpPr>
          <p:nvPr/>
        </p:nvSpPr>
        <p:spPr bwMode="auto">
          <a:xfrm>
            <a:off x="4908515" y="4390301"/>
            <a:ext cx="2517354" cy="1319281"/>
          </a:xfrm>
          <a:custGeom>
            <a:avLst/>
            <a:gdLst>
              <a:gd name="T0" fmla="*/ 134 w 1178"/>
              <a:gd name="T1" fmla="*/ 599 h 599"/>
              <a:gd name="T2" fmla="*/ 1045 w 1178"/>
              <a:gd name="T3" fmla="*/ 599 h 599"/>
              <a:gd name="T4" fmla="*/ 1178 w 1178"/>
              <a:gd name="T5" fmla="*/ 465 h 599"/>
              <a:gd name="T6" fmla="*/ 1178 w 1178"/>
              <a:gd name="T7" fmla="*/ 134 h 599"/>
              <a:gd name="T8" fmla="*/ 1045 w 1178"/>
              <a:gd name="T9" fmla="*/ 0 h 599"/>
              <a:gd name="T10" fmla="*/ 134 w 1178"/>
              <a:gd name="T11" fmla="*/ 0 h 599"/>
              <a:gd name="T12" fmla="*/ 0 w 1178"/>
              <a:gd name="T13" fmla="*/ 134 h 599"/>
              <a:gd name="T14" fmla="*/ 0 w 1178"/>
              <a:gd name="T15" fmla="*/ 465 h 599"/>
              <a:gd name="T16" fmla="*/ 134 w 1178"/>
              <a:gd name="T1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8" h="599">
                <a:moveTo>
                  <a:pt x="134" y="599"/>
                </a:moveTo>
                <a:cubicBezTo>
                  <a:pt x="1045" y="599"/>
                  <a:pt x="1045" y="599"/>
                  <a:pt x="1045" y="599"/>
                </a:cubicBezTo>
                <a:cubicBezTo>
                  <a:pt x="1118" y="599"/>
                  <a:pt x="1178" y="539"/>
                  <a:pt x="1178" y="465"/>
                </a:cubicBezTo>
                <a:cubicBezTo>
                  <a:pt x="1178" y="134"/>
                  <a:pt x="1178" y="134"/>
                  <a:pt x="1178" y="134"/>
                </a:cubicBezTo>
                <a:cubicBezTo>
                  <a:pt x="1178" y="60"/>
                  <a:pt x="1118" y="0"/>
                  <a:pt x="1045" y="0"/>
                </a:cubicBezTo>
                <a:cubicBezTo>
                  <a:pt x="134" y="0"/>
                  <a:pt x="134" y="0"/>
                  <a:pt x="134" y="0"/>
                </a:cubicBezTo>
                <a:cubicBezTo>
                  <a:pt x="60" y="0"/>
                  <a:pt x="0" y="60"/>
                  <a:pt x="0" y="134"/>
                </a:cubicBezTo>
                <a:cubicBezTo>
                  <a:pt x="0" y="465"/>
                  <a:pt x="0" y="465"/>
                  <a:pt x="0" y="465"/>
                </a:cubicBezTo>
                <a:cubicBezTo>
                  <a:pt x="0" y="539"/>
                  <a:pt x="60" y="599"/>
                  <a:pt x="134" y="599"/>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6CEAA6C5-1846-418F-986F-8A4D32BC26CA}"/>
              </a:ext>
            </a:extLst>
          </p:cNvPr>
          <p:cNvSpPr>
            <a:spLocks/>
          </p:cNvSpPr>
          <p:nvPr/>
        </p:nvSpPr>
        <p:spPr bwMode="auto">
          <a:xfrm>
            <a:off x="6381590" y="3850913"/>
            <a:ext cx="1044279" cy="372957"/>
          </a:xfrm>
          <a:custGeom>
            <a:avLst/>
            <a:gdLst>
              <a:gd name="T0" fmla="*/ 0 w 626"/>
              <a:gd name="T1" fmla="*/ 112 h 224"/>
              <a:gd name="T2" fmla="*/ 112 w 626"/>
              <a:gd name="T3" fmla="*/ 224 h 224"/>
              <a:gd name="T4" fmla="*/ 514 w 626"/>
              <a:gd name="T5" fmla="*/ 224 h 224"/>
              <a:gd name="T6" fmla="*/ 626 w 626"/>
              <a:gd name="T7" fmla="*/ 112 h 224"/>
              <a:gd name="T8" fmla="*/ 514 w 626"/>
              <a:gd name="T9" fmla="*/ 0 h 224"/>
              <a:gd name="T10" fmla="*/ 112 w 626"/>
              <a:gd name="T11" fmla="*/ 0 h 224"/>
              <a:gd name="T12" fmla="*/ 0 w 626"/>
              <a:gd name="T13" fmla="*/ 112 h 224"/>
            </a:gdLst>
            <a:ahLst/>
            <a:cxnLst>
              <a:cxn ang="0">
                <a:pos x="T0" y="T1"/>
              </a:cxn>
              <a:cxn ang="0">
                <a:pos x="T2" y="T3"/>
              </a:cxn>
              <a:cxn ang="0">
                <a:pos x="T4" y="T5"/>
              </a:cxn>
              <a:cxn ang="0">
                <a:pos x="T6" y="T7"/>
              </a:cxn>
              <a:cxn ang="0">
                <a:pos x="T8" y="T9"/>
              </a:cxn>
              <a:cxn ang="0">
                <a:pos x="T10" y="T11"/>
              </a:cxn>
              <a:cxn ang="0">
                <a:pos x="T12" y="T13"/>
              </a:cxn>
            </a:cxnLst>
            <a:rect l="0" t="0" r="r" b="b"/>
            <a:pathLst>
              <a:path w="626" h="224">
                <a:moveTo>
                  <a:pt x="0" y="112"/>
                </a:moveTo>
                <a:cubicBezTo>
                  <a:pt x="0" y="174"/>
                  <a:pt x="50" y="224"/>
                  <a:pt x="112" y="224"/>
                </a:cubicBezTo>
                <a:cubicBezTo>
                  <a:pt x="514" y="224"/>
                  <a:pt x="514" y="224"/>
                  <a:pt x="514" y="224"/>
                </a:cubicBezTo>
                <a:cubicBezTo>
                  <a:pt x="575" y="224"/>
                  <a:pt x="626" y="174"/>
                  <a:pt x="626" y="112"/>
                </a:cubicBezTo>
                <a:cubicBezTo>
                  <a:pt x="626" y="50"/>
                  <a:pt x="575" y="0"/>
                  <a:pt x="514" y="0"/>
                </a:cubicBezTo>
                <a:cubicBezTo>
                  <a:pt x="112" y="0"/>
                  <a:pt x="112" y="0"/>
                  <a:pt x="112" y="0"/>
                </a:cubicBezTo>
                <a:cubicBezTo>
                  <a:pt x="50" y="0"/>
                  <a:pt x="0" y="50"/>
                  <a:pt x="0" y="1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8A097FB1-2012-4048-89CB-F63BB6AEDF70}"/>
              </a:ext>
            </a:extLst>
          </p:cNvPr>
          <p:cNvSpPr txBox="1"/>
          <p:nvPr/>
        </p:nvSpPr>
        <p:spPr>
          <a:xfrm>
            <a:off x="6462021" y="2511691"/>
            <a:ext cx="2488143" cy="830997"/>
          </a:xfrm>
          <a:prstGeom prst="rect">
            <a:avLst/>
          </a:prstGeom>
          <a:noFill/>
        </p:spPr>
        <p:txBody>
          <a:bodyPr wrap="square" rtlCol="0">
            <a:spAutoFit/>
          </a:bodyPr>
          <a:lstStyle/>
          <a:p>
            <a:pPr algn="ctr"/>
            <a:r>
              <a:rPr lang="et-EE" sz="1600" b="1" dirty="0">
                <a:latin typeface="+mj-lt"/>
              </a:rPr>
              <a:t>E-tervise valitsemisraamistiku projekt</a:t>
            </a:r>
            <a:endParaRPr lang="en-GB" sz="1600" b="1" dirty="0">
              <a:latin typeface="+mj-lt"/>
            </a:endParaRPr>
          </a:p>
        </p:txBody>
      </p:sp>
      <p:sp>
        <p:nvSpPr>
          <p:cNvPr id="16" name="TextBox 15">
            <a:extLst>
              <a:ext uri="{FF2B5EF4-FFF2-40B4-BE49-F238E27FC236}">
                <a16:creationId xmlns:a16="http://schemas.microsoft.com/office/drawing/2014/main" id="{A6D5CB10-4971-4DC9-AA5F-62FAEE8BF255}"/>
              </a:ext>
            </a:extLst>
          </p:cNvPr>
          <p:cNvSpPr txBox="1"/>
          <p:nvPr/>
        </p:nvSpPr>
        <p:spPr>
          <a:xfrm>
            <a:off x="9353370" y="2596218"/>
            <a:ext cx="2020417" cy="830997"/>
          </a:xfrm>
          <a:prstGeom prst="rect">
            <a:avLst/>
          </a:prstGeom>
          <a:noFill/>
        </p:spPr>
        <p:txBody>
          <a:bodyPr wrap="square" rtlCol="0">
            <a:spAutoFit/>
          </a:bodyPr>
          <a:lstStyle/>
          <a:p>
            <a:pPr algn="ctr"/>
            <a:r>
              <a:rPr lang="et-EE" sz="1600" b="1" dirty="0">
                <a:latin typeface="+mj-lt"/>
              </a:rPr>
              <a:t>Klassifikaatorite ja koodiloendite haldussüsteem</a:t>
            </a:r>
            <a:endParaRPr lang="en-GB" sz="1600" b="1" dirty="0">
              <a:latin typeface="+mj-lt"/>
            </a:endParaRPr>
          </a:p>
        </p:txBody>
      </p:sp>
      <p:sp>
        <p:nvSpPr>
          <p:cNvPr id="17" name="TextBox 16">
            <a:extLst>
              <a:ext uri="{FF2B5EF4-FFF2-40B4-BE49-F238E27FC236}">
                <a16:creationId xmlns:a16="http://schemas.microsoft.com/office/drawing/2014/main" id="{DE32E95F-57BC-41DE-951D-571F3571F34C}"/>
              </a:ext>
            </a:extLst>
          </p:cNvPr>
          <p:cNvSpPr txBox="1"/>
          <p:nvPr/>
        </p:nvSpPr>
        <p:spPr>
          <a:xfrm>
            <a:off x="1236979" y="220064"/>
            <a:ext cx="6324027" cy="830997"/>
          </a:xfrm>
          <a:prstGeom prst="rect">
            <a:avLst/>
          </a:prstGeom>
          <a:noFill/>
        </p:spPr>
        <p:txBody>
          <a:bodyPr wrap="square">
            <a:spAutoFit/>
          </a:bodyPr>
          <a:lstStyle/>
          <a:p>
            <a:r>
              <a:rPr lang="et-EE" sz="2400" dirty="0">
                <a:solidFill>
                  <a:schemeClr val="bg2"/>
                </a:solidFill>
                <a:latin typeface="+mj-lt"/>
              </a:rPr>
              <a:t>Innovatsioon koostöös ja koosvõimes – mida teeme Eestis</a:t>
            </a:r>
            <a:endParaRPr lang="en-GB" sz="2400" dirty="0">
              <a:solidFill>
                <a:schemeClr val="bg2"/>
              </a:solidFill>
              <a:latin typeface="+mj-lt"/>
            </a:endParaRPr>
          </a:p>
        </p:txBody>
      </p:sp>
      <p:sp>
        <p:nvSpPr>
          <p:cNvPr id="18" name="Freeform 71">
            <a:extLst>
              <a:ext uri="{FF2B5EF4-FFF2-40B4-BE49-F238E27FC236}">
                <a16:creationId xmlns:a16="http://schemas.microsoft.com/office/drawing/2014/main" id="{FF627D5E-CD55-4104-ABEE-7C97835853B3}"/>
              </a:ext>
            </a:extLst>
          </p:cNvPr>
          <p:cNvSpPr>
            <a:spLocks noChangeAspect="1" noEditPoints="1"/>
          </p:cNvSpPr>
          <p:nvPr/>
        </p:nvSpPr>
        <p:spPr bwMode="auto">
          <a:xfrm>
            <a:off x="369778" y="285996"/>
            <a:ext cx="709820" cy="707886"/>
          </a:xfrm>
          <a:custGeom>
            <a:avLst/>
            <a:gdLst>
              <a:gd name="T0" fmla="*/ 221 w 367"/>
              <a:gd name="T1" fmla="*/ 257 h 367"/>
              <a:gd name="T2" fmla="*/ 230 w 367"/>
              <a:gd name="T3" fmla="*/ 242 h 367"/>
              <a:gd name="T4" fmla="*/ 221 w 367"/>
              <a:gd name="T5" fmla="*/ 208 h 367"/>
              <a:gd name="T6" fmla="*/ 251 w 367"/>
              <a:gd name="T7" fmla="*/ 226 h 367"/>
              <a:gd name="T8" fmla="*/ 257 w 367"/>
              <a:gd name="T9" fmla="*/ 190 h 367"/>
              <a:gd name="T10" fmla="*/ 263 w 367"/>
              <a:gd name="T11" fmla="*/ 226 h 367"/>
              <a:gd name="T12" fmla="*/ 312 w 367"/>
              <a:gd name="T13" fmla="*/ 244 h 367"/>
              <a:gd name="T14" fmla="*/ 276 w 367"/>
              <a:gd name="T15" fmla="*/ 226 h 367"/>
              <a:gd name="T16" fmla="*/ 318 w 367"/>
              <a:gd name="T17" fmla="*/ 232 h 367"/>
              <a:gd name="T18" fmla="*/ 285 w 367"/>
              <a:gd name="T19" fmla="*/ 197 h 367"/>
              <a:gd name="T20" fmla="*/ 275 w 367"/>
              <a:gd name="T21" fmla="*/ 177 h 367"/>
              <a:gd name="T22" fmla="*/ 274 w 367"/>
              <a:gd name="T23" fmla="*/ 176 h 367"/>
              <a:gd name="T24" fmla="*/ 272 w 367"/>
              <a:gd name="T25" fmla="*/ 175 h 367"/>
              <a:gd name="T26" fmla="*/ 271 w 367"/>
              <a:gd name="T27" fmla="*/ 174 h 367"/>
              <a:gd name="T28" fmla="*/ 269 w 367"/>
              <a:gd name="T29" fmla="*/ 174 h 367"/>
              <a:gd name="T30" fmla="*/ 268 w 367"/>
              <a:gd name="T31" fmla="*/ 174 h 367"/>
              <a:gd name="T32" fmla="*/ 267 w 367"/>
              <a:gd name="T33" fmla="*/ 175 h 367"/>
              <a:gd name="T34" fmla="*/ 257 w 367"/>
              <a:gd name="T35" fmla="*/ 141 h 367"/>
              <a:gd name="T36" fmla="*/ 288 w 367"/>
              <a:gd name="T37" fmla="*/ 159 h 367"/>
              <a:gd name="T38" fmla="*/ 210 w 367"/>
              <a:gd name="T39" fmla="*/ 108 h 367"/>
              <a:gd name="T40" fmla="*/ 202 w 367"/>
              <a:gd name="T41" fmla="*/ 92 h 367"/>
              <a:gd name="T42" fmla="*/ 184 w 367"/>
              <a:gd name="T43" fmla="*/ 74 h 367"/>
              <a:gd name="T44" fmla="*/ 153 w 367"/>
              <a:gd name="T45" fmla="*/ 92 h 367"/>
              <a:gd name="T46" fmla="*/ 111 w 367"/>
              <a:gd name="T47" fmla="*/ 129 h 367"/>
              <a:gd name="T48" fmla="*/ 83 w 367"/>
              <a:gd name="T49" fmla="*/ 197 h 367"/>
              <a:gd name="T50" fmla="*/ 74 w 367"/>
              <a:gd name="T51" fmla="*/ 257 h 367"/>
              <a:gd name="T52" fmla="*/ 83 w 367"/>
              <a:gd name="T53" fmla="*/ 242 h 367"/>
              <a:gd name="T54" fmla="*/ 74 w 367"/>
              <a:gd name="T55" fmla="*/ 208 h 367"/>
              <a:gd name="T56" fmla="*/ 104 w 367"/>
              <a:gd name="T57" fmla="*/ 226 h 367"/>
              <a:gd name="T58" fmla="*/ 111 w 367"/>
              <a:gd name="T59" fmla="*/ 190 h 367"/>
              <a:gd name="T60" fmla="*/ 117 w 367"/>
              <a:gd name="T61" fmla="*/ 226 h 367"/>
              <a:gd name="T62" fmla="*/ 165 w 367"/>
              <a:gd name="T63" fmla="*/ 244 h 367"/>
              <a:gd name="T64" fmla="*/ 129 w 367"/>
              <a:gd name="T65" fmla="*/ 226 h 367"/>
              <a:gd name="T66" fmla="*/ 172 w 367"/>
              <a:gd name="T67" fmla="*/ 232 h 367"/>
              <a:gd name="T68" fmla="*/ 138 w 367"/>
              <a:gd name="T69" fmla="*/ 197 h 367"/>
              <a:gd name="T70" fmla="*/ 128 w 367"/>
              <a:gd name="T71" fmla="*/ 177 h 367"/>
              <a:gd name="T72" fmla="*/ 127 w 367"/>
              <a:gd name="T73" fmla="*/ 176 h 367"/>
              <a:gd name="T74" fmla="*/ 126 w 367"/>
              <a:gd name="T75" fmla="*/ 175 h 367"/>
              <a:gd name="T76" fmla="*/ 124 w 367"/>
              <a:gd name="T77" fmla="*/ 174 h 367"/>
              <a:gd name="T78" fmla="*/ 122 w 367"/>
              <a:gd name="T79" fmla="*/ 174 h 367"/>
              <a:gd name="T80" fmla="*/ 121 w 367"/>
              <a:gd name="T81" fmla="*/ 174 h 367"/>
              <a:gd name="T82" fmla="*/ 120 w 367"/>
              <a:gd name="T83" fmla="*/ 175 h 367"/>
              <a:gd name="T84" fmla="*/ 111 w 367"/>
              <a:gd name="T85" fmla="*/ 141 h 367"/>
              <a:gd name="T86" fmla="*/ 141 w 367"/>
              <a:gd name="T87" fmla="*/ 159 h 367"/>
              <a:gd name="T88" fmla="*/ 184 w 367"/>
              <a:gd name="T89" fmla="*/ 122 h 367"/>
              <a:gd name="T90" fmla="*/ 227 w 367"/>
              <a:gd name="T91" fmla="*/ 159 h 367"/>
              <a:gd name="T92" fmla="*/ 221 w 367"/>
              <a:gd name="T93" fmla="*/ 196 h 367"/>
              <a:gd name="T94" fmla="*/ 184 w 367"/>
              <a:gd name="T95" fmla="*/ 367 h 367"/>
              <a:gd name="T96" fmla="*/ 13 w 367"/>
              <a:gd name="T97" fmla="*/ 184 h 367"/>
              <a:gd name="T98" fmla="*/ 213 w 367"/>
              <a:gd name="T99" fmla="*/ 352 h 367"/>
              <a:gd name="T100" fmla="*/ 367 w 367"/>
              <a:gd name="T101" fmla="*/ 1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7" h="367">
                <a:moveTo>
                  <a:pt x="221" y="196"/>
                </a:moveTo>
                <a:cubicBezTo>
                  <a:pt x="204" y="196"/>
                  <a:pt x="190" y="210"/>
                  <a:pt x="190" y="226"/>
                </a:cubicBezTo>
                <a:cubicBezTo>
                  <a:pt x="190" y="243"/>
                  <a:pt x="204" y="257"/>
                  <a:pt x="221" y="257"/>
                </a:cubicBezTo>
                <a:cubicBezTo>
                  <a:pt x="226" y="257"/>
                  <a:pt x="231" y="256"/>
                  <a:pt x="236" y="253"/>
                </a:cubicBezTo>
                <a:cubicBezTo>
                  <a:pt x="239" y="251"/>
                  <a:pt x="240" y="247"/>
                  <a:pt x="238" y="244"/>
                </a:cubicBezTo>
                <a:cubicBezTo>
                  <a:pt x="237" y="241"/>
                  <a:pt x="233" y="241"/>
                  <a:pt x="230" y="242"/>
                </a:cubicBezTo>
                <a:cubicBezTo>
                  <a:pt x="227" y="244"/>
                  <a:pt x="224" y="245"/>
                  <a:pt x="221" y="245"/>
                </a:cubicBezTo>
                <a:cubicBezTo>
                  <a:pt x="211" y="245"/>
                  <a:pt x="202" y="236"/>
                  <a:pt x="202" y="226"/>
                </a:cubicBezTo>
                <a:cubicBezTo>
                  <a:pt x="202" y="216"/>
                  <a:pt x="211" y="208"/>
                  <a:pt x="221" y="208"/>
                </a:cubicBezTo>
                <a:cubicBezTo>
                  <a:pt x="231" y="208"/>
                  <a:pt x="239" y="216"/>
                  <a:pt x="239" y="226"/>
                </a:cubicBezTo>
                <a:cubicBezTo>
                  <a:pt x="239" y="230"/>
                  <a:pt x="242" y="232"/>
                  <a:pt x="245" y="232"/>
                </a:cubicBezTo>
                <a:cubicBezTo>
                  <a:pt x="248" y="232"/>
                  <a:pt x="251" y="230"/>
                  <a:pt x="251" y="226"/>
                </a:cubicBezTo>
                <a:cubicBezTo>
                  <a:pt x="251" y="217"/>
                  <a:pt x="247" y="209"/>
                  <a:pt x="241" y="203"/>
                </a:cubicBezTo>
                <a:cubicBezTo>
                  <a:pt x="248" y="188"/>
                  <a:pt x="248" y="188"/>
                  <a:pt x="248" y="188"/>
                </a:cubicBezTo>
                <a:cubicBezTo>
                  <a:pt x="251" y="189"/>
                  <a:pt x="254" y="190"/>
                  <a:pt x="257" y="190"/>
                </a:cubicBezTo>
                <a:cubicBezTo>
                  <a:pt x="260" y="190"/>
                  <a:pt x="264" y="189"/>
                  <a:pt x="267" y="188"/>
                </a:cubicBezTo>
                <a:cubicBezTo>
                  <a:pt x="274" y="203"/>
                  <a:pt x="274" y="203"/>
                  <a:pt x="274" y="203"/>
                </a:cubicBezTo>
                <a:cubicBezTo>
                  <a:pt x="268" y="209"/>
                  <a:pt x="263" y="217"/>
                  <a:pt x="263" y="226"/>
                </a:cubicBezTo>
                <a:cubicBezTo>
                  <a:pt x="263" y="243"/>
                  <a:pt x="277" y="257"/>
                  <a:pt x="294" y="257"/>
                </a:cubicBezTo>
                <a:cubicBezTo>
                  <a:pt x="299" y="257"/>
                  <a:pt x="305" y="256"/>
                  <a:pt x="309" y="253"/>
                </a:cubicBezTo>
                <a:cubicBezTo>
                  <a:pt x="312" y="251"/>
                  <a:pt x="313" y="247"/>
                  <a:pt x="312" y="244"/>
                </a:cubicBezTo>
                <a:cubicBezTo>
                  <a:pt x="310" y="241"/>
                  <a:pt x="306" y="241"/>
                  <a:pt x="303" y="242"/>
                </a:cubicBezTo>
                <a:cubicBezTo>
                  <a:pt x="300" y="244"/>
                  <a:pt x="297" y="245"/>
                  <a:pt x="294" y="245"/>
                </a:cubicBezTo>
                <a:cubicBezTo>
                  <a:pt x="284" y="245"/>
                  <a:pt x="276" y="236"/>
                  <a:pt x="276" y="226"/>
                </a:cubicBezTo>
                <a:cubicBezTo>
                  <a:pt x="276" y="216"/>
                  <a:pt x="284" y="208"/>
                  <a:pt x="294" y="208"/>
                </a:cubicBezTo>
                <a:cubicBezTo>
                  <a:pt x="304" y="208"/>
                  <a:pt x="312" y="216"/>
                  <a:pt x="312" y="226"/>
                </a:cubicBezTo>
                <a:cubicBezTo>
                  <a:pt x="312" y="230"/>
                  <a:pt x="315" y="232"/>
                  <a:pt x="318" y="232"/>
                </a:cubicBezTo>
                <a:cubicBezTo>
                  <a:pt x="322" y="232"/>
                  <a:pt x="325" y="230"/>
                  <a:pt x="325" y="226"/>
                </a:cubicBezTo>
                <a:cubicBezTo>
                  <a:pt x="325" y="210"/>
                  <a:pt x="311" y="196"/>
                  <a:pt x="294" y="196"/>
                </a:cubicBezTo>
                <a:cubicBezTo>
                  <a:pt x="291" y="196"/>
                  <a:pt x="288" y="196"/>
                  <a:pt x="285" y="197"/>
                </a:cubicBezTo>
                <a:cubicBezTo>
                  <a:pt x="275" y="178"/>
                  <a:pt x="275" y="178"/>
                  <a:pt x="275" y="178"/>
                </a:cubicBezTo>
                <a:cubicBezTo>
                  <a:pt x="275" y="178"/>
                  <a:pt x="275" y="177"/>
                  <a:pt x="275" y="177"/>
                </a:cubicBezTo>
                <a:cubicBezTo>
                  <a:pt x="275" y="177"/>
                  <a:pt x="275" y="177"/>
                  <a:pt x="275" y="177"/>
                </a:cubicBezTo>
                <a:cubicBezTo>
                  <a:pt x="275" y="177"/>
                  <a:pt x="275" y="177"/>
                  <a:pt x="275" y="177"/>
                </a:cubicBezTo>
                <a:cubicBezTo>
                  <a:pt x="275" y="177"/>
                  <a:pt x="274" y="176"/>
                  <a:pt x="274" y="176"/>
                </a:cubicBezTo>
                <a:cubicBezTo>
                  <a:pt x="274" y="176"/>
                  <a:pt x="274" y="176"/>
                  <a:pt x="274" y="176"/>
                </a:cubicBezTo>
                <a:cubicBezTo>
                  <a:pt x="274" y="176"/>
                  <a:pt x="274" y="176"/>
                  <a:pt x="273" y="175"/>
                </a:cubicBezTo>
                <a:cubicBezTo>
                  <a:pt x="273" y="175"/>
                  <a:pt x="273" y="175"/>
                  <a:pt x="273" y="175"/>
                </a:cubicBezTo>
                <a:cubicBezTo>
                  <a:pt x="273" y="175"/>
                  <a:pt x="273" y="175"/>
                  <a:pt x="272" y="175"/>
                </a:cubicBezTo>
                <a:cubicBezTo>
                  <a:pt x="272" y="175"/>
                  <a:pt x="272" y="175"/>
                  <a:pt x="272" y="175"/>
                </a:cubicBezTo>
                <a:cubicBezTo>
                  <a:pt x="272" y="175"/>
                  <a:pt x="272" y="174"/>
                  <a:pt x="271" y="174"/>
                </a:cubicBezTo>
                <a:cubicBezTo>
                  <a:pt x="271" y="174"/>
                  <a:pt x="271" y="174"/>
                  <a:pt x="271" y="174"/>
                </a:cubicBezTo>
                <a:cubicBezTo>
                  <a:pt x="271" y="174"/>
                  <a:pt x="270" y="174"/>
                  <a:pt x="270" y="174"/>
                </a:cubicBezTo>
                <a:cubicBezTo>
                  <a:pt x="270" y="174"/>
                  <a:pt x="270" y="174"/>
                  <a:pt x="270" y="174"/>
                </a:cubicBezTo>
                <a:cubicBezTo>
                  <a:pt x="270" y="174"/>
                  <a:pt x="269" y="174"/>
                  <a:pt x="269" y="174"/>
                </a:cubicBezTo>
                <a:cubicBezTo>
                  <a:pt x="269" y="174"/>
                  <a:pt x="269" y="174"/>
                  <a:pt x="269" y="174"/>
                </a:cubicBezTo>
                <a:cubicBezTo>
                  <a:pt x="268" y="174"/>
                  <a:pt x="268" y="174"/>
                  <a:pt x="268" y="174"/>
                </a:cubicBezTo>
                <a:cubicBezTo>
                  <a:pt x="268" y="174"/>
                  <a:pt x="268" y="174"/>
                  <a:pt x="268" y="174"/>
                </a:cubicBezTo>
                <a:cubicBezTo>
                  <a:pt x="267" y="175"/>
                  <a:pt x="267" y="175"/>
                  <a:pt x="267" y="175"/>
                </a:cubicBezTo>
                <a:cubicBezTo>
                  <a:pt x="267" y="175"/>
                  <a:pt x="267" y="175"/>
                  <a:pt x="267" y="175"/>
                </a:cubicBezTo>
                <a:cubicBezTo>
                  <a:pt x="267" y="175"/>
                  <a:pt x="267" y="175"/>
                  <a:pt x="267" y="175"/>
                </a:cubicBezTo>
                <a:cubicBezTo>
                  <a:pt x="264" y="177"/>
                  <a:pt x="261" y="177"/>
                  <a:pt x="257" y="177"/>
                </a:cubicBezTo>
                <a:cubicBezTo>
                  <a:pt x="247" y="177"/>
                  <a:pt x="239" y="169"/>
                  <a:pt x="239" y="159"/>
                </a:cubicBezTo>
                <a:cubicBezTo>
                  <a:pt x="239" y="149"/>
                  <a:pt x="247" y="141"/>
                  <a:pt x="257" y="141"/>
                </a:cubicBezTo>
                <a:cubicBezTo>
                  <a:pt x="267" y="141"/>
                  <a:pt x="276" y="149"/>
                  <a:pt x="276" y="159"/>
                </a:cubicBezTo>
                <a:cubicBezTo>
                  <a:pt x="276" y="162"/>
                  <a:pt x="278" y="165"/>
                  <a:pt x="282" y="165"/>
                </a:cubicBezTo>
                <a:cubicBezTo>
                  <a:pt x="285" y="165"/>
                  <a:pt x="288" y="162"/>
                  <a:pt x="288" y="159"/>
                </a:cubicBezTo>
                <a:cubicBezTo>
                  <a:pt x="288" y="142"/>
                  <a:pt x="274" y="129"/>
                  <a:pt x="257" y="129"/>
                </a:cubicBezTo>
                <a:cubicBezTo>
                  <a:pt x="251" y="129"/>
                  <a:pt x="244" y="131"/>
                  <a:pt x="239" y="134"/>
                </a:cubicBezTo>
                <a:cubicBezTo>
                  <a:pt x="210" y="108"/>
                  <a:pt x="210" y="108"/>
                  <a:pt x="210" y="108"/>
                </a:cubicBezTo>
                <a:cubicBezTo>
                  <a:pt x="213" y="103"/>
                  <a:pt x="215" y="98"/>
                  <a:pt x="215" y="92"/>
                </a:cubicBezTo>
                <a:cubicBezTo>
                  <a:pt x="215" y="88"/>
                  <a:pt x="212" y="86"/>
                  <a:pt x="208" y="86"/>
                </a:cubicBezTo>
                <a:cubicBezTo>
                  <a:pt x="205" y="86"/>
                  <a:pt x="202" y="88"/>
                  <a:pt x="202" y="92"/>
                </a:cubicBezTo>
                <a:cubicBezTo>
                  <a:pt x="202" y="102"/>
                  <a:pt x="194" y="110"/>
                  <a:pt x="184" y="110"/>
                </a:cubicBezTo>
                <a:cubicBezTo>
                  <a:pt x="174" y="110"/>
                  <a:pt x="166" y="102"/>
                  <a:pt x="166" y="92"/>
                </a:cubicBezTo>
                <a:cubicBezTo>
                  <a:pt x="166" y="82"/>
                  <a:pt x="174" y="74"/>
                  <a:pt x="184" y="74"/>
                </a:cubicBezTo>
                <a:cubicBezTo>
                  <a:pt x="187" y="74"/>
                  <a:pt x="190" y="71"/>
                  <a:pt x="190" y="67"/>
                </a:cubicBezTo>
                <a:cubicBezTo>
                  <a:pt x="190" y="64"/>
                  <a:pt x="187" y="61"/>
                  <a:pt x="184" y="61"/>
                </a:cubicBezTo>
                <a:cubicBezTo>
                  <a:pt x="167" y="61"/>
                  <a:pt x="153" y="75"/>
                  <a:pt x="153" y="92"/>
                </a:cubicBezTo>
                <a:cubicBezTo>
                  <a:pt x="153" y="98"/>
                  <a:pt x="155" y="103"/>
                  <a:pt x="158" y="108"/>
                </a:cubicBezTo>
                <a:cubicBezTo>
                  <a:pt x="128" y="134"/>
                  <a:pt x="128" y="134"/>
                  <a:pt x="128" y="134"/>
                </a:cubicBezTo>
                <a:cubicBezTo>
                  <a:pt x="123" y="131"/>
                  <a:pt x="117" y="129"/>
                  <a:pt x="111" y="129"/>
                </a:cubicBezTo>
                <a:cubicBezTo>
                  <a:pt x="94" y="129"/>
                  <a:pt x="80" y="142"/>
                  <a:pt x="80" y="159"/>
                </a:cubicBezTo>
                <a:cubicBezTo>
                  <a:pt x="80" y="168"/>
                  <a:pt x="84" y="177"/>
                  <a:pt x="91" y="182"/>
                </a:cubicBezTo>
                <a:cubicBezTo>
                  <a:pt x="83" y="197"/>
                  <a:pt x="83" y="197"/>
                  <a:pt x="83" y="197"/>
                </a:cubicBezTo>
                <a:cubicBezTo>
                  <a:pt x="80" y="196"/>
                  <a:pt x="77" y="196"/>
                  <a:pt x="74" y="196"/>
                </a:cubicBezTo>
                <a:cubicBezTo>
                  <a:pt x="57" y="196"/>
                  <a:pt x="43" y="210"/>
                  <a:pt x="43" y="226"/>
                </a:cubicBezTo>
                <a:cubicBezTo>
                  <a:pt x="43" y="243"/>
                  <a:pt x="57" y="257"/>
                  <a:pt x="74" y="257"/>
                </a:cubicBezTo>
                <a:cubicBezTo>
                  <a:pt x="79" y="257"/>
                  <a:pt x="85" y="256"/>
                  <a:pt x="89" y="253"/>
                </a:cubicBezTo>
                <a:cubicBezTo>
                  <a:pt x="92" y="251"/>
                  <a:pt x="93" y="247"/>
                  <a:pt x="91" y="244"/>
                </a:cubicBezTo>
                <a:cubicBezTo>
                  <a:pt x="90" y="241"/>
                  <a:pt x="86" y="241"/>
                  <a:pt x="83" y="242"/>
                </a:cubicBezTo>
                <a:cubicBezTo>
                  <a:pt x="80" y="244"/>
                  <a:pt x="77" y="245"/>
                  <a:pt x="74" y="245"/>
                </a:cubicBezTo>
                <a:cubicBezTo>
                  <a:pt x="64" y="245"/>
                  <a:pt x="56" y="236"/>
                  <a:pt x="56" y="226"/>
                </a:cubicBezTo>
                <a:cubicBezTo>
                  <a:pt x="56" y="216"/>
                  <a:pt x="64" y="208"/>
                  <a:pt x="74" y="208"/>
                </a:cubicBezTo>
                <a:cubicBezTo>
                  <a:pt x="84" y="208"/>
                  <a:pt x="92" y="216"/>
                  <a:pt x="92" y="226"/>
                </a:cubicBezTo>
                <a:cubicBezTo>
                  <a:pt x="92" y="230"/>
                  <a:pt x="95" y="232"/>
                  <a:pt x="98" y="232"/>
                </a:cubicBezTo>
                <a:cubicBezTo>
                  <a:pt x="102" y="232"/>
                  <a:pt x="104" y="230"/>
                  <a:pt x="104" y="226"/>
                </a:cubicBezTo>
                <a:cubicBezTo>
                  <a:pt x="104" y="217"/>
                  <a:pt x="100" y="209"/>
                  <a:pt x="94" y="203"/>
                </a:cubicBezTo>
                <a:cubicBezTo>
                  <a:pt x="101" y="188"/>
                  <a:pt x="101" y="188"/>
                  <a:pt x="101" y="188"/>
                </a:cubicBezTo>
                <a:cubicBezTo>
                  <a:pt x="104" y="189"/>
                  <a:pt x="107" y="190"/>
                  <a:pt x="111" y="190"/>
                </a:cubicBezTo>
                <a:cubicBezTo>
                  <a:pt x="114" y="190"/>
                  <a:pt x="117" y="189"/>
                  <a:pt x="120" y="188"/>
                </a:cubicBezTo>
                <a:cubicBezTo>
                  <a:pt x="127" y="203"/>
                  <a:pt x="127" y="203"/>
                  <a:pt x="127" y="203"/>
                </a:cubicBezTo>
                <a:cubicBezTo>
                  <a:pt x="121" y="209"/>
                  <a:pt x="117" y="217"/>
                  <a:pt x="117" y="226"/>
                </a:cubicBezTo>
                <a:cubicBezTo>
                  <a:pt x="117" y="243"/>
                  <a:pt x="130" y="257"/>
                  <a:pt x="147" y="257"/>
                </a:cubicBezTo>
                <a:cubicBezTo>
                  <a:pt x="153" y="257"/>
                  <a:pt x="158" y="256"/>
                  <a:pt x="163" y="253"/>
                </a:cubicBezTo>
                <a:cubicBezTo>
                  <a:pt x="166" y="251"/>
                  <a:pt x="167" y="247"/>
                  <a:pt x="165" y="244"/>
                </a:cubicBezTo>
                <a:cubicBezTo>
                  <a:pt x="163" y="241"/>
                  <a:pt x="159" y="241"/>
                  <a:pt x="156" y="242"/>
                </a:cubicBezTo>
                <a:cubicBezTo>
                  <a:pt x="154" y="244"/>
                  <a:pt x="150" y="245"/>
                  <a:pt x="147" y="245"/>
                </a:cubicBezTo>
                <a:cubicBezTo>
                  <a:pt x="137" y="245"/>
                  <a:pt x="129" y="236"/>
                  <a:pt x="129" y="226"/>
                </a:cubicBezTo>
                <a:cubicBezTo>
                  <a:pt x="129" y="216"/>
                  <a:pt x="137" y="208"/>
                  <a:pt x="147" y="208"/>
                </a:cubicBezTo>
                <a:cubicBezTo>
                  <a:pt x="157" y="208"/>
                  <a:pt x="166" y="216"/>
                  <a:pt x="166" y="226"/>
                </a:cubicBezTo>
                <a:cubicBezTo>
                  <a:pt x="166" y="230"/>
                  <a:pt x="168" y="232"/>
                  <a:pt x="172" y="232"/>
                </a:cubicBezTo>
                <a:cubicBezTo>
                  <a:pt x="175" y="232"/>
                  <a:pt x="178" y="230"/>
                  <a:pt x="178" y="226"/>
                </a:cubicBezTo>
                <a:cubicBezTo>
                  <a:pt x="178" y="210"/>
                  <a:pt x="164" y="196"/>
                  <a:pt x="147" y="196"/>
                </a:cubicBezTo>
                <a:cubicBezTo>
                  <a:pt x="144" y="196"/>
                  <a:pt x="141" y="196"/>
                  <a:pt x="138" y="197"/>
                </a:cubicBezTo>
                <a:cubicBezTo>
                  <a:pt x="128" y="178"/>
                  <a:pt x="128" y="178"/>
                  <a:pt x="128" y="178"/>
                </a:cubicBezTo>
                <a:cubicBezTo>
                  <a:pt x="128" y="177"/>
                  <a:pt x="128" y="177"/>
                  <a:pt x="128" y="177"/>
                </a:cubicBezTo>
                <a:cubicBezTo>
                  <a:pt x="128" y="177"/>
                  <a:pt x="128" y="177"/>
                  <a:pt x="128" y="177"/>
                </a:cubicBezTo>
                <a:cubicBezTo>
                  <a:pt x="128" y="177"/>
                  <a:pt x="128" y="177"/>
                  <a:pt x="128" y="177"/>
                </a:cubicBezTo>
                <a:cubicBezTo>
                  <a:pt x="128" y="177"/>
                  <a:pt x="128" y="176"/>
                  <a:pt x="128" y="176"/>
                </a:cubicBezTo>
                <a:cubicBezTo>
                  <a:pt x="127" y="176"/>
                  <a:pt x="127" y="176"/>
                  <a:pt x="127" y="176"/>
                </a:cubicBezTo>
                <a:cubicBezTo>
                  <a:pt x="127" y="176"/>
                  <a:pt x="127" y="176"/>
                  <a:pt x="127" y="175"/>
                </a:cubicBezTo>
                <a:cubicBezTo>
                  <a:pt x="127" y="175"/>
                  <a:pt x="126" y="175"/>
                  <a:pt x="126" y="175"/>
                </a:cubicBezTo>
                <a:cubicBezTo>
                  <a:pt x="126" y="175"/>
                  <a:pt x="126" y="175"/>
                  <a:pt x="126" y="175"/>
                </a:cubicBezTo>
                <a:cubicBezTo>
                  <a:pt x="126" y="175"/>
                  <a:pt x="125" y="175"/>
                  <a:pt x="125" y="175"/>
                </a:cubicBezTo>
                <a:cubicBezTo>
                  <a:pt x="125" y="175"/>
                  <a:pt x="125" y="174"/>
                  <a:pt x="125" y="174"/>
                </a:cubicBezTo>
                <a:cubicBezTo>
                  <a:pt x="124" y="174"/>
                  <a:pt x="124" y="174"/>
                  <a:pt x="124" y="174"/>
                </a:cubicBezTo>
                <a:cubicBezTo>
                  <a:pt x="124" y="174"/>
                  <a:pt x="124" y="174"/>
                  <a:pt x="123" y="174"/>
                </a:cubicBezTo>
                <a:cubicBezTo>
                  <a:pt x="123" y="174"/>
                  <a:pt x="123" y="174"/>
                  <a:pt x="123" y="174"/>
                </a:cubicBezTo>
                <a:cubicBezTo>
                  <a:pt x="123" y="174"/>
                  <a:pt x="122" y="174"/>
                  <a:pt x="122" y="174"/>
                </a:cubicBezTo>
                <a:cubicBezTo>
                  <a:pt x="122" y="174"/>
                  <a:pt x="122" y="174"/>
                  <a:pt x="122" y="174"/>
                </a:cubicBezTo>
                <a:cubicBezTo>
                  <a:pt x="122" y="174"/>
                  <a:pt x="121" y="174"/>
                  <a:pt x="121" y="174"/>
                </a:cubicBezTo>
                <a:cubicBezTo>
                  <a:pt x="121" y="174"/>
                  <a:pt x="121" y="174"/>
                  <a:pt x="121" y="174"/>
                </a:cubicBezTo>
                <a:cubicBezTo>
                  <a:pt x="121" y="175"/>
                  <a:pt x="120" y="175"/>
                  <a:pt x="120" y="175"/>
                </a:cubicBezTo>
                <a:cubicBezTo>
                  <a:pt x="120" y="175"/>
                  <a:pt x="120" y="175"/>
                  <a:pt x="120" y="175"/>
                </a:cubicBezTo>
                <a:cubicBezTo>
                  <a:pt x="120" y="175"/>
                  <a:pt x="120" y="175"/>
                  <a:pt x="120" y="175"/>
                </a:cubicBezTo>
                <a:cubicBezTo>
                  <a:pt x="117" y="177"/>
                  <a:pt x="114" y="177"/>
                  <a:pt x="111" y="177"/>
                </a:cubicBezTo>
                <a:cubicBezTo>
                  <a:pt x="100" y="177"/>
                  <a:pt x="92" y="169"/>
                  <a:pt x="92" y="159"/>
                </a:cubicBezTo>
                <a:cubicBezTo>
                  <a:pt x="92" y="149"/>
                  <a:pt x="100" y="141"/>
                  <a:pt x="111" y="141"/>
                </a:cubicBezTo>
                <a:cubicBezTo>
                  <a:pt x="121" y="141"/>
                  <a:pt x="129" y="149"/>
                  <a:pt x="129" y="159"/>
                </a:cubicBezTo>
                <a:cubicBezTo>
                  <a:pt x="129" y="162"/>
                  <a:pt x="132" y="165"/>
                  <a:pt x="135" y="165"/>
                </a:cubicBezTo>
                <a:cubicBezTo>
                  <a:pt x="138" y="165"/>
                  <a:pt x="141" y="162"/>
                  <a:pt x="141" y="159"/>
                </a:cubicBezTo>
                <a:cubicBezTo>
                  <a:pt x="141" y="153"/>
                  <a:pt x="140" y="148"/>
                  <a:pt x="137" y="143"/>
                </a:cubicBezTo>
                <a:cubicBezTo>
                  <a:pt x="166" y="117"/>
                  <a:pt x="166" y="117"/>
                  <a:pt x="166" y="117"/>
                </a:cubicBezTo>
                <a:cubicBezTo>
                  <a:pt x="171" y="120"/>
                  <a:pt x="177" y="122"/>
                  <a:pt x="184" y="122"/>
                </a:cubicBezTo>
                <a:cubicBezTo>
                  <a:pt x="191" y="122"/>
                  <a:pt x="197" y="120"/>
                  <a:pt x="202" y="117"/>
                </a:cubicBezTo>
                <a:cubicBezTo>
                  <a:pt x="231" y="143"/>
                  <a:pt x="231" y="143"/>
                  <a:pt x="231" y="143"/>
                </a:cubicBezTo>
                <a:cubicBezTo>
                  <a:pt x="228" y="148"/>
                  <a:pt x="227" y="153"/>
                  <a:pt x="227" y="159"/>
                </a:cubicBezTo>
                <a:cubicBezTo>
                  <a:pt x="227" y="168"/>
                  <a:pt x="231" y="177"/>
                  <a:pt x="237" y="182"/>
                </a:cubicBezTo>
                <a:cubicBezTo>
                  <a:pt x="230" y="197"/>
                  <a:pt x="230" y="197"/>
                  <a:pt x="230" y="197"/>
                </a:cubicBezTo>
                <a:cubicBezTo>
                  <a:pt x="227" y="196"/>
                  <a:pt x="224" y="196"/>
                  <a:pt x="221" y="196"/>
                </a:cubicBezTo>
                <a:close/>
                <a:moveTo>
                  <a:pt x="184" y="0"/>
                </a:moveTo>
                <a:cubicBezTo>
                  <a:pt x="83" y="0"/>
                  <a:pt x="0" y="82"/>
                  <a:pt x="0" y="184"/>
                </a:cubicBezTo>
                <a:cubicBezTo>
                  <a:pt x="0" y="285"/>
                  <a:pt x="83" y="367"/>
                  <a:pt x="184" y="367"/>
                </a:cubicBezTo>
                <a:cubicBezTo>
                  <a:pt x="187" y="367"/>
                  <a:pt x="190" y="364"/>
                  <a:pt x="190" y="361"/>
                </a:cubicBezTo>
                <a:cubicBezTo>
                  <a:pt x="190" y="358"/>
                  <a:pt x="187" y="355"/>
                  <a:pt x="184" y="355"/>
                </a:cubicBezTo>
                <a:cubicBezTo>
                  <a:pt x="90" y="355"/>
                  <a:pt x="13" y="278"/>
                  <a:pt x="13" y="184"/>
                </a:cubicBezTo>
                <a:cubicBezTo>
                  <a:pt x="13" y="89"/>
                  <a:pt x="90" y="12"/>
                  <a:pt x="184" y="12"/>
                </a:cubicBezTo>
                <a:cubicBezTo>
                  <a:pt x="278" y="12"/>
                  <a:pt x="355" y="89"/>
                  <a:pt x="355" y="184"/>
                </a:cubicBezTo>
                <a:cubicBezTo>
                  <a:pt x="355" y="267"/>
                  <a:pt x="296" y="338"/>
                  <a:pt x="213" y="352"/>
                </a:cubicBezTo>
                <a:cubicBezTo>
                  <a:pt x="210" y="353"/>
                  <a:pt x="208" y="356"/>
                  <a:pt x="208" y="359"/>
                </a:cubicBezTo>
                <a:cubicBezTo>
                  <a:pt x="209" y="363"/>
                  <a:pt x="212" y="365"/>
                  <a:pt x="216" y="364"/>
                </a:cubicBezTo>
                <a:cubicBezTo>
                  <a:pt x="304" y="349"/>
                  <a:pt x="367" y="273"/>
                  <a:pt x="367" y="184"/>
                </a:cubicBezTo>
                <a:cubicBezTo>
                  <a:pt x="367" y="82"/>
                  <a:pt x="285" y="0"/>
                  <a:pt x="18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C013395B-9F32-49EC-AE44-58387A1FE344}"/>
              </a:ext>
            </a:extLst>
          </p:cNvPr>
          <p:cNvSpPr txBox="1"/>
          <p:nvPr/>
        </p:nvSpPr>
        <p:spPr>
          <a:xfrm>
            <a:off x="4395700" y="3183836"/>
            <a:ext cx="1780905" cy="369332"/>
          </a:xfrm>
          <a:prstGeom prst="rect">
            <a:avLst/>
          </a:prstGeom>
          <a:noFill/>
        </p:spPr>
        <p:txBody>
          <a:bodyPr wrap="square" rtlCol="0">
            <a:spAutoFit/>
          </a:bodyPr>
          <a:lstStyle/>
          <a:p>
            <a:r>
              <a:rPr lang="et-EE" dirty="0"/>
              <a:t>Teabekeskus</a:t>
            </a:r>
            <a:endParaRPr lang="en-GB" dirty="0"/>
          </a:p>
        </p:txBody>
      </p:sp>
      <p:sp>
        <p:nvSpPr>
          <p:cNvPr id="22" name="TextBox 21">
            <a:extLst>
              <a:ext uri="{FF2B5EF4-FFF2-40B4-BE49-F238E27FC236}">
                <a16:creationId xmlns:a16="http://schemas.microsoft.com/office/drawing/2014/main" id="{31FE2492-2129-4244-ADB7-584E83955DBD}"/>
              </a:ext>
            </a:extLst>
          </p:cNvPr>
          <p:cNvSpPr txBox="1"/>
          <p:nvPr/>
        </p:nvSpPr>
        <p:spPr>
          <a:xfrm>
            <a:off x="2389496" y="4400528"/>
            <a:ext cx="1976240" cy="1077218"/>
          </a:xfrm>
          <a:prstGeom prst="rect">
            <a:avLst/>
          </a:prstGeom>
          <a:noFill/>
        </p:spPr>
        <p:txBody>
          <a:bodyPr wrap="square" rtlCol="0">
            <a:spAutoFit/>
          </a:bodyPr>
          <a:lstStyle/>
          <a:p>
            <a:pPr algn="ctr"/>
            <a:r>
              <a:rPr lang="et-EE" sz="1600" dirty="0"/>
              <a:t>Üleminek rahvusvahelistele standarditele ja terminoloogiatele</a:t>
            </a:r>
            <a:endParaRPr lang="en-GB" sz="1600" dirty="0"/>
          </a:p>
        </p:txBody>
      </p:sp>
      <p:sp>
        <p:nvSpPr>
          <p:cNvPr id="23" name="TextBox 22">
            <a:extLst>
              <a:ext uri="{FF2B5EF4-FFF2-40B4-BE49-F238E27FC236}">
                <a16:creationId xmlns:a16="http://schemas.microsoft.com/office/drawing/2014/main" id="{6F71A97D-8684-4577-85AA-1D43A9F93F68}"/>
              </a:ext>
            </a:extLst>
          </p:cNvPr>
          <p:cNvSpPr txBox="1"/>
          <p:nvPr/>
        </p:nvSpPr>
        <p:spPr>
          <a:xfrm>
            <a:off x="5214932" y="4671338"/>
            <a:ext cx="1988994" cy="646331"/>
          </a:xfrm>
          <a:prstGeom prst="rect">
            <a:avLst/>
          </a:prstGeom>
          <a:noFill/>
        </p:spPr>
        <p:txBody>
          <a:bodyPr wrap="square" rtlCol="0">
            <a:spAutoFit/>
          </a:bodyPr>
          <a:lstStyle/>
          <a:p>
            <a:pPr algn="ctr"/>
            <a:r>
              <a:rPr lang="et-EE" dirty="0"/>
              <a:t>HSPA raamistiku TSI projekt</a:t>
            </a:r>
            <a:endParaRPr lang="en-GB" dirty="0"/>
          </a:p>
        </p:txBody>
      </p:sp>
      <p:sp>
        <p:nvSpPr>
          <p:cNvPr id="24" name="TextBox 23">
            <a:extLst>
              <a:ext uri="{FF2B5EF4-FFF2-40B4-BE49-F238E27FC236}">
                <a16:creationId xmlns:a16="http://schemas.microsoft.com/office/drawing/2014/main" id="{679F2695-CEFC-48D1-BAAF-87551B46D5DA}"/>
              </a:ext>
            </a:extLst>
          </p:cNvPr>
          <p:cNvSpPr txBox="1"/>
          <p:nvPr/>
        </p:nvSpPr>
        <p:spPr>
          <a:xfrm>
            <a:off x="1052774" y="2322781"/>
            <a:ext cx="2118189" cy="923330"/>
          </a:xfrm>
          <a:prstGeom prst="rect">
            <a:avLst/>
          </a:prstGeom>
          <a:noFill/>
        </p:spPr>
        <p:txBody>
          <a:bodyPr wrap="square" rtlCol="0">
            <a:spAutoFit/>
          </a:bodyPr>
          <a:lstStyle/>
          <a:p>
            <a:pPr algn="ctr"/>
            <a:r>
              <a:rPr lang="et-EE" dirty="0"/>
              <a:t>TalTech terviserakenduste hindaja</a:t>
            </a:r>
            <a:endParaRPr lang="en-GB" dirty="0"/>
          </a:p>
        </p:txBody>
      </p:sp>
    </p:spTree>
    <p:extLst>
      <p:ext uri="{BB962C8B-B14F-4D97-AF65-F5344CB8AC3E}">
        <p14:creationId xmlns:p14="http://schemas.microsoft.com/office/powerpoint/2010/main" val="287396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3">
            <a:extLst>
              <a:ext uri="{FF2B5EF4-FFF2-40B4-BE49-F238E27FC236}">
                <a16:creationId xmlns:a16="http://schemas.microsoft.com/office/drawing/2014/main" id="{B3BDD9E9-F381-40DF-AE01-110C5FFAC73D}"/>
              </a:ext>
            </a:extLst>
          </p:cNvPr>
          <p:cNvSpPr>
            <a:spLocks noChangeAspect="1" noEditPoints="1"/>
          </p:cNvSpPr>
          <p:nvPr/>
        </p:nvSpPr>
        <p:spPr bwMode="auto">
          <a:xfrm>
            <a:off x="401290" y="316774"/>
            <a:ext cx="648097" cy="646331"/>
          </a:xfrm>
          <a:custGeom>
            <a:avLst/>
            <a:gdLst>
              <a:gd name="T0" fmla="*/ 132 w 367"/>
              <a:gd name="T1" fmla="*/ 90 h 367"/>
              <a:gd name="T2" fmla="*/ 153 w 367"/>
              <a:gd name="T3" fmla="*/ 73 h 367"/>
              <a:gd name="T4" fmla="*/ 113 w 367"/>
              <a:gd name="T5" fmla="*/ 49 h 367"/>
              <a:gd name="T6" fmla="*/ 104 w 367"/>
              <a:gd name="T7" fmla="*/ 55 h 367"/>
              <a:gd name="T8" fmla="*/ 111 w 367"/>
              <a:gd name="T9" fmla="*/ 122 h 367"/>
              <a:gd name="T10" fmla="*/ 117 w 367"/>
              <a:gd name="T11" fmla="*/ 65 h 367"/>
              <a:gd name="T12" fmla="*/ 126 w 367"/>
              <a:gd name="T13" fmla="*/ 80 h 367"/>
              <a:gd name="T14" fmla="*/ 227 w 367"/>
              <a:gd name="T15" fmla="*/ 279 h 367"/>
              <a:gd name="T16" fmla="*/ 229 w 367"/>
              <a:gd name="T17" fmla="*/ 278 h 367"/>
              <a:gd name="T18" fmla="*/ 229 w 367"/>
              <a:gd name="T19" fmla="*/ 276 h 367"/>
              <a:gd name="T20" fmla="*/ 230 w 367"/>
              <a:gd name="T21" fmla="*/ 275 h 367"/>
              <a:gd name="T22" fmla="*/ 230 w 367"/>
              <a:gd name="T23" fmla="*/ 274 h 367"/>
              <a:gd name="T24" fmla="*/ 230 w 367"/>
              <a:gd name="T25" fmla="*/ 273 h 367"/>
              <a:gd name="T26" fmla="*/ 229 w 367"/>
              <a:gd name="T27" fmla="*/ 272 h 367"/>
              <a:gd name="T28" fmla="*/ 217 w 367"/>
              <a:gd name="T29" fmla="*/ 247 h 367"/>
              <a:gd name="T30" fmla="*/ 206 w 367"/>
              <a:gd name="T31" fmla="*/ 252 h 367"/>
              <a:gd name="T32" fmla="*/ 112 w 367"/>
              <a:gd name="T33" fmla="*/ 233 h 367"/>
              <a:gd name="T34" fmla="*/ 282 w 367"/>
              <a:gd name="T35" fmla="*/ 171 h 367"/>
              <a:gd name="T36" fmla="*/ 146 w 367"/>
              <a:gd name="T37" fmla="*/ 123 h 367"/>
              <a:gd name="T38" fmla="*/ 142 w 367"/>
              <a:gd name="T39" fmla="*/ 135 h 367"/>
              <a:gd name="T40" fmla="*/ 90 w 367"/>
              <a:gd name="T41" fmla="*/ 227 h 367"/>
              <a:gd name="T42" fmla="*/ 90 w 367"/>
              <a:gd name="T43" fmla="*/ 239 h 367"/>
              <a:gd name="T44" fmla="*/ 197 w 367"/>
              <a:gd name="T45" fmla="*/ 281 h 367"/>
              <a:gd name="T46" fmla="*/ 199 w 367"/>
              <a:gd name="T47" fmla="*/ 292 h 367"/>
              <a:gd name="T48" fmla="*/ 226 w 367"/>
              <a:gd name="T49" fmla="*/ 279 h 367"/>
              <a:gd name="T50" fmla="*/ 184 w 367"/>
              <a:gd name="T51" fmla="*/ 0 h 367"/>
              <a:gd name="T52" fmla="*/ 184 w 367"/>
              <a:gd name="T53" fmla="*/ 367 h 367"/>
              <a:gd name="T54" fmla="*/ 184 w 367"/>
              <a:gd name="T55" fmla="*/ 354 h 367"/>
              <a:gd name="T56" fmla="*/ 184 w 367"/>
              <a:gd name="T57" fmla="*/ 12 h 367"/>
              <a:gd name="T58" fmla="*/ 213 w 367"/>
              <a:gd name="T59" fmla="*/ 352 h 367"/>
              <a:gd name="T60" fmla="*/ 216 w 367"/>
              <a:gd name="T61" fmla="*/ 364 h 367"/>
              <a:gd name="T62" fmla="*/ 184 w 367"/>
              <a:gd name="T63" fmla="*/ 0 h 367"/>
              <a:gd name="T64" fmla="*/ 279 w 367"/>
              <a:gd name="T65" fmla="*/ 262 h 367"/>
              <a:gd name="T66" fmla="*/ 300 w 367"/>
              <a:gd name="T67" fmla="*/ 244 h 367"/>
              <a:gd name="T68" fmla="*/ 260 w 367"/>
              <a:gd name="T69" fmla="*/ 221 h 367"/>
              <a:gd name="T70" fmla="*/ 251 w 367"/>
              <a:gd name="T71" fmla="*/ 226 h 367"/>
              <a:gd name="T72" fmla="*/ 257 w 367"/>
              <a:gd name="T73" fmla="*/ 293 h 367"/>
              <a:gd name="T74" fmla="*/ 263 w 367"/>
              <a:gd name="T75" fmla="*/ 236 h 367"/>
              <a:gd name="T76" fmla="*/ 272 w 367"/>
              <a:gd name="T77" fmla="*/ 25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7">
                <a:moveTo>
                  <a:pt x="124" y="89"/>
                </a:moveTo>
                <a:cubicBezTo>
                  <a:pt x="126" y="92"/>
                  <a:pt x="129" y="92"/>
                  <a:pt x="132" y="90"/>
                </a:cubicBezTo>
                <a:cubicBezTo>
                  <a:pt x="151" y="78"/>
                  <a:pt x="151" y="78"/>
                  <a:pt x="151" y="78"/>
                </a:cubicBezTo>
                <a:cubicBezTo>
                  <a:pt x="152" y="77"/>
                  <a:pt x="153" y="75"/>
                  <a:pt x="153" y="73"/>
                </a:cubicBezTo>
                <a:cubicBezTo>
                  <a:pt x="153" y="71"/>
                  <a:pt x="152" y="69"/>
                  <a:pt x="150" y="68"/>
                </a:cubicBezTo>
                <a:cubicBezTo>
                  <a:pt x="113" y="49"/>
                  <a:pt x="113" y="49"/>
                  <a:pt x="113" y="49"/>
                </a:cubicBezTo>
                <a:cubicBezTo>
                  <a:pt x="111" y="48"/>
                  <a:pt x="109" y="48"/>
                  <a:pt x="107" y="50"/>
                </a:cubicBezTo>
                <a:cubicBezTo>
                  <a:pt x="106" y="51"/>
                  <a:pt x="104" y="53"/>
                  <a:pt x="104" y="55"/>
                </a:cubicBezTo>
                <a:cubicBezTo>
                  <a:pt x="104" y="116"/>
                  <a:pt x="104" y="116"/>
                  <a:pt x="104" y="116"/>
                </a:cubicBezTo>
                <a:cubicBezTo>
                  <a:pt x="104" y="119"/>
                  <a:pt x="107" y="122"/>
                  <a:pt x="111" y="122"/>
                </a:cubicBezTo>
                <a:cubicBezTo>
                  <a:pt x="114" y="122"/>
                  <a:pt x="117" y="119"/>
                  <a:pt x="117" y="116"/>
                </a:cubicBezTo>
                <a:cubicBezTo>
                  <a:pt x="117" y="65"/>
                  <a:pt x="117" y="65"/>
                  <a:pt x="117" y="65"/>
                </a:cubicBezTo>
                <a:cubicBezTo>
                  <a:pt x="135" y="74"/>
                  <a:pt x="135" y="74"/>
                  <a:pt x="135" y="74"/>
                </a:cubicBezTo>
                <a:cubicBezTo>
                  <a:pt x="126" y="80"/>
                  <a:pt x="126" y="80"/>
                  <a:pt x="126" y="80"/>
                </a:cubicBezTo>
                <a:cubicBezTo>
                  <a:pt x="123" y="82"/>
                  <a:pt x="122" y="86"/>
                  <a:pt x="124" y="89"/>
                </a:cubicBezTo>
                <a:close/>
                <a:moveTo>
                  <a:pt x="227" y="279"/>
                </a:moveTo>
                <a:cubicBezTo>
                  <a:pt x="227" y="279"/>
                  <a:pt x="227" y="279"/>
                  <a:pt x="227" y="279"/>
                </a:cubicBezTo>
                <a:cubicBezTo>
                  <a:pt x="228" y="278"/>
                  <a:pt x="228" y="278"/>
                  <a:pt x="229" y="278"/>
                </a:cubicBezTo>
                <a:cubicBezTo>
                  <a:pt x="229" y="278"/>
                  <a:pt x="229" y="277"/>
                  <a:pt x="229" y="277"/>
                </a:cubicBezTo>
                <a:cubicBezTo>
                  <a:pt x="229" y="277"/>
                  <a:pt x="229" y="276"/>
                  <a:pt x="229" y="276"/>
                </a:cubicBezTo>
                <a:cubicBezTo>
                  <a:pt x="230" y="276"/>
                  <a:pt x="230" y="276"/>
                  <a:pt x="230" y="276"/>
                </a:cubicBezTo>
                <a:cubicBezTo>
                  <a:pt x="230" y="276"/>
                  <a:pt x="230" y="275"/>
                  <a:pt x="230" y="275"/>
                </a:cubicBezTo>
                <a:cubicBezTo>
                  <a:pt x="230" y="275"/>
                  <a:pt x="230" y="275"/>
                  <a:pt x="230" y="275"/>
                </a:cubicBezTo>
                <a:cubicBezTo>
                  <a:pt x="230" y="274"/>
                  <a:pt x="230" y="274"/>
                  <a:pt x="230" y="274"/>
                </a:cubicBezTo>
                <a:cubicBezTo>
                  <a:pt x="230" y="274"/>
                  <a:pt x="230" y="274"/>
                  <a:pt x="230" y="273"/>
                </a:cubicBezTo>
                <a:cubicBezTo>
                  <a:pt x="230" y="273"/>
                  <a:pt x="230" y="273"/>
                  <a:pt x="230" y="273"/>
                </a:cubicBezTo>
                <a:cubicBezTo>
                  <a:pt x="230" y="273"/>
                  <a:pt x="230" y="272"/>
                  <a:pt x="230" y="272"/>
                </a:cubicBezTo>
                <a:cubicBezTo>
                  <a:pt x="229" y="272"/>
                  <a:pt x="229" y="272"/>
                  <a:pt x="229" y="272"/>
                </a:cubicBezTo>
                <a:cubicBezTo>
                  <a:pt x="229" y="271"/>
                  <a:pt x="229" y="271"/>
                  <a:pt x="229" y="271"/>
                </a:cubicBezTo>
                <a:cubicBezTo>
                  <a:pt x="217" y="247"/>
                  <a:pt x="217" y="247"/>
                  <a:pt x="217" y="247"/>
                </a:cubicBezTo>
                <a:cubicBezTo>
                  <a:pt x="215" y="244"/>
                  <a:pt x="212" y="243"/>
                  <a:pt x="209" y="244"/>
                </a:cubicBezTo>
                <a:cubicBezTo>
                  <a:pt x="206" y="246"/>
                  <a:pt x="204" y="249"/>
                  <a:pt x="206" y="252"/>
                </a:cubicBezTo>
                <a:cubicBezTo>
                  <a:pt x="212" y="264"/>
                  <a:pt x="212" y="264"/>
                  <a:pt x="212" y="264"/>
                </a:cubicBezTo>
                <a:cubicBezTo>
                  <a:pt x="112" y="233"/>
                  <a:pt x="112" y="233"/>
                  <a:pt x="112" y="233"/>
                </a:cubicBezTo>
                <a:cubicBezTo>
                  <a:pt x="278" y="177"/>
                  <a:pt x="278" y="177"/>
                  <a:pt x="278" y="177"/>
                </a:cubicBezTo>
                <a:cubicBezTo>
                  <a:pt x="280" y="176"/>
                  <a:pt x="282" y="174"/>
                  <a:pt x="282" y="171"/>
                </a:cubicBezTo>
                <a:cubicBezTo>
                  <a:pt x="282" y="168"/>
                  <a:pt x="280" y="166"/>
                  <a:pt x="278" y="165"/>
                </a:cubicBezTo>
                <a:cubicBezTo>
                  <a:pt x="146" y="123"/>
                  <a:pt x="146" y="123"/>
                  <a:pt x="146" y="123"/>
                </a:cubicBezTo>
                <a:cubicBezTo>
                  <a:pt x="143" y="122"/>
                  <a:pt x="139" y="124"/>
                  <a:pt x="138" y="127"/>
                </a:cubicBezTo>
                <a:cubicBezTo>
                  <a:pt x="137" y="131"/>
                  <a:pt x="139" y="134"/>
                  <a:pt x="142" y="135"/>
                </a:cubicBezTo>
                <a:cubicBezTo>
                  <a:pt x="256" y="171"/>
                  <a:pt x="256" y="171"/>
                  <a:pt x="256" y="171"/>
                </a:cubicBezTo>
                <a:cubicBezTo>
                  <a:pt x="90" y="227"/>
                  <a:pt x="90" y="227"/>
                  <a:pt x="90" y="227"/>
                </a:cubicBezTo>
                <a:cubicBezTo>
                  <a:pt x="88" y="228"/>
                  <a:pt x="86" y="230"/>
                  <a:pt x="86" y="233"/>
                </a:cubicBezTo>
                <a:cubicBezTo>
                  <a:pt x="86" y="236"/>
                  <a:pt x="88" y="238"/>
                  <a:pt x="90" y="239"/>
                </a:cubicBezTo>
                <a:cubicBezTo>
                  <a:pt x="207" y="275"/>
                  <a:pt x="207" y="275"/>
                  <a:pt x="207" y="275"/>
                </a:cubicBezTo>
                <a:cubicBezTo>
                  <a:pt x="197" y="281"/>
                  <a:pt x="197" y="281"/>
                  <a:pt x="197" y="281"/>
                </a:cubicBezTo>
                <a:cubicBezTo>
                  <a:pt x="194" y="282"/>
                  <a:pt x="192" y="286"/>
                  <a:pt x="194" y="289"/>
                </a:cubicBezTo>
                <a:cubicBezTo>
                  <a:pt x="195" y="291"/>
                  <a:pt x="197" y="292"/>
                  <a:pt x="199" y="292"/>
                </a:cubicBezTo>
                <a:cubicBezTo>
                  <a:pt x="200" y="292"/>
                  <a:pt x="201" y="292"/>
                  <a:pt x="202" y="292"/>
                </a:cubicBezTo>
                <a:cubicBezTo>
                  <a:pt x="226" y="279"/>
                  <a:pt x="226" y="279"/>
                  <a:pt x="226" y="279"/>
                </a:cubicBezTo>
                <a:cubicBezTo>
                  <a:pt x="227" y="279"/>
                  <a:pt x="227" y="279"/>
                  <a:pt x="227" y="279"/>
                </a:cubicBezTo>
                <a:close/>
                <a:moveTo>
                  <a:pt x="184" y="0"/>
                </a:moveTo>
                <a:cubicBezTo>
                  <a:pt x="83" y="0"/>
                  <a:pt x="0" y="82"/>
                  <a:pt x="0" y="183"/>
                </a:cubicBezTo>
                <a:cubicBezTo>
                  <a:pt x="0" y="284"/>
                  <a:pt x="83" y="367"/>
                  <a:pt x="184" y="367"/>
                </a:cubicBezTo>
                <a:cubicBezTo>
                  <a:pt x="187" y="367"/>
                  <a:pt x="190" y="364"/>
                  <a:pt x="190" y="361"/>
                </a:cubicBezTo>
                <a:cubicBezTo>
                  <a:pt x="190" y="357"/>
                  <a:pt x="187" y="354"/>
                  <a:pt x="184" y="354"/>
                </a:cubicBezTo>
                <a:cubicBezTo>
                  <a:pt x="90" y="354"/>
                  <a:pt x="13" y="278"/>
                  <a:pt x="13" y="183"/>
                </a:cubicBezTo>
                <a:cubicBezTo>
                  <a:pt x="13" y="89"/>
                  <a:pt x="90" y="12"/>
                  <a:pt x="184" y="12"/>
                </a:cubicBezTo>
                <a:cubicBezTo>
                  <a:pt x="278" y="12"/>
                  <a:pt x="355" y="89"/>
                  <a:pt x="355" y="183"/>
                </a:cubicBezTo>
                <a:cubicBezTo>
                  <a:pt x="355" y="267"/>
                  <a:pt x="296" y="338"/>
                  <a:pt x="213" y="352"/>
                </a:cubicBezTo>
                <a:cubicBezTo>
                  <a:pt x="210" y="352"/>
                  <a:pt x="208" y="356"/>
                  <a:pt x="208" y="359"/>
                </a:cubicBezTo>
                <a:cubicBezTo>
                  <a:pt x="209" y="362"/>
                  <a:pt x="212" y="364"/>
                  <a:pt x="216" y="364"/>
                </a:cubicBezTo>
                <a:cubicBezTo>
                  <a:pt x="304" y="349"/>
                  <a:pt x="367" y="273"/>
                  <a:pt x="367" y="183"/>
                </a:cubicBezTo>
                <a:cubicBezTo>
                  <a:pt x="367" y="82"/>
                  <a:pt x="285" y="0"/>
                  <a:pt x="184" y="0"/>
                </a:cubicBezTo>
                <a:close/>
                <a:moveTo>
                  <a:pt x="271" y="260"/>
                </a:moveTo>
                <a:cubicBezTo>
                  <a:pt x="272" y="263"/>
                  <a:pt x="276" y="264"/>
                  <a:pt x="279" y="262"/>
                </a:cubicBezTo>
                <a:cubicBezTo>
                  <a:pt x="297" y="249"/>
                  <a:pt x="297" y="249"/>
                  <a:pt x="297" y="249"/>
                </a:cubicBezTo>
                <a:cubicBezTo>
                  <a:pt x="299" y="248"/>
                  <a:pt x="300" y="246"/>
                  <a:pt x="300" y="244"/>
                </a:cubicBezTo>
                <a:cubicBezTo>
                  <a:pt x="300" y="242"/>
                  <a:pt x="299" y="240"/>
                  <a:pt x="297" y="239"/>
                </a:cubicBezTo>
                <a:cubicBezTo>
                  <a:pt x="260" y="221"/>
                  <a:pt x="260" y="221"/>
                  <a:pt x="260" y="221"/>
                </a:cubicBezTo>
                <a:cubicBezTo>
                  <a:pt x="258" y="220"/>
                  <a:pt x="256" y="220"/>
                  <a:pt x="254" y="221"/>
                </a:cubicBezTo>
                <a:cubicBezTo>
                  <a:pt x="252" y="222"/>
                  <a:pt x="251" y="224"/>
                  <a:pt x="251" y="226"/>
                </a:cubicBezTo>
                <a:cubicBezTo>
                  <a:pt x="251" y="287"/>
                  <a:pt x="251" y="287"/>
                  <a:pt x="251" y="287"/>
                </a:cubicBezTo>
                <a:cubicBezTo>
                  <a:pt x="251" y="291"/>
                  <a:pt x="254" y="293"/>
                  <a:pt x="257" y="293"/>
                </a:cubicBezTo>
                <a:cubicBezTo>
                  <a:pt x="261" y="293"/>
                  <a:pt x="263" y="291"/>
                  <a:pt x="263" y="287"/>
                </a:cubicBezTo>
                <a:cubicBezTo>
                  <a:pt x="263" y="236"/>
                  <a:pt x="263" y="236"/>
                  <a:pt x="263" y="236"/>
                </a:cubicBezTo>
                <a:cubicBezTo>
                  <a:pt x="282" y="245"/>
                  <a:pt x="282" y="245"/>
                  <a:pt x="282" y="245"/>
                </a:cubicBezTo>
                <a:cubicBezTo>
                  <a:pt x="272" y="251"/>
                  <a:pt x="272" y="251"/>
                  <a:pt x="272" y="251"/>
                </a:cubicBezTo>
                <a:cubicBezTo>
                  <a:pt x="269" y="253"/>
                  <a:pt x="269" y="257"/>
                  <a:pt x="271" y="2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4" name="TextBox 3">
            <a:extLst>
              <a:ext uri="{FF2B5EF4-FFF2-40B4-BE49-F238E27FC236}">
                <a16:creationId xmlns:a16="http://schemas.microsoft.com/office/drawing/2014/main" id="{CC18EB02-DD5E-4F52-97EE-0DD78C20AE31}"/>
              </a:ext>
            </a:extLst>
          </p:cNvPr>
          <p:cNvSpPr txBox="1"/>
          <p:nvPr/>
        </p:nvSpPr>
        <p:spPr>
          <a:xfrm>
            <a:off x="1148047" y="409106"/>
            <a:ext cx="5586127" cy="461665"/>
          </a:xfrm>
          <a:prstGeom prst="rect">
            <a:avLst/>
          </a:prstGeom>
          <a:noFill/>
        </p:spPr>
        <p:txBody>
          <a:bodyPr wrap="square">
            <a:spAutoFit/>
          </a:bodyPr>
          <a:lstStyle/>
          <a:p>
            <a:r>
              <a:rPr lang="et-EE" sz="2400" dirty="0">
                <a:solidFill>
                  <a:schemeClr val="bg2"/>
                </a:solidFill>
                <a:latin typeface="+mj-lt"/>
              </a:rPr>
              <a:t>Kaugteenused kui uus normaalsus</a:t>
            </a:r>
            <a:endParaRPr lang="en-GB" sz="2400" dirty="0">
              <a:solidFill>
                <a:schemeClr val="bg2"/>
              </a:solidFill>
              <a:latin typeface="+mj-lt"/>
            </a:endParaRPr>
          </a:p>
        </p:txBody>
      </p:sp>
      <p:pic>
        <p:nvPicPr>
          <p:cNvPr id="6" name="Pilt 5" descr="Climber on the top of a mountain">
            <a:extLst>
              <a:ext uri="{FF2B5EF4-FFF2-40B4-BE49-F238E27FC236}">
                <a16:creationId xmlns:a16="http://schemas.microsoft.com/office/drawing/2014/main" id="{E7C38932-47BC-4573-BC0C-7E28924FCF0D}"/>
              </a:ext>
            </a:extLst>
          </p:cNvPr>
          <p:cNvPicPr>
            <a:picLocks noChangeAspect="1"/>
          </p:cNvPicPr>
          <p:nvPr/>
        </p:nvPicPr>
        <p:blipFill>
          <a:blip r:embed="rId3">
            <a:extLst>
              <a:ext uri="{28A0092B-C50C-407E-A947-70E740481C1C}">
                <a14:useLocalDpi xmlns:a14="http://schemas.microsoft.com/office/drawing/2010/main" val="0"/>
              </a:ext>
            </a:extLst>
          </a:blip>
          <a:srcRect l="23440" r="23440"/>
          <a:stretch/>
        </p:blipFill>
        <p:spPr>
          <a:xfrm>
            <a:off x="6734174" y="0"/>
            <a:ext cx="5457826" cy="6858000"/>
          </a:xfrm>
          <a:prstGeom prst="rect">
            <a:avLst/>
          </a:prstGeom>
        </p:spPr>
      </p:pic>
      <p:sp>
        <p:nvSpPr>
          <p:cNvPr id="5" name="TextBox 4">
            <a:extLst>
              <a:ext uri="{FF2B5EF4-FFF2-40B4-BE49-F238E27FC236}">
                <a16:creationId xmlns:a16="http://schemas.microsoft.com/office/drawing/2014/main" id="{019C483B-3402-4738-8F1B-924C6A228E0A}"/>
              </a:ext>
            </a:extLst>
          </p:cNvPr>
          <p:cNvSpPr txBox="1"/>
          <p:nvPr/>
        </p:nvSpPr>
        <p:spPr>
          <a:xfrm>
            <a:off x="882232" y="1859339"/>
            <a:ext cx="4976307" cy="3139321"/>
          </a:xfrm>
          <a:prstGeom prst="rect">
            <a:avLst/>
          </a:prstGeom>
          <a:noFill/>
        </p:spPr>
        <p:txBody>
          <a:bodyPr wrap="square" rtlCol="0">
            <a:spAutoFit/>
          </a:bodyPr>
          <a:lstStyle/>
          <a:p>
            <a:pPr marL="285750" indent="-285750">
              <a:buFont typeface="Arial" panose="020B0604020202020204" pitchFamily="34" charset="0"/>
              <a:buChar char="•"/>
            </a:pPr>
            <a:r>
              <a:rPr lang="et-EE" dirty="0">
                <a:solidFill>
                  <a:schemeClr val="bg2"/>
                </a:solidFill>
              </a:rPr>
              <a:t>Kaugteenuste soodustamine regulatsioonide ja rahastamismudelite kaudu</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Kaugvastuvõttude hüppeline kasv</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Kaugmonitooringut pakkuvate  lahenduste kasvav usaldusväärsus ja pakkumise kasv</a:t>
            </a:r>
          </a:p>
          <a:p>
            <a:pPr marL="285750" indent="-285750">
              <a:buFont typeface="Arial" panose="020B0604020202020204" pitchFamily="34" charset="0"/>
              <a:buChar char="•"/>
            </a:pPr>
            <a:endParaRPr lang="et-EE" dirty="0">
              <a:solidFill>
                <a:schemeClr val="bg2"/>
              </a:solidFill>
            </a:endParaRPr>
          </a:p>
          <a:p>
            <a:pPr marL="285750" indent="-285750">
              <a:buFont typeface="Arial" panose="020B0604020202020204" pitchFamily="34" charset="0"/>
              <a:buChar char="•"/>
            </a:pPr>
            <a:r>
              <a:rPr lang="et-EE" dirty="0">
                <a:solidFill>
                  <a:schemeClr val="bg2"/>
                </a:solidFill>
              </a:rPr>
              <a:t>Eeltriaaži lahendused ja „</a:t>
            </a:r>
            <a:r>
              <a:rPr lang="et-EE" dirty="0" err="1">
                <a:solidFill>
                  <a:schemeClr val="bg2"/>
                </a:solidFill>
              </a:rPr>
              <a:t>digital</a:t>
            </a:r>
            <a:r>
              <a:rPr lang="et-EE" dirty="0">
                <a:solidFill>
                  <a:schemeClr val="bg2"/>
                </a:solidFill>
              </a:rPr>
              <a:t> </a:t>
            </a:r>
            <a:r>
              <a:rPr lang="et-EE" dirty="0" err="1">
                <a:solidFill>
                  <a:schemeClr val="bg2"/>
                </a:solidFill>
              </a:rPr>
              <a:t>first</a:t>
            </a:r>
            <a:r>
              <a:rPr lang="et-EE" dirty="0">
                <a:solidFill>
                  <a:schemeClr val="bg2"/>
                </a:solidFill>
              </a:rPr>
              <a:t>“</a:t>
            </a:r>
          </a:p>
        </p:txBody>
      </p:sp>
    </p:spTree>
    <p:extLst>
      <p:ext uri="{BB962C8B-B14F-4D97-AF65-F5344CB8AC3E}">
        <p14:creationId xmlns:p14="http://schemas.microsoft.com/office/powerpoint/2010/main" val="411871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3E1C1930-3171-4860-9650-252B57C90B54}"/>
              </a:ext>
            </a:extLst>
          </p:cNvPr>
          <p:cNvSpPr>
            <a:spLocks/>
          </p:cNvSpPr>
          <p:nvPr/>
        </p:nvSpPr>
        <p:spPr bwMode="auto">
          <a:xfrm>
            <a:off x="869204" y="1856507"/>
            <a:ext cx="2488145" cy="1678263"/>
          </a:xfrm>
          <a:custGeom>
            <a:avLst/>
            <a:gdLst>
              <a:gd name="T0" fmla="*/ 877 w 1068"/>
              <a:gd name="T1" fmla="*/ 71 h 724"/>
              <a:gd name="T2" fmla="*/ 706 w 1068"/>
              <a:gd name="T3" fmla="*/ 0 h 724"/>
              <a:gd name="T4" fmla="*/ 385 w 1068"/>
              <a:gd name="T5" fmla="*/ 0 h 724"/>
              <a:gd name="T6" fmla="*/ 214 w 1068"/>
              <a:gd name="T7" fmla="*/ 71 h 724"/>
              <a:gd name="T8" fmla="*/ 94 w 1068"/>
              <a:gd name="T9" fmla="*/ 192 h 724"/>
              <a:gd name="T10" fmla="*/ 94 w 1068"/>
              <a:gd name="T11" fmla="*/ 533 h 724"/>
              <a:gd name="T12" fmla="*/ 214 w 1068"/>
              <a:gd name="T13" fmla="*/ 653 h 724"/>
              <a:gd name="T14" fmla="*/ 385 w 1068"/>
              <a:gd name="T15" fmla="*/ 724 h 724"/>
              <a:gd name="T16" fmla="*/ 827 w 1068"/>
              <a:gd name="T17" fmla="*/ 724 h 724"/>
              <a:gd name="T18" fmla="*/ 1068 w 1068"/>
              <a:gd name="T19" fmla="*/ 483 h 724"/>
              <a:gd name="T20" fmla="*/ 1068 w 1068"/>
              <a:gd name="T21" fmla="*/ 362 h 724"/>
              <a:gd name="T22" fmla="*/ 998 w 1068"/>
              <a:gd name="T23" fmla="*/ 192 h 724"/>
              <a:gd name="T24" fmla="*/ 877 w 1068"/>
              <a:gd name="T25"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724">
                <a:moveTo>
                  <a:pt x="877" y="71"/>
                </a:moveTo>
                <a:cubicBezTo>
                  <a:pt x="832" y="26"/>
                  <a:pt x="770" y="0"/>
                  <a:pt x="706" y="0"/>
                </a:cubicBezTo>
                <a:cubicBezTo>
                  <a:pt x="385" y="0"/>
                  <a:pt x="385" y="0"/>
                  <a:pt x="385" y="0"/>
                </a:cubicBezTo>
                <a:cubicBezTo>
                  <a:pt x="321" y="0"/>
                  <a:pt x="260" y="26"/>
                  <a:pt x="214" y="71"/>
                </a:cubicBezTo>
                <a:cubicBezTo>
                  <a:pt x="94" y="192"/>
                  <a:pt x="94" y="192"/>
                  <a:pt x="94" y="192"/>
                </a:cubicBezTo>
                <a:cubicBezTo>
                  <a:pt x="0" y="286"/>
                  <a:pt x="0" y="439"/>
                  <a:pt x="94" y="533"/>
                </a:cubicBezTo>
                <a:cubicBezTo>
                  <a:pt x="214" y="653"/>
                  <a:pt x="214" y="653"/>
                  <a:pt x="214" y="653"/>
                </a:cubicBezTo>
                <a:cubicBezTo>
                  <a:pt x="260" y="698"/>
                  <a:pt x="321" y="724"/>
                  <a:pt x="385" y="724"/>
                </a:cubicBezTo>
                <a:cubicBezTo>
                  <a:pt x="827" y="724"/>
                  <a:pt x="827" y="724"/>
                  <a:pt x="827" y="724"/>
                </a:cubicBezTo>
                <a:cubicBezTo>
                  <a:pt x="960" y="724"/>
                  <a:pt x="1068" y="616"/>
                  <a:pt x="1068" y="483"/>
                </a:cubicBezTo>
                <a:cubicBezTo>
                  <a:pt x="1068" y="362"/>
                  <a:pt x="1068" y="362"/>
                  <a:pt x="1068" y="362"/>
                </a:cubicBezTo>
                <a:cubicBezTo>
                  <a:pt x="1068" y="298"/>
                  <a:pt x="1043" y="237"/>
                  <a:pt x="998" y="192"/>
                </a:cubicBezTo>
                <a:lnTo>
                  <a:pt x="877" y="7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Rühm 3">
            <a:extLst>
              <a:ext uri="{FF2B5EF4-FFF2-40B4-BE49-F238E27FC236}">
                <a16:creationId xmlns:a16="http://schemas.microsoft.com/office/drawing/2014/main" id="{93C061BB-B14F-4CD3-ADD3-6D1A56FC59AA}"/>
              </a:ext>
            </a:extLst>
          </p:cNvPr>
          <p:cNvGrpSpPr/>
          <p:nvPr/>
        </p:nvGrpSpPr>
        <p:grpSpPr>
          <a:xfrm>
            <a:off x="3236145" y="4636595"/>
            <a:ext cx="2851885" cy="1982338"/>
            <a:chOff x="6316956" y="2033847"/>
            <a:chExt cx="1867552" cy="1395154"/>
          </a:xfrm>
        </p:grpSpPr>
        <p:sp>
          <p:nvSpPr>
            <p:cNvPr id="5" name="Freeform 8">
              <a:extLst>
                <a:ext uri="{FF2B5EF4-FFF2-40B4-BE49-F238E27FC236}">
                  <a16:creationId xmlns:a16="http://schemas.microsoft.com/office/drawing/2014/main" id="{29093202-25E2-4142-BBDB-7FC456782F1F}"/>
                </a:ext>
              </a:extLst>
            </p:cNvPr>
            <p:cNvSpPr>
              <a:spLocks/>
            </p:cNvSpPr>
            <p:nvPr/>
          </p:nvSpPr>
          <p:spPr bwMode="auto">
            <a:xfrm>
              <a:off x="6316956" y="2033847"/>
              <a:ext cx="1867552" cy="1395154"/>
            </a:xfrm>
            <a:custGeom>
              <a:avLst/>
              <a:gdLst>
                <a:gd name="T0" fmla="*/ 375 w 435"/>
                <a:gd name="T1" fmla="*/ 38 h 326"/>
                <a:gd name="T2" fmla="*/ 283 w 435"/>
                <a:gd name="T3" fmla="*/ 0 h 326"/>
                <a:gd name="T4" fmla="*/ 174 w 435"/>
                <a:gd name="T5" fmla="*/ 0 h 326"/>
                <a:gd name="T6" fmla="*/ 82 w 435"/>
                <a:gd name="T7" fmla="*/ 38 h 326"/>
                <a:gd name="T8" fmla="*/ 38 w 435"/>
                <a:gd name="T9" fmla="*/ 81 h 326"/>
                <a:gd name="T10" fmla="*/ 0 w 435"/>
                <a:gd name="T11" fmla="*/ 174 h 326"/>
                <a:gd name="T12" fmla="*/ 0 w 435"/>
                <a:gd name="T13" fmla="*/ 196 h 326"/>
                <a:gd name="T14" fmla="*/ 130 w 435"/>
                <a:gd name="T15" fmla="*/ 326 h 326"/>
                <a:gd name="T16" fmla="*/ 305 w 435"/>
                <a:gd name="T17" fmla="*/ 326 h 326"/>
                <a:gd name="T18" fmla="*/ 435 w 435"/>
                <a:gd name="T19" fmla="*/ 196 h 326"/>
                <a:gd name="T20" fmla="*/ 435 w 435"/>
                <a:gd name="T21" fmla="*/ 152 h 326"/>
                <a:gd name="T22" fmla="*/ 397 w 435"/>
                <a:gd name="T23" fmla="*/ 60 h 326"/>
                <a:gd name="T24" fmla="*/ 375 w 435"/>
                <a:gd name="T25" fmla="*/ 3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326">
                  <a:moveTo>
                    <a:pt x="375" y="38"/>
                  </a:moveTo>
                  <a:cubicBezTo>
                    <a:pt x="351" y="13"/>
                    <a:pt x="318" y="0"/>
                    <a:pt x="283" y="0"/>
                  </a:cubicBezTo>
                  <a:cubicBezTo>
                    <a:pt x="174" y="0"/>
                    <a:pt x="174" y="0"/>
                    <a:pt x="174" y="0"/>
                  </a:cubicBezTo>
                  <a:cubicBezTo>
                    <a:pt x="139" y="0"/>
                    <a:pt x="106" y="13"/>
                    <a:pt x="82" y="38"/>
                  </a:cubicBezTo>
                  <a:cubicBezTo>
                    <a:pt x="38" y="81"/>
                    <a:pt x="38" y="81"/>
                    <a:pt x="38" y="81"/>
                  </a:cubicBezTo>
                  <a:cubicBezTo>
                    <a:pt x="13" y="106"/>
                    <a:pt x="0" y="139"/>
                    <a:pt x="0" y="174"/>
                  </a:cubicBezTo>
                  <a:cubicBezTo>
                    <a:pt x="0" y="196"/>
                    <a:pt x="0" y="196"/>
                    <a:pt x="0" y="196"/>
                  </a:cubicBezTo>
                  <a:cubicBezTo>
                    <a:pt x="0" y="268"/>
                    <a:pt x="58" y="326"/>
                    <a:pt x="130" y="326"/>
                  </a:cubicBezTo>
                  <a:cubicBezTo>
                    <a:pt x="305" y="326"/>
                    <a:pt x="305" y="326"/>
                    <a:pt x="305" y="326"/>
                  </a:cubicBezTo>
                  <a:cubicBezTo>
                    <a:pt x="377" y="326"/>
                    <a:pt x="435" y="268"/>
                    <a:pt x="435" y="196"/>
                  </a:cubicBezTo>
                  <a:cubicBezTo>
                    <a:pt x="435" y="152"/>
                    <a:pt x="435" y="152"/>
                    <a:pt x="435" y="152"/>
                  </a:cubicBezTo>
                  <a:cubicBezTo>
                    <a:pt x="435" y="117"/>
                    <a:pt x="422" y="84"/>
                    <a:pt x="397" y="60"/>
                  </a:cubicBezTo>
                  <a:lnTo>
                    <a:pt x="375" y="3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162E512C-9273-4AB0-9363-D73D5CF007AE}"/>
                </a:ext>
              </a:extLst>
            </p:cNvPr>
            <p:cNvSpPr txBox="1"/>
            <p:nvPr/>
          </p:nvSpPr>
          <p:spPr>
            <a:xfrm>
              <a:off x="6438240" y="2124075"/>
              <a:ext cx="1648485" cy="1265928"/>
            </a:xfrm>
            <a:prstGeom prst="rect">
              <a:avLst/>
            </a:prstGeom>
            <a:noFill/>
          </p:spPr>
          <p:txBody>
            <a:bodyPr wrap="square" lIns="0" tIns="0" rIns="0" bIns="0" rtlCol="0" anchor="ctr" anchorCtr="0">
              <a:noAutofit/>
            </a:bodyPr>
            <a:lstStyle/>
            <a:p>
              <a:pPr algn="ctr"/>
              <a:r>
                <a:rPr lang="en-GB" i="0" dirty="0">
                  <a:effectLst/>
                  <a:latin typeface="+mj-lt"/>
                </a:rPr>
                <a:t>OnKontakt</a:t>
              </a:r>
              <a:endParaRPr lang="en-US" dirty="0">
                <a:latin typeface="+mj-lt"/>
              </a:endParaRPr>
            </a:p>
          </p:txBody>
        </p:sp>
      </p:grpSp>
      <p:sp>
        <p:nvSpPr>
          <p:cNvPr id="7" name="Freeform 5">
            <a:extLst>
              <a:ext uri="{FF2B5EF4-FFF2-40B4-BE49-F238E27FC236}">
                <a16:creationId xmlns:a16="http://schemas.microsoft.com/office/drawing/2014/main" id="{376EE9E8-C3EE-48D5-A6F4-ECB4CD80B4DD}"/>
              </a:ext>
            </a:extLst>
          </p:cNvPr>
          <p:cNvSpPr>
            <a:spLocks/>
          </p:cNvSpPr>
          <p:nvPr/>
        </p:nvSpPr>
        <p:spPr bwMode="auto">
          <a:xfrm>
            <a:off x="7714342" y="1727518"/>
            <a:ext cx="2517354" cy="1678263"/>
          </a:xfrm>
          <a:custGeom>
            <a:avLst/>
            <a:gdLst>
              <a:gd name="T0" fmla="*/ 695 w 854"/>
              <a:gd name="T1" fmla="*/ 66 h 598"/>
              <a:gd name="T2" fmla="*/ 614 w 854"/>
              <a:gd name="T3" fmla="*/ 26 h 598"/>
              <a:gd name="T4" fmla="*/ 506 w 854"/>
              <a:gd name="T5" fmla="*/ 0 h 598"/>
              <a:gd name="T6" fmla="*/ 321 w 854"/>
              <a:gd name="T7" fmla="*/ 0 h 598"/>
              <a:gd name="T8" fmla="*/ 151 w 854"/>
              <a:gd name="T9" fmla="*/ 71 h 598"/>
              <a:gd name="T10" fmla="*/ 71 w 854"/>
              <a:gd name="T11" fmla="*/ 151 h 598"/>
              <a:gd name="T12" fmla="*/ 0 w 854"/>
              <a:gd name="T13" fmla="*/ 322 h 598"/>
              <a:gd name="T14" fmla="*/ 0 w 854"/>
              <a:gd name="T15" fmla="*/ 357 h 598"/>
              <a:gd name="T16" fmla="*/ 241 w 854"/>
              <a:gd name="T17" fmla="*/ 598 h 598"/>
              <a:gd name="T18" fmla="*/ 563 w 854"/>
              <a:gd name="T19" fmla="*/ 598 h 598"/>
              <a:gd name="T20" fmla="*/ 791 w 854"/>
              <a:gd name="T21" fmla="*/ 433 h 598"/>
              <a:gd name="T22" fmla="*/ 816 w 854"/>
              <a:gd name="T23" fmla="*/ 358 h 598"/>
              <a:gd name="T24" fmla="*/ 695 w 854"/>
              <a:gd name="T25" fmla="*/ 6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4" h="598">
                <a:moveTo>
                  <a:pt x="695" y="66"/>
                </a:moveTo>
                <a:cubicBezTo>
                  <a:pt x="614" y="26"/>
                  <a:pt x="614" y="26"/>
                  <a:pt x="614" y="26"/>
                </a:cubicBezTo>
                <a:cubicBezTo>
                  <a:pt x="581" y="9"/>
                  <a:pt x="544" y="0"/>
                  <a:pt x="506" y="0"/>
                </a:cubicBezTo>
                <a:cubicBezTo>
                  <a:pt x="321" y="0"/>
                  <a:pt x="321" y="0"/>
                  <a:pt x="321" y="0"/>
                </a:cubicBezTo>
                <a:cubicBezTo>
                  <a:pt x="258" y="0"/>
                  <a:pt x="196" y="26"/>
                  <a:pt x="151" y="71"/>
                </a:cubicBezTo>
                <a:cubicBezTo>
                  <a:pt x="71" y="151"/>
                  <a:pt x="71" y="151"/>
                  <a:pt x="71" y="151"/>
                </a:cubicBezTo>
                <a:cubicBezTo>
                  <a:pt x="25" y="197"/>
                  <a:pt x="0" y="258"/>
                  <a:pt x="0" y="322"/>
                </a:cubicBezTo>
                <a:cubicBezTo>
                  <a:pt x="0" y="357"/>
                  <a:pt x="0" y="357"/>
                  <a:pt x="0" y="357"/>
                </a:cubicBezTo>
                <a:cubicBezTo>
                  <a:pt x="0" y="490"/>
                  <a:pt x="108" y="598"/>
                  <a:pt x="241" y="598"/>
                </a:cubicBezTo>
                <a:cubicBezTo>
                  <a:pt x="563" y="598"/>
                  <a:pt x="563" y="598"/>
                  <a:pt x="563" y="598"/>
                </a:cubicBezTo>
                <a:cubicBezTo>
                  <a:pt x="666" y="598"/>
                  <a:pt x="759" y="531"/>
                  <a:pt x="791" y="433"/>
                </a:cubicBezTo>
                <a:cubicBezTo>
                  <a:pt x="816" y="358"/>
                  <a:pt x="816" y="358"/>
                  <a:pt x="816" y="358"/>
                </a:cubicBezTo>
                <a:cubicBezTo>
                  <a:pt x="854" y="244"/>
                  <a:pt x="802" y="120"/>
                  <a:pt x="695" y="66"/>
                </a:cubicBezTo>
                <a:close/>
              </a:path>
            </a:pathLst>
          </a:custGeom>
          <a:solidFill>
            <a:srgbClr val="98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06D73D30-1703-43C4-AAD5-EF4D51C403BB}"/>
              </a:ext>
            </a:extLst>
          </p:cNvPr>
          <p:cNvSpPr>
            <a:spLocks/>
          </p:cNvSpPr>
          <p:nvPr/>
        </p:nvSpPr>
        <p:spPr bwMode="auto">
          <a:xfrm>
            <a:off x="3281140" y="2740574"/>
            <a:ext cx="2393037" cy="1704596"/>
          </a:xfrm>
          <a:custGeom>
            <a:avLst/>
            <a:gdLst>
              <a:gd name="T0" fmla="*/ 1167 w 1240"/>
              <a:gd name="T1" fmla="*/ 550 h 725"/>
              <a:gd name="T2" fmla="*/ 1210 w 1240"/>
              <a:gd name="T3" fmla="*/ 422 h 725"/>
              <a:gd name="T4" fmla="*/ 1148 w 1240"/>
              <a:gd name="T5" fmla="*/ 161 h 725"/>
              <a:gd name="T6" fmla="*/ 1062 w 1240"/>
              <a:gd name="T7" fmla="*/ 75 h 725"/>
              <a:gd name="T8" fmla="*/ 882 w 1240"/>
              <a:gd name="T9" fmla="*/ 0 h 725"/>
              <a:gd name="T10" fmla="*/ 455 w 1240"/>
              <a:gd name="T11" fmla="*/ 0 h 725"/>
              <a:gd name="T12" fmla="*/ 301 w 1240"/>
              <a:gd name="T13" fmla="*/ 52 h 725"/>
              <a:gd name="T14" fmla="*/ 131 w 1240"/>
              <a:gd name="T15" fmla="*/ 179 h 725"/>
              <a:gd name="T16" fmla="*/ 55 w 1240"/>
              <a:gd name="T17" fmla="*/ 499 h 725"/>
              <a:gd name="T18" fmla="*/ 98 w 1240"/>
              <a:gd name="T19" fmla="*/ 584 h 725"/>
              <a:gd name="T20" fmla="*/ 327 w 1240"/>
              <a:gd name="T21" fmla="*/ 725 h 725"/>
              <a:gd name="T22" fmla="*/ 924 w 1240"/>
              <a:gd name="T23" fmla="*/ 725 h 725"/>
              <a:gd name="T24" fmla="*/ 1167 w 1240"/>
              <a:gd name="T25" fmla="*/ 55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 h="725">
                <a:moveTo>
                  <a:pt x="1167" y="550"/>
                </a:moveTo>
                <a:cubicBezTo>
                  <a:pt x="1210" y="422"/>
                  <a:pt x="1210" y="422"/>
                  <a:pt x="1210" y="422"/>
                </a:cubicBezTo>
                <a:cubicBezTo>
                  <a:pt x="1240" y="331"/>
                  <a:pt x="1216" y="229"/>
                  <a:pt x="1148" y="161"/>
                </a:cubicBezTo>
                <a:cubicBezTo>
                  <a:pt x="1062" y="75"/>
                  <a:pt x="1062" y="75"/>
                  <a:pt x="1062" y="75"/>
                </a:cubicBezTo>
                <a:cubicBezTo>
                  <a:pt x="1015" y="27"/>
                  <a:pt x="949" y="0"/>
                  <a:pt x="882" y="0"/>
                </a:cubicBezTo>
                <a:cubicBezTo>
                  <a:pt x="455" y="0"/>
                  <a:pt x="455" y="0"/>
                  <a:pt x="455" y="0"/>
                </a:cubicBezTo>
                <a:cubicBezTo>
                  <a:pt x="400" y="0"/>
                  <a:pt x="346" y="18"/>
                  <a:pt x="301" y="52"/>
                </a:cubicBezTo>
                <a:cubicBezTo>
                  <a:pt x="131" y="179"/>
                  <a:pt x="131" y="179"/>
                  <a:pt x="131" y="179"/>
                </a:cubicBezTo>
                <a:cubicBezTo>
                  <a:pt x="32" y="254"/>
                  <a:pt x="0" y="388"/>
                  <a:pt x="55" y="499"/>
                </a:cubicBezTo>
                <a:cubicBezTo>
                  <a:pt x="98" y="584"/>
                  <a:pt x="98" y="584"/>
                  <a:pt x="98" y="584"/>
                </a:cubicBezTo>
                <a:cubicBezTo>
                  <a:pt x="141" y="671"/>
                  <a:pt x="230" y="725"/>
                  <a:pt x="327" y="725"/>
                </a:cubicBezTo>
                <a:cubicBezTo>
                  <a:pt x="924" y="725"/>
                  <a:pt x="924" y="725"/>
                  <a:pt x="924" y="725"/>
                </a:cubicBezTo>
                <a:cubicBezTo>
                  <a:pt x="1034" y="725"/>
                  <a:pt x="1132" y="655"/>
                  <a:pt x="1167" y="550"/>
                </a:cubicBezTo>
                <a:close/>
              </a:path>
            </a:pathLst>
          </a:custGeom>
          <a:solidFill>
            <a:srgbClr val="8B7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F60BE921-0FBA-4A26-9547-801B43A3BAB7}"/>
              </a:ext>
            </a:extLst>
          </p:cNvPr>
          <p:cNvSpPr>
            <a:spLocks/>
          </p:cNvSpPr>
          <p:nvPr/>
        </p:nvSpPr>
        <p:spPr bwMode="auto">
          <a:xfrm>
            <a:off x="5843969" y="4120560"/>
            <a:ext cx="1780410" cy="1205690"/>
          </a:xfrm>
          <a:custGeom>
            <a:avLst/>
            <a:gdLst>
              <a:gd name="T0" fmla="*/ 877 w 1068"/>
              <a:gd name="T1" fmla="*/ 71 h 724"/>
              <a:gd name="T2" fmla="*/ 706 w 1068"/>
              <a:gd name="T3" fmla="*/ 0 h 724"/>
              <a:gd name="T4" fmla="*/ 385 w 1068"/>
              <a:gd name="T5" fmla="*/ 0 h 724"/>
              <a:gd name="T6" fmla="*/ 214 w 1068"/>
              <a:gd name="T7" fmla="*/ 71 h 724"/>
              <a:gd name="T8" fmla="*/ 94 w 1068"/>
              <a:gd name="T9" fmla="*/ 192 h 724"/>
              <a:gd name="T10" fmla="*/ 94 w 1068"/>
              <a:gd name="T11" fmla="*/ 533 h 724"/>
              <a:gd name="T12" fmla="*/ 214 w 1068"/>
              <a:gd name="T13" fmla="*/ 653 h 724"/>
              <a:gd name="T14" fmla="*/ 385 w 1068"/>
              <a:gd name="T15" fmla="*/ 724 h 724"/>
              <a:gd name="T16" fmla="*/ 827 w 1068"/>
              <a:gd name="T17" fmla="*/ 724 h 724"/>
              <a:gd name="T18" fmla="*/ 1068 w 1068"/>
              <a:gd name="T19" fmla="*/ 483 h 724"/>
              <a:gd name="T20" fmla="*/ 1068 w 1068"/>
              <a:gd name="T21" fmla="*/ 362 h 724"/>
              <a:gd name="T22" fmla="*/ 998 w 1068"/>
              <a:gd name="T23" fmla="*/ 192 h 724"/>
              <a:gd name="T24" fmla="*/ 877 w 1068"/>
              <a:gd name="T25"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724">
                <a:moveTo>
                  <a:pt x="877" y="71"/>
                </a:moveTo>
                <a:cubicBezTo>
                  <a:pt x="832" y="26"/>
                  <a:pt x="770" y="0"/>
                  <a:pt x="706" y="0"/>
                </a:cubicBezTo>
                <a:cubicBezTo>
                  <a:pt x="385" y="0"/>
                  <a:pt x="385" y="0"/>
                  <a:pt x="385" y="0"/>
                </a:cubicBezTo>
                <a:cubicBezTo>
                  <a:pt x="321" y="0"/>
                  <a:pt x="260" y="26"/>
                  <a:pt x="214" y="71"/>
                </a:cubicBezTo>
                <a:cubicBezTo>
                  <a:pt x="94" y="192"/>
                  <a:pt x="94" y="192"/>
                  <a:pt x="94" y="192"/>
                </a:cubicBezTo>
                <a:cubicBezTo>
                  <a:pt x="0" y="286"/>
                  <a:pt x="0" y="439"/>
                  <a:pt x="94" y="533"/>
                </a:cubicBezTo>
                <a:cubicBezTo>
                  <a:pt x="214" y="653"/>
                  <a:pt x="214" y="653"/>
                  <a:pt x="214" y="653"/>
                </a:cubicBezTo>
                <a:cubicBezTo>
                  <a:pt x="260" y="698"/>
                  <a:pt x="321" y="724"/>
                  <a:pt x="385" y="724"/>
                </a:cubicBezTo>
                <a:cubicBezTo>
                  <a:pt x="827" y="724"/>
                  <a:pt x="827" y="724"/>
                  <a:pt x="827" y="724"/>
                </a:cubicBezTo>
                <a:cubicBezTo>
                  <a:pt x="960" y="724"/>
                  <a:pt x="1068" y="616"/>
                  <a:pt x="1068" y="483"/>
                </a:cubicBezTo>
                <a:cubicBezTo>
                  <a:pt x="1068" y="362"/>
                  <a:pt x="1068" y="362"/>
                  <a:pt x="1068" y="362"/>
                </a:cubicBezTo>
                <a:cubicBezTo>
                  <a:pt x="1068" y="298"/>
                  <a:pt x="1043" y="237"/>
                  <a:pt x="998" y="192"/>
                </a:cubicBezTo>
                <a:lnTo>
                  <a:pt x="877" y="7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FBA8EAE6-C8D2-4BE3-ACE4-0CDB7D125D28}"/>
              </a:ext>
            </a:extLst>
          </p:cNvPr>
          <p:cNvSpPr>
            <a:spLocks/>
          </p:cNvSpPr>
          <p:nvPr/>
        </p:nvSpPr>
        <p:spPr bwMode="auto">
          <a:xfrm>
            <a:off x="7504744" y="5386323"/>
            <a:ext cx="725126" cy="541705"/>
          </a:xfrm>
          <a:custGeom>
            <a:avLst/>
            <a:gdLst>
              <a:gd name="T0" fmla="*/ 375 w 435"/>
              <a:gd name="T1" fmla="*/ 38 h 326"/>
              <a:gd name="T2" fmla="*/ 283 w 435"/>
              <a:gd name="T3" fmla="*/ 0 h 326"/>
              <a:gd name="T4" fmla="*/ 174 w 435"/>
              <a:gd name="T5" fmla="*/ 0 h 326"/>
              <a:gd name="T6" fmla="*/ 82 w 435"/>
              <a:gd name="T7" fmla="*/ 38 h 326"/>
              <a:gd name="T8" fmla="*/ 38 w 435"/>
              <a:gd name="T9" fmla="*/ 81 h 326"/>
              <a:gd name="T10" fmla="*/ 0 w 435"/>
              <a:gd name="T11" fmla="*/ 174 h 326"/>
              <a:gd name="T12" fmla="*/ 0 w 435"/>
              <a:gd name="T13" fmla="*/ 196 h 326"/>
              <a:gd name="T14" fmla="*/ 130 w 435"/>
              <a:gd name="T15" fmla="*/ 326 h 326"/>
              <a:gd name="T16" fmla="*/ 305 w 435"/>
              <a:gd name="T17" fmla="*/ 326 h 326"/>
              <a:gd name="T18" fmla="*/ 435 w 435"/>
              <a:gd name="T19" fmla="*/ 196 h 326"/>
              <a:gd name="T20" fmla="*/ 435 w 435"/>
              <a:gd name="T21" fmla="*/ 152 h 326"/>
              <a:gd name="T22" fmla="*/ 397 w 435"/>
              <a:gd name="T23" fmla="*/ 60 h 326"/>
              <a:gd name="T24" fmla="*/ 375 w 435"/>
              <a:gd name="T25" fmla="*/ 3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326">
                <a:moveTo>
                  <a:pt x="375" y="38"/>
                </a:moveTo>
                <a:cubicBezTo>
                  <a:pt x="351" y="13"/>
                  <a:pt x="318" y="0"/>
                  <a:pt x="283" y="0"/>
                </a:cubicBezTo>
                <a:cubicBezTo>
                  <a:pt x="174" y="0"/>
                  <a:pt x="174" y="0"/>
                  <a:pt x="174" y="0"/>
                </a:cubicBezTo>
                <a:cubicBezTo>
                  <a:pt x="139" y="0"/>
                  <a:pt x="106" y="13"/>
                  <a:pt x="82" y="38"/>
                </a:cubicBezTo>
                <a:cubicBezTo>
                  <a:pt x="38" y="81"/>
                  <a:pt x="38" y="81"/>
                  <a:pt x="38" y="81"/>
                </a:cubicBezTo>
                <a:cubicBezTo>
                  <a:pt x="13" y="106"/>
                  <a:pt x="0" y="139"/>
                  <a:pt x="0" y="174"/>
                </a:cubicBezTo>
                <a:cubicBezTo>
                  <a:pt x="0" y="196"/>
                  <a:pt x="0" y="196"/>
                  <a:pt x="0" y="196"/>
                </a:cubicBezTo>
                <a:cubicBezTo>
                  <a:pt x="0" y="268"/>
                  <a:pt x="58" y="326"/>
                  <a:pt x="130" y="326"/>
                </a:cubicBezTo>
                <a:cubicBezTo>
                  <a:pt x="305" y="326"/>
                  <a:pt x="305" y="326"/>
                  <a:pt x="305" y="326"/>
                </a:cubicBezTo>
                <a:cubicBezTo>
                  <a:pt x="377" y="326"/>
                  <a:pt x="435" y="268"/>
                  <a:pt x="435" y="196"/>
                </a:cubicBezTo>
                <a:cubicBezTo>
                  <a:pt x="435" y="152"/>
                  <a:pt x="435" y="152"/>
                  <a:pt x="435" y="152"/>
                </a:cubicBezTo>
                <a:cubicBezTo>
                  <a:pt x="435" y="117"/>
                  <a:pt x="422" y="84"/>
                  <a:pt x="397" y="60"/>
                </a:cubicBezTo>
                <a:lnTo>
                  <a:pt x="375" y="38"/>
                </a:lnTo>
                <a:close/>
              </a:path>
            </a:pathLst>
          </a:custGeom>
          <a:solidFill>
            <a:srgbClr val="FF4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F14AE225-29EC-4AEA-9352-5E6ACFB13DDA}"/>
              </a:ext>
            </a:extLst>
          </p:cNvPr>
          <p:cNvSpPr>
            <a:spLocks/>
          </p:cNvSpPr>
          <p:nvPr/>
        </p:nvSpPr>
        <p:spPr bwMode="auto">
          <a:xfrm>
            <a:off x="1687412" y="3836303"/>
            <a:ext cx="1705818" cy="1132321"/>
          </a:xfrm>
          <a:custGeom>
            <a:avLst/>
            <a:gdLst>
              <a:gd name="T0" fmla="*/ 970 w 1023"/>
              <a:gd name="T1" fmla="*/ 227 h 680"/>
              <a:gd name="T2" fmla="*/ 890 w 1023"/>
              <a:gd name="T3" fmla="*/ 107 h 680"/>
              <a:gd name="T4" fmla="*/ 691 w 1023"/>
              <a:gd name="T5" fmla="*/ 0 h 680"/>
              <a:gd name="T6" fmla="*/ 451 w 1023"/>
              <a:gd name="T7" fmla="*/ 0 h 680"/>
              <a:gd name="T8" fmla="*/ 362 w 1023"/>
              <a:gd name="T9" fmla="*/ 18 h 680"/>
              <a:gd name="T10" fmla="*/ 162 w 1023"/>
              <a:gd name="T11" fmla="*/ 98 h 680"/>
              <a:gd name="T12" fmla="*/ 22 w 1023"/>
              <a:gd name="T13" fmla="*/ 249 h 680"/>
              <a:gd name="T14" fmla="*/ 51 w 1023"/>
              <a:gd name="T15" fmla="*/ 453 h 680"/>
              <a:gd name="T16" fmla="*/ 131 w 1023"/>
              <a:gd name="T17" fmla="*/ 573 h 680"/>
              <a:gd name="T18" fmla="*/ 331 w 1023"/>
              <a:gd name="T19" fmla="*/ 680 h 680"/>
              <a:gd name="T20" fmla="*/ 731 w 1023"/>
              <a:gd name="T21" fmla="*/ 680 h 680"/>
              <a:gd name="T22" fmla="*/ 945 w 1023"/>
              <a:gd name="T23" fmla="*/ 547 h 680"/>
              <a:gd name="T24" fmla="*/ 985 w 1023"/>
              <a:gd name="T25" fmla="*/ 467 h 680"/>
              <a:gd name="T26" fmla="*/ 970 w 1023"/>
              <a:gd name="T27" fmla="*/ 22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3" h="680">
                <a:moveTo>
                  <a:pt x="970" y="227"/>
                </a:moveTo>
                <a:cubicBezTo>
                  <a:pt x="890" y="107"/>
                  <a:pt x="890" y="107"/>
                  <a:pt x="890" y="107"/>
                </a:cubicBezTo>
                <a:cubicBezTo>
                  <a:pt x="846" y="41"/>
                  <a:pt x="771" y="0"/>
                  <a:pt x="691" y="0"/>
                </a:cubicBezTo>
                <a:cubicBezTo>
                  <a:pt x="451" y="0"/>
                  <a:pt x="451" y="0"/>
                  <a:pt x="451" y="0"/>
                </a:cubicBezTo>
                <a:cubicBezTo>
                  <a:pt x="420" y="0"/>
                  <a:pt x="390" y="6"/>
                  <a:pt x="362" y="18"/>
                </a:cubicBezTo>
                <a:cubicBezTo>
                  <a:pt x="162" y="98"/>
                  <a:pt x="162" y="98"/>
                  <a:pt x="162" y="98"/>
                </a:cubicBezTo>
                <a:cubicBezTo>
                  <a:pt x="95" y="124"/>
                  <a:pt x="43" y="180"/>
                  <a:pt x="22" y="249"/>
                </a:cubicBezTo>
                <a:cubicBezTo>
                  <a:pt x="0" y="318"/>
                  <a:pt x="11" y="393"/>
                  <a:pt x="51" y="453"/>
                </a:cubicBezTo>
                <a:cubicBezTo>
                  <a:pt x="131" y="573"/>
                  <a:pt x="131" y="573"/>
                  <a:pt x="131" y="573"/>
                </a:cubicBezTo>
                <a:cubicBezTo>
                  <a:pt x="176" y="640"/>
                  <a:pt x="251" y="680"/>
                  <a:pt x="331" y="680"/>
                </a:cubicBezTo>
                <a:cubicBezTo>
                  <a:pt x="731" y="680"/>
                  <a:pt x="731" y="680"/>
                  <a:pt x="731" y="680"/>
                </a:cubicBezTo>
                <a:cubicBezTo>
                  <a:pt x="821" y="680"/>
                  <a:pt x="904" y="629"/>
                  <a:pt x="945" y="547"/>
                </a:cubicBezTo>
                <a:cubicBezTo>
                  <a:pt x="985" y="467"/>
                  <a:pt x="985" y="467"/>
                  <a:pt x="985" y="467"/>
                </a:cubicBezTo>
                <a:cubicBezTo>
                  <a:pt x="1023" y="390"/>
                  <a:pt x="1018" y="299"/>
                  <a:pt x="970" y="227"/>
                </a:cubicBezTo>
                <a:close/>
              </a:path>
            </a:pathLst>
          </a:custGeom>
          <a:solidFill>
            <a:srgbClr val="65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E0B5F58E-13A7-438E-A173-83A2B697A2AE}"/>
              </a:ext>
            </a:extLst>
          </p:cNvPr>
          <p:cNvSpPr>
            <a:spLocks/>
          </p:cNvSpPr>
          <p:nvPr/>
        </p:nvSpPr>
        <p:spPr bwMode="auto">
          <a:xfrm>
            <a:off x="5797509" y="3044534"/>
            <a:ext cx="1963831" cy="997812"/>
          </a:xfrm>
          <a:custGeom>
            <a:avLst/>
            <a:gdLst>
              <a:gd name="T0" fmla="*/ 134 w 1178"/>
              <a:gd name="T1" fmla="*/ 599 h 599"/>
              <a:gd name="T2" fmla="*/ 1045 w 1178"/>
              <a:gd name="T3" fmla="*/ 599 h 599"/>
              <a:gd name="T4" fmla="*/ 1178 w 1178"/>
              <a:gd name="T5" fmla="*/ 465 h 599"/>
              <a:gd name="T6" fmla="*/ 1178 w 1178"/>
              <a:gd name="T7" fmla="*/ 134 h 599"/>
              <a:gd name="T8" fmla="*/ 1045 w 1178"/>
              <a:gd name="T9" fmla="*/ 0 h 599"/>
              <a:gd name="T10" fmla="*/ 134 w 1178"/>
              <a:gd name="T11" fmla="*/ 0 h 599"/>
              <a:gd name="T12" fmla="*/ 0 w 1178"/>
              <a:gd name="T13" fmla="*/ 134 h 599"/>
              <a:gd name="T14" fmla="*/ 0 w 1178"/>
              <a:gd name="T15" fmla="*/ 465 h 599"/>
              <a:gd name="T16" fmla="*/ 134 w 1178"/>
              <a:gd name="T1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8" h="599">
                <a:moveTo>
                  <a:pt x="134" y="599"/>
                </a:moveTo>
                <a:cubicBezTo>
                  <a:pt x="1045" y="599"/>
                  <a:pt x="1045" y="599"/>
                  <a:pt x="1045" y="599"/>
                </a:cubicBezTo>
                <a:cubicBezTo>
                  <a:pt x="1118" y="599"/>
                  <a:pt x="1178" y="539"/>
                  <a:pt x="1178" y="465"/>
                </a:cubicBezTo>
                <a:cubicBezTo>
                  <a:pt x="1178" y="134"/>
                  <a:pt x="1178" y="134"/>
                  <a:pt x="1178" y="134"/>
                </a:cubicBezTo>
                <a:cubicBezTo>
                  <a:pt x="1178" y="60"/>
                  <a:pt x="1118" y="0"/>
                  <a:pt x="1045" y="0"/>
                </a:cubicBezTo>
                <a:cubicBezTo>
                  <a:pt x="134" y="0"/>
                  <a:pt x="134" y="0"/>
                  <a:pt x="134" y="0"/>
                </a:cubicBezTo>
                <a:cubicBezTo>
                  <a:pt x="60" y="0"/>
                  <a:pt x="0" y="60"/>
                  <a:pt x="0" y="134"/>
                </a:cubicBezTo>
                <a:cubicBezTo>
                  <a:pt x="0" y="465"/>
                  <a:pt x="0" y="465"/>
                  <a:pt x="0" y="465"/>
                </a:cubicBezTo>
                <a:cubicBezTo>
                  <a:pt x="0" y="539"/>
                  <a:pt x="60" y="599"/>
                  <a:pt x="134" y="599"/>
                </a:cubicBezTo>
                <a:close/>
              </a:path>
            </a:pathLst>
          </a:custGeom>
          <a:solidFill>
            <a:srgbClr val="1D44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a:extLst>
              <a:ext uri="{FF2B5EF4-FFF2-40B4-BE49-F238E27FC236}">
                <a16:creationId xmlns:a16="http://schemas.microsoft.com/office/drawing/2014/main" id="{2EB80554-8B4A-4786-8C26-19B7C3A2EA66}"/>
              </a:ext>
            </a:extLst>
          </p:cNvPr>
          <p:cNvSpPr>
            <a:spLocks/>
          </p:cNvSpPr>
          <p:nvPr/>
        </p:nvSpPr>
        <p:spPr bwMode="auto">
          <a:xfrm>
            <a:off x="8001702" y="3826983"/>
            <a:ext cx="1340199" cy="668877"/>
          </a:xfrm>
          <a:custGeom>
            <a:avLst/>
            <a:gdLst>
              <a:gd name="T0" fmla="*/ 161 w 804"/>
              <a:gd name="T1" fmla="*/ 402 h 402"/>
              <a:gd name="T2" fmla="*/ 643 w 804"/>
              <a:gd name="T3" fmla="*/ 402 h 402"/>
              <a:gd name="T4" fmla="*/ 804 w 804"/>
              <a:gd name="T5" fmla="*/ 241 h 402"/>
              <a:gd name="T6" fmla="*/ 804 w 804"/>
              <a:gd name="T7" fmla="*/ 161 h 402"/>
              <a:gd name="T8" fmla="*/ 643 w 804"/>
              <a:gd name="T9" fmla="*/ 0 h 402"/>
              <a:gd name="T10" fmla="*/ 161 w 804"/>
              <a:gd name="T11" fmla="*/ 0 h 402"/>
              <a:gd name="T12" fmla="*/ 0 w 804"/>
              <a:gd name="T13" fmla="*/ 161 h 402"/>
              <a:gd name="T14" fmla="*/ 0 w 804"/>
              <a:gd name="T15" fmla="*/ 241 h 402"/>
              <a:gd name="T16" fmla="*/ 161 w 804"/>
              <a:gd name="T1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402">
                <a:moveTo>
                  <a:pt x="161" y="402"/>
                </a:moveTo>
                <a:cubicBezTo>
                  <a:pt x="643" y="402"/>
                  <a:pt x="643" y="402"/>
                  <a:pt x="643" y="402"/>
                </a:cubicBezTo>
                <a:cubicBezTo>
                  <a:pt x="732" y="402"/>
                  <a:pt x="804" y="330"/>
                  <a:pt x="804" y="241"/>
                </a:cubicBezTo>
                <a:cubicBezTo>
                  <a:pt x="804" y="161"/>
                  <a:pt x="804" y="161"/>
                  <a:pt x="804" y="161"/>
                </a:cubicBezTo>
                <a:cubicBezTo>
                  <a:pt x="804" y="72"/>
                  <a:pt x="732" y="0"/>
                  <a:pt x="643" y="0"/>
                </a:cubicBezTo>
                <a:cubicBezTo>
                  <a:pt x="161" y="0"/>
                  <a:pt x="161" y="0"/>
                  <a:pt x="161" y="0"/>
                </a:cubicBezTo>
                <a:cubicBezTo>
                  <a:pt x="72" y="0"/>
                  <a:pt x="0" y="72"/>
                  <a:pt x="0" y="161"/>
                </a:cubicBezTo>
                <a:cubicBezTo>
                  <a:pt x="0" y="241"/>
                  <a:pt x="0" y="241"/>
                  <a:pt x="0" y="241"/>
                </a:cubicBezTo>
                <a:cubicBezTo>
                  <a:pt x="0" y="330"/>
                  <a:pt x="72" y="402"/>
                  <a:pt x="161" y="402"/>
                </a:cubicBezTo>
                <a:close/>
              </a:path>
            </a:pathLst>
          </a:custGeom>
          <a:solidFill>
            <a:srgbClr val="AD7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6CEAA6C5-1846-418F-986F-8A4D32BC26CA}"/>
              </a:ext>
            </a:extLst>
          </p:cNvPr>
          <p:cNvSpPr>
            <a:spLocks/>
          </p:cNvSpPr>
          <p:nvPr/>
        </p:nvSpPr>
        <p:spPr bwMode="auto">
          <a:xfrm>
            <a:off x="7867307" y="4723405"/>
            <a:ext cx="1044279" cy="372957"/>
          </a:xfrm>
          <a:custGeom>
            <a:avLst/>
            <a:gdLst>
              <a:gd name="T0" fmla="*/ 0 w 626"/>
              <a:gd name="T1" fmla="*/ 112 h 224"/>
              <a:gd name="T2" fmla="*/ 112 w 626"/>
              <a:gd name="T3" fmla="*/ 224 h 224"/>
              <a:gd name="T4" fmla="*/ 514 w 626"/>
              <a:gd name="T5" fmla="*/ 224 h 224"/>
              <a:gd name="T6" fmla="*/ 626 w 626"/>
              <a:gd name="T7" fmla="*/ 112 h 224"/>
              <a:gd name="T8" fmla="*/ 514 w 626"/>
              <a:gd name="T9" fmla="*/ 0 h 224"/>
              <a:gd name="T10" fmla="*/ 112 w 626"/>
              <a:gd name="T11" fmla="*/ 0 h 224"/>
              <a:gd name="T12" fmla="*/ 0 w 626"/>
              <a:gd name="T13" fmla="*/ 112 h 224"/>
            </a:gdLst>
            <a:ahLst/>
            <a:cxnLst>
              <a:cxn ang="0">
                <a:pos x="T0" y="T1"/>
              </a:cxn>
              <a:cxn ang="0">
                <a:pos x="T2" y="T3"/>
              </a:cxn>
              <a:cxn ang="0">
                <a:pos x="T4" y="T5"/>
              </a:cxn>
              <a:cxn ang="0">
                <a:pos x="T6" y="T7"/>
              </a:cxn>
              <a:cxn ang="0">
                <a:pos x="T8" y="T9"/>
              </a:cxn>
              <a:cxn ang="0">
                <a:pos x="T10" y="T11"/>
              </a:cxn>
              <a:cxn ang="0">
                <a:pos x="T12" y="T13"/>
              </a:cxn>
            </a:cxnLst>
            <a:rect l="0" t="0" r="r" b="b"/>
            <a:pathLst>
              <a:path w="626" h="224">
                <a:moveTo>
                  <a:pt x="0" y="112"/>
                </a:moveTo>
                <a:cubicBezTo>
                  <a:pt x="0" y="174"/>
                  <a:pt x="50" y="224"/>
                  <a:pt x="112" y="224"/>
                </a:cubicBezTo>
                <a:cubicBezTo>
                  <a:pt x="514" y="224"/>
                  <a:pt x="514" y="224"/>
                  <a:pt x="514" y="224"/>
                </a:cubicBezTo>
                <a:cubicBezTo>
                  <a:pt x="575" y="224"/>
                  <a:pt x="626" y="174"/>
                  <a:pt x="626" y="112"/>
                </a:cubicBezTo>
                <a:cubicBezTo>
                  <a:pt x="626" y="50"/>
                  <a:pt x="575" y="0"/>
                  <a:pt x="514" y="0"/>
                </a:cubicBezTo>
                <a:cubicBezTo>
                  <a:pt x="112" y="0"/>
                  <a:pt x="112" y="0"/>
                  <a:pt x="112" y="0"/>
                </a:cubicBezTo>
                <a:cubicBezTo>
                  <a:pt x="50" y="0"/>
                  <a:pt x="0" y="50"/>
                  <a:pt x="0" y="112"/>
                </a:cubicBezTo>
                <a:close/>
              </a:path>
            </a:pathLst>
          </a:custGeom>
          <a:solidFill>
            <a:srgbClr val="D2C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8A097FB1-2012-4048-89CB-F63BB6AEDF70}"/>
              </a:ext>
            </a:extLst>
          </p:cNvPr>
          <p:cNvSpPr txBox="1"/>
          <p:nvPr/>
        </p:nvSpPr>
        <p:spPr>
          <a:xfrm>
            <a:off x="1007807" y="2332622"/>
            <a:ext cx="2210937" cy="584775"/>
          </a:xfrm>
          <a:prstGeom prst="rect">
            <a:avLst/>
          </a:prstGeom>
          <a:noFill/>
        </p:spPr>
        <p:txBody>
          <a:bodyPr wrap="square" rtlCol="0">
            <a:spAutoFit/>
          </a:bodyPr>
          <a:lstStyle/>
          <a:p>
            <a:pPr algn="ctr"/>
            <a:r>
              <a:rPr lang="en-GB" sz="1600" b="0" i="0" dirty="0">
                <a:effectLst/>
                <a:latin typeface="Open Sans" panose="020B0606030504020204" pitchFamily="34" charset="0"/>
              </a:rPr>
              <a:t>Terviseteekonna digidisainer</a:t>
            </a:r>
            <a:endParaRPr lang="en-GB" sz="1600" b="1" dirty="0">
              <a:latin typeface="+mj-lt"/>
            </a:endParaRPr>
          </a:p>
        </p:txBody>
      </p:sp>
      <p:sp>
        <p:nvSpPr>
          <p:cNvPr id="16" name="TextBox 15">
            <a:extLst>
              <a:ext uri="{FF2B5EF4-FFF2-40B4-BE49-F238E27FC236}">
                <a16:creationId xmlns:a16="http://schemas.microsoft.com/office/drawing/2014/main" id="{A6D5CB10-4971-4DC9-AA5F-62FAEE8BF255}"/>
              </a:ext>
            </a:extLst>
          </p:cNvPr>
          <p:cNvSpPr txBox="1"/>
          <p:nvPr/>
        </p:nvSpPr>
        <p:spPr>
          <a:xfrm>
            <a:off x="7867551" y="2225202"/>
            <a:ext cx="2210937" cy="830997"/>
          </a:xfrm>
          <a:prstGeom prst="rect">
            <a:avLst/>
          </a:prstGeom>
          <a:noFill/>
        </p:spPr>
        <p:txBody>
          <a:bodyPr wrap="square" rtlCol="0">
            <a:spAutoFit/>
          </a:bodyPr>
          <a:lstStyle/>
          <a:p>
            <a:pPr algn="ctr"/>
            <a:r>
              <a:rPr lang="et-EE" sz="1600" b="1" dirty="0">
                <a:latin typeface="+mj-lt"/>
              </a:rPr>
              <a:t>Kaugvastuvõttude võrdne rahastamine</a:t>
            </a:r>
            <a:endParaRPr lang="en-GB" sz="1600" b="1" dirty="0">
              <a:latin typeface="+mj-lt"/>
            </a:endParaRPr>
          </a:p>
        </p:txBody>
      </p:sp>
      <p:sp>
        <p:nvSpPr>
          <p:cNvPr id="17" name="Freeform 43">
            <a:extLst>
              <a:ext uri="{FF2B5EF4-FFF2-40B4-BE49-F238E27FC236}">
                <a16:creationId xmlns:a16="http://schemas.microsoft.com/office/drawing/2014/main" id="{A71578DF-23D6-4F6F-9541-7C3660578CC9}"/>
              </a:ext>
            </a:extLst>
          </p:cNvPr>
          <p:cNvSpPr>
            <a:spLocks noChangeAspect="1" noEditPoints="1"/>
          </p:cNvSpPr>
          <p:nvPr/>
        </p:nvSpPr>
        <p:spPr bwMode="auto">
          <a:xfrm>
            <a:off x="401290" y="316774"/>
            <a:ext cx="648097" cy="646331"/>
          </a:xfrm>
          <a:custGeom>
            <a:avLst/>
            <a:gdLst>
              <a:gd name="T0" fmla="*/ 132 w 367"/>
              <a:gd name="T1" fmla="*/ 90 h 367"/>
              <a:gd name="T2" fmla="*/ 153 w 367"/>
              <a:gd name="T3" fmla="*/ 73 h 367"/>
              <a:gd name="T4" fmla="*/ 113 w 367"/>
              <a:gd name="T5" fmla="*/ 49 h 367"/>
              <a:gd name="T6" fmla="*/ 104 w 367"/>
              <a:gd name="T7" fmla="*/ 55 h 367"/>
              <a:gd name="T8" fmla="*/ 111 w 367"/>
              <a:gd name="T9" fmla="*/ 122 h 367"/>
              <a:gd name="T10" fmla="*/ 117 w 367"/>
              <a:gd name="T11" fmla="*/ 65 h 367"/>
              <a:gd name="T12" fmla="*/ 126 w 367"/>
              <a:gd name="T13" fmla="*/ 80 h 367"/>
              <a:gd name="T14" fmla="*/ 227 w 367"/>
              <a:gd name="T15" fmla="*/ 279 h 367"/>
              <a:gd name="T16" fmla="*/ 229 w 367"/>
              <a:gd name="T17" fmla="*/ 278 h 367"/>
              <a:gd name="T18" fmla="*/ 229 w 367"/>
              <a:gd name="T19" fmla="*/ 276 h 367"/>
              <a:gd name="T20" fmla="*/ 230 w 367"/>
              <a:gd name="T21" fmla="*/ 275 h 367"/>
              <a:gd name="T22" fmla="*/ 230 w 367"/>
              <a:gd name="T23" fmla="*/ 274 h 367"/>
              <a:gd name="T24" fmla="*/ 230 w 367"/>
              <a:gd name="T25" fmla="*/ 273 h 367"/>
              <a:gd name="T26" fmla="*/ 229 w 367"/>
              <a:gd name="T27" fmla="*/ 272 h 367"/>
              <a:gd name="T28" fmla="*/ 217 w 367"/>
              <a:gd name="T29" fmla="*/ 247 h 367"/>
              <a:gd name="T30" fmla="*/ 206 w 367"/>
              <a:gd name="T31" fmla="*/ 252 h 367"/>
              <a:gd name="T32" fmla="*/ 112 w 367"/>
              <a:gd name="T33" fmla="*/ 233 h 367"/>
              <a:gd name="T34" fmla="*/ 282 w 367"/>
              <a:gd name="T35" fmla="*/ 171 h 367"/>
              <a:gd name="T36" fmla="*/ 146 w 367"/>
              <a:gd name="T37" fmla="*/ 123 h 367"/>
              <a:gd name="T38" fmla="*/ 142 w 367"/>
              <a:gd name="T39" fmla="*/ 135 h 367"/>
              <a:gd name="T40" fmla="*/ 90 w 367"/>
              <a:gd name="T41" fmla="*/ 227 h 367"/>
              <a:gd name="T42" fmla="*/ 90 w 367"/>
              <a:gd name="T43" fmla="*/ 239 h 367"/>
              <a:gd name="T44" fmla="*/ 197 w 367"/>
              <a:gd name="T45" fmla="*/ 281 h 367"/>
              <a:gd name="T46" fmla="*/ 199 w 367"/>
              <a:gd name="T47" fmla="*/ 292 h 367"/>
              <a:gd name="T48" fmla="*/ 226 w 367"/>
              <a:gd name="T49" fmla="*/ 279 h 367"/>
              <a:gd name="T50" fmla="*/ 184 w 367"/>
              <a:gd name="T51" fmla="*/ 0 h 367"/>
              <a:gd name="T52" fmla="*/ 184 w 367"/>
              <a:gd name="T53" fmla="*/ 367 h 367"/>
              <a:gd name="T54" fmla="*/ 184 w 367"/>
              <a:gd name="T55" fmla="*/ 354 h 367"/>
              <a:gd name="T56" fmla="*/ 184 w 367"/>
              <a:gd name="T57" fmla="*/ 12 h 367"/>
              <a:gd name="T58" fmla="*/ 213 w 367"/>
              <a:gd name="T59" fmla="*/ 352 h 367"/>
              <a:gd name="T60" fmla="*/ 216 w 367"/>
              <a:gd name="T61" fmla="*/ 364 h 367"/>
              <a:gd name="T62" fmla="*/ 184 w 367"/>
              <a:gd name="T63" fmla="*/ 0 h 367"/>
              <a:gd name="T64" fmla="*/ 279 w 367"/>
              <a:gd name="T65" fmla="*/ 262 h 367"/>
              <a:gd name="T66" fmla="*/ 300 w 367"/>
              <a:gd name="T67" fmla="*/ 244 h 367"/>
              <a:gd name="T68" fmla="*/ 260 w 367"/>
              <a:gd name="T69" fmla="*/ 221 h 367"/>
              <a:gd name="T70" fmla="*/ 251 w 367"/>
              <a:gd name="T71" fmla="*/ 226 h 367"/>
              <a:gd name="T72" fmla="*/ 257 w 367"/>
              <a:gd name="T73" fmla="*/ 293 h 367"/>
              <a:gd name="T74" fmla="*/ 263 w 367"/>
              <a:gd name="T75" fmla="*/ 236 h 367"/>
              <a:gd name="T76" fmla="*/ 272 w 367"/>
              <a:gd name="T77" fmla="*/ 25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7" h="367">
                <a:moveTo>
                  <a:pt x="124" y="89"/>
                </a:moveTo>
                <a:cubicBezTo>
                  <a:pt x="126" y="92"/>
                  <a:pt x="129" y="92"/>
                  <a:pt x="132" y="90"/>
                </a:cubicBezTo>
                <a:cubicBezTo>
                  <a:pt x="151" y="78"/>
                  <a:pt x="151" y="78"/>
                  <a:pt x="151" y="78"/>
                </a:cubicBezTo>
                <a:cubicBezTo>
                  <a:pt x="152" y="77"/>
                  <a:pt x="153" y="75"/>
                  <a:pt x="153" y="73"/>
                </a:cubicBezTo>
                <a:cubicBezTo>
                  <a:pt x="153" y="71"/>
                  <a:pt x="152" y="69"/>
                  <a:pt x="150" y="68"/>
                </a:cubicBezTo>
                <a:cubicBezTo>
                  <a:pt x="113" y="49"/>
                  <a:pt x="113" y="49"/>
                  <a:pt x="113" y="49"/>
                </a:cubicBezTo>
                <a:cubicBezTo>
                  <a:pt x="111" y="48"/>
                  <a:pt x="109" y="48"/>
                  <a:pt x="107" y="50"/>
                </a:cubicBezTo>
                <a:cubicBezTo>
                  <a:pt x="106" y="51"/>
                  <a:pt x="104" y="53"/>
                  <a:pt x="104" y="55"/>
                </a:cubicBezTo>
                <a:cubicBezTo>
                  <a:pt x="104" y="116"/>
                  <a:pt x="104" y="116"/>
                  <a:pt x="104" y="116"/>
                </a:cubicBezTo>
                <a:cubicBezTo>
                  <a:pt x="104" y="119"/>
                  <a:pt x="107" y="122"/>
                  <a:pt x="111" y="122"/>
                </a:cubicBezTo>
                <a:cubicBezTo>
                  <a:pt x="114" y="122"/>
                  <a:pt x="117" y="119"/>
                  <a:pt x="117" y="116"/>
                </a:cubicBezTo>
                <a:cubicBezTo>
                  <a:pt x="117" y="65"/>
                  <a:pt x="117" y="65"/>
                  <a:pt x="117" y="65"/>
                </a:cubicBezTo>
                <a:cubicBezTo>
                  <a:pt x="135" y="74"/>
                  <a:pt x="135" y="74"/>
                  <a:pt x="135" y="74"/>
                </a:cubicBezTo>
                <a:cubicBezTo>
                  <a:pt x="126" y="80"/>
                  <a:pt x="126" y="80"/>
                  <a:pt x="126" y="80"/>
                </a:cubicBezTo>
                <a:cubicBezTo>
                  <a:pt x="123" y="82"/>
                  <a:pt x="122" y="86"/>
                  <a:pt x="124" y="89"/>
                </a:cubicBezTo>
                <a:close/>
                <a:moveTo>
                  <a:pt x="227" y="279"/>
                </a:moveTo>
                <a:cubicBezTo>
                  <a:pt x="227" y="279"/>
                  <a:pt x="227" y="279"/>
                  <a:pt x="227" y="279"/>
                </a:cubicBezTo>
                <a:cubicBezTo>
                  <a:pt x="228" y="278"/>
                  <a:pt x="228" y="278"/>
                  <a:pt x="229" y="278"/>
                </a:cubicBezTo>
                <a:cubicBezTo>
                  <a:pt x="229" y="278"/>
                  <a:pt x="229" y="277"/>
                  <a:pt x="229" y="277"/>
                </a:cubicBezTo>
                <a:cubicBezTo>
                  <a:pt x="229" y="277"/>
                  <a:pt x="229" y="276"/>
                  <a:pt x="229" y="276"/>
                </a:cubicBezTo>
                <a:cubicBezTo>
                  <a:pt x="230" y="276"/>
                  <a:pt x="230" y="276"/>
                  <a:pt x="230" y="276"/>
                </a:cubicBezTo>
                <a:cubicBezTo>
                  <a:pt x="230" y="276"/>
                  <a:pt x="230" y="275"/>
                  <a:pt x="230" y="275"/>
                </a:cubicBezTo>
                <a:cubicBezTo>
                  <a:pt x="230" y="275"/>
                  <a:pt x="230" y="275"/>
                  <a:pt x="230" y="275"/>
                </a:cubicBezTo>
                <a:cubicBezTo>
                  <a:pt x="230" y="274"/>
                  <a:pt x="230" y="274"/>
                  <a:pt x="230" y="274"/>
                </a:cubicBezTo>
                <a:cubicBezTo>
                  <a:pt x="230" y="274"/>
                  <a:pt x="230" y="274"/>
                  <a:pt x="230" y="273"/>
                </a:cubicBezTo>
                <a:cubicBezTo>
                  <a:pt x="230" y="273"/>
                  <a:pt x="230" y="273"/>
                  <a:pt x="230" y="273"/>
                </a:cubicBezTo>
                <a:cubicBezTo>
                  <a:pt x="230" y="273"/>
                  <a:pt x="230" y="272"/>
                  <a:pt x="230" y="272"/>
                </a:cubicBezTo>
                <a:cubicBezTo>
                  <a:pt x="229" y="272"/>
                  <a:pt x="229" y="272"/>
                  <a:pt x="229" y="272"/>
                </a:cubicBezTo>
                <a:cubicBezTo>
                  <a:pt x="229" y="271"/>
                  <a:pt x="229" y="271"/>
                  <a:pt x="229" y="271"/>
                </a:cubicBezTo>
                <a:cubicBezTo>
                  <a:pt x="217" y="247"/>
                  <a:pt x="217" y="247"/>
                  <a:pt x="217" y="247"/>
                </a:cubicBezTo>
                <a:cubicBezTo>
                  <a:pt x="215" y="244"/>
                  <a:pt x="212" y="243"/>
                  <a:pt x="209" y="244"/>
                </a:cubicBezTo>
                <a:cubicBezTo>
                  <a:pt x="206" y="246"/>
                  <a:pt x="204" y="249"/>
                  <a:pt x="206" y="252"/>
                </a:cubicBezTo>
                <a:cubicBezTo>
                  <a:pt x="212" y="264"/>
                  <a:pt x="212" y="264"/>
                  <a:pt x="212" y="264"/>
                </a:cubicBezTo>
                <a:cubicBezTo>
                  <a:pt x="112" y="233"/>
                  <a:pt x="112" y="233"/>
                  <a:pt x="112" y="233"/>
                </a:cubicBezTo>
                <a:cubicBezTo>
                  <a:pt x="278" y="177"/>
                  <a:pt x="278" y="177"/>
                  <a:pt x="278" y="177"/>
                </a:cubicBezTo>
                <a:cubicBezTo>
                  <a:pt x="280" y="176"/>
                  <a:pt x="282" y="174"/>
                  <a:pt x="282" y="171"/>
                </a:cubicBezTo>
                <a:cubicBezTo>
                  <a:pt x="282" y="168"/>
                  <a:pt x="280" y="166"/>
                  <a:pt x="278" y="165"/>
                </a:cubicBezTo>
                <a:cubicBezTo>
                  <a:pt x="146" y="123"/>
                  <a:pt x="146" y="123"/>
                  <a:pt x="146" y="123"/>
                </a:cubicBezTo>
                <a:cubicBezTo>
                  <a:pt x="143" y="122"/>
                  <a:pt x="139" y="124"/>
                  <a:pt x="138" y="127"/>
                </a:cubicBezTo>
                <a:cubicBezTo>
                  <a:pt x="137" y="131"/>
                  <a:pt x="139" y="134"/>
                  <a:pt x="142" y="135"/>
                </a:cubicBezTo>
                <a:cubicBezTo>
                  <a:pt x="256" y="171"/>
                  <a:pt x="256" y="171"/>
                  <a:pt x="256" y="171"/>
                </a:cubicBezTo>
                <a:cubicBezTo>
                  <a:pt x="90" y="227"/>
                  <a:pt x="90" y="227"/>
                  <a:pt x="90" y="227"/>
                </a:cubicBezTo>
                <a:cubicBezTo>
                  <a:pt x="88" y="228"/>
                  <a:pt x="86" y="230"/>
                  <a:pt x="86" y="233"/>
                </a:cubicBezTo>
                <a:cubicBezTo>
                  <a:pt x="86" y="236"/>
                  <a:pt x="88" y="238"/>
                  <a:pt x="90" y="239"/>
                </a:cubicBezTo>
                <a:cubicBezTo>
                  <a:pt x="207" y="275"/>
                  <a:pt x="207" y="275"/>
                  <a:pt x="207" y="275"/>
                </a:cubicBezTo>
                <a:cubicBezTo>
                  <a:pt x="197" y="281"/>
                  <a:pt x="197" y="281"/>
                  <a:pt x="197" y="281"/>
                </a:cubicBezTo>
                <a:cubicBezTo>
                  <a:pt x="194" y="282"/>
                  <a:pt x="192" y="286"/>
                  <a:pt x="194" y="289"/>
                </a:cubicBezTo>
                <a:cubicBezTo>
                  <a:pt x="195" y="291"/>
                  <a:pt x="197" y="292"/>
                  <a:pt x="199" y="292"/>
                </a:cubicBezTo>
                <a:cubicBezTo>
                  <a:pt x="200" y="292"/>
                  <a:pt x="201" y="292"/>
                  <a:pt x="202" y="292"/>
                </a:cubicBezTo>
                <a:cubicBezTo>
                  <a:pt x="226" y="279"/>
                  <a:pt x="226" y="279"/>
                  <a:pt x="226" y="279"/>
                </a:cubicBezTo>
                <a:cubicBezTo>
                  <a:pt x="227" y="279"/>
                  <a:pt x="227" y="279"/>
                  <a:pt x="227" y="279"/>
                </a:cubicBezTo>
                <a:close/>
                <a:moveTo>
                  <a:pt x="184" y="0"/>
                </a:moveTo>
                <a:cubicBezTo>
                  <a:pt x="83" y="0"/>
                  <a:pt x="0" y="82"/>
                  <a:pt x="0" y="183"/>
                </a:cubicBezTo>
                <a:cubicBezTo>
                  <a:pt x="0" y="284"/>
                  <a:pt x="83" y="367"/>
                  <a:pt x="184" y="367"/>
                </a:cubicBezTo>
                <a:cubicBezTo>
                  <a:pt x="187" y="367"/>
                  <a:pt x="190" y="364"/>
                  <a:pt x="190" y="361"/>
                </a:cubicBezTo>
                <a:cubicBezTo>
                  <a:pt x="190" y="357"/>
                  <a:pt x="187" y="354"/>
                  <a:pt x="184" y="354"/>
                </a:cubicBezTo>
                <a:cubicBezTo>
                  <a:pt x="90" y="354"/>
                  <a:pt x="13" y="278"/>
                  <a:pt x="13" y="183"/>
                </a:cubicBezTo>
                <a:cubicBezTo>
                  <a:pt x="13" y="89"/>
                  <a:pt x="90" y="12"/>
                  <a:pt x="184" y="12"/>
                </a:cubicBezTo>
                <a:cubicBezTo>
                  <a:pt x="278" y="12"/>
                  <a:pt x="355" y="89"/>
                  <a:pt x="355" y="183"/>
                </a:cubicBezTo>
                <a:cubicBezTo>
                  <a:pt x="355" y="267"/>
                  <a:pt x="296" y="338"/>
                  <a:pt x="213" y="352"/>
                </a:cubicBezTo>
                <a:cubicBezTo>
                  <a:pt x="210" y="352"/>
                  <a:pt x="208" y="356"/>
                  <a:pt x="208" y="359"/>
                </a:cubicBezTo>
                <a:cubicBezTo>
                  <a:pt x="209" y="362"/>
                  <a:pt x="212" y="364"/>
                  <a:pt x="216" y="364"/>
                </a:cubicBezTo>
                <a:cubicBezTo>
                  <a:pt x="304" y="349"/>
                  <a:pt x="367" y="273"/>
                  <a:pt x="367" y="183"/>
                </a:cubicBezTo>
                <a:cubicBezTo>
                  <a:pt x="367" y="82"/>
                  <a:pt x="285" y="0"/>
                  <a:pt x="184" y="0"/>
                </a:cubicBezTo>
                <a:close/>
                <a:moveTo>
                  <a:pt x="271" y="260"/>
                </a:moveTo>
                <a:cubicBezTo>
                  <a:pt x="272" y="263"/>
                  <a:pt x="276" y="264"/>
                  <a:pt x="279" y="262"/>
                </a:cubicBezTo>
                <a:cubicBezTo>
                  <a:pt x="297" y="249"/>
                  <a:pt x="297" y="249"/>
                  <a:pt x="297" y="249"/>
                </a:cubicBezTo>
                <a:cubicBezTo>
                  <a:pt x="299" y="248"/>
                  <a:pt x="300" y="246"/>
                  <a:pt x="300" y="244"/>
                </a:cubicBezTo>
                <a:cubicBezTo>
                  <a:pt x="300" y="242"/>
                  <a:pt x="299" y="240"/>
                  <a:pt x="297" y="239"/>
                </a:cubicBezTo>
                <a:cubicBezTo>
                  <a:pt x="260" y="221"/>
                  <a:pt x="260" y="221"/>
                  <a:pt x="260" y="221"/>
                </a:cubicBezTo>
                <a:cubicBezTo>
                  <a:pt x="258" y="220"/>
                  <a:pt x="256" y="220"/>
                  <a:pt x="254" y="221"/>
                </a:cubicBezTo>
                <a:cubicBezTo>
                  <a:pt x="252" y="222"/>
                  <a:pt x="251" y="224"/>
                  <a:pt x="251" y="226"/>
                </a:cubicBezTo>
                <a:cubicBezTo>
                  <a:pt x="251" y="287"/>
                  <a:pt x="251" y="287"/>
                  <a:pt x="251" y="287"/>
                </a:cubicBezTo>
                <a:cubicBezTo>
                  <a:pt x="251" y="291"/>
                  <a:pt x="254" y="293"/>
                  <a:pt x="257" y="293"/>
                </a:cubicBezTo>
                <a:cubicBezTo>
                  <a:pt x="261" y="293"/>
                  <a:pt x="263" y="291"/>
                  <a:pt x="263" y="287"/>
                </a:cubicBezTo>
                <a:cubicBezTo>
                  <a:pt x="263" y="236"/>
                  <a:pt x="263" y="236"/>
                  <a:pt x="263" y="236"/>
                </a:cubicBezTo>
                <a:cubicBezTo>
                  <a:pt x="282" y="245"/>
                  <a:pt x="282" y="245"/>
                  <a:pt x="282" y="245"/>
                </a:cubicBezTo>
                <a:cubicBezTo>
                  <a:pt x="272" y="251"/>
                  <a:pt x="272" y="251"/>
                  <a:pt x="272" y="251"/>
                </a:cubicBezTo>
                <a:cubicBezTo>
                  <a:pt x="269" y="253"/>
                  <a:pt x="269" y="257"/>
                  <a:pt x="271" y="2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18" name="TextBox 17">
            <a:extLst>
              <a:ext uri="{FF2B5EF4-FFF2-40B4-BE49-F238E27FC236}">
                <a16:creationId xmlns:a16="http://schemas.microsoft.com/office/drawing/2014/main" id="{9FC856A7-9080-457D-8E4C-2DA65D4A7108}"/>
              </a:ext>
            </a:extLst>
          </p:cNvPr>
          <p:cNvSpPr txBox="1"/>
          <p:nvPr/>
        </p:nvSpPr>
        <p:spPr>
          <a:xfrm>
            <a:off x="1148047" y="409106"/>
            <a:ext cx="5705037" cy="830997"/>
          </a:xfrm>
          <a:prstGeom prst="rect">
            <a:avLst/>
          </a:prstGeom>
          <a:noFill/>
        </p:spPr>
        <p:txBody>
          <a:bodyPr wrap="square">
            <a:spAutoFit/>
          </a:bodyPr>
          <a:lstStyle/>
          <a:p>
            <a:r>
              <a:rPr lang="et-EE" sz="2400" dirty="0">
                <a:solidFill>
                  <a:schemeClr val="bg2"/>
                </a:solidFill>
                <a:latin typeface="+mj-lt"/>
              </a:rPr>
              <a:t>Kaugteenused kui uus normaalsus – </a:t>
            </a:r>
          </a:p>
          <a:p>
            <a:r>
              <a:rPr lang="et-EE" sz="2400" dirty="0">
                <a:solidFill>
                  <a:schemeClr val="bg2"/>
                </a:solidFill>
                <a:latin typeface="+mj-lt"/>
              </a:rPr>
              <a:t>mida teeme Eestis</a:t>
            </a:r>
            <a:endParaRPr lang="en-GB" sz="2400" dirty="0">
              <a:solidFill>
                <a:schemeClr val="bg2"/>
              </a:solidFill>
              <a:latin typeface="+mj-lt"/>
            </a:endParaRPr>
          </a:p>
        </p:txBody>
      </p:sp>
      <p:sp>
        <p:nvSpPr>
          <p:cNvPr id="19" name="TextBox 18">
            <a:extLst>
              <a:ext uri="{FF2B5EF4-FFF2-40B4-BE49-F238E27FC236}">
                <a16:creationId xmlns:a16="http://schemas.microsoft.com/office/drawing/2014/main" id="{A3FDA3E2-F06B-47B5-8F66-DC17E75D6F6D}"/>
              </a:ext>
            </a:extLst>
          </p:cNvPr>
          <p:cNvSpPr txBox="1"/>
          <p:nvPr/>
        </p:nvSpPr>
        <p:spPr>
          <a:xfrm>
            <a:off x="5938708" y="4490906"/>
            <a:ext cx="1659743" cy="523220"/>
          </a:xfrm>
          <a:prstGeom prst="rect">
            <a:avLst/>
          </a:prstGeom>
          <a:noFill/>
        </p:spPr>
        <p:txBody>
          <a:bodyPr wrap="square" rtlCol="0">
            <a:spAutoFit/>
          </a:bodyPr>
          <a:lstStyle/>
          <a:p>
            <a:pPr algn="ctr"/>
            <a:r>
              <a:rPr lang="et-EE" sz="1400" dirty="0"/>
              <a:t>Videovastuvõtu tulemustasu</a:t>
            </a:r>
            <a:endParaRPr lang="en-GB" sz="1400" dirty="0"/>
          </a:p>
        </p:txBody>
      </p:sp>
      <p:sp>
        <p:nvSpPr>
          <p:cNvPr id="20" name="TextBox 19">
            <a:extLst>
              <a:ext uri="{FF2B5EF4-FFF2-40B4-BE49-F238E27FC236}">
                <a16:creationId xmlns:a16="http://schemas.microsoft.com/office/drawing/2014/main" id="{123FF48E-4566-4807-9CF2-9448C441247A}"/>
              </a:ext>
            </a:extLst>
          </p:cNvPr>
          <p:cNvSpPr txBox="1"/>
          <p:nvPr/>
        </p:nvSpPr>
        <p:spPr>
          <a:xfrm>
            <a:off x="3530871" y="3350104"/>
            <a:ext cx="2004974" cy="369332"/>
          </a:xfrm>
          <a:prstGeom prst="rect">
            <a:avLst/>
          </a:prstGeom>
          <a:noFill/>
        </p:spPr>
        <p:txBody>
          <a:bodyPr wrap="square" rtlCol="0">
            <a:spAutoFit/>
          </a:bodyPr>
          <a:lstStyle/>
          <a:p>
            <a:pPr algn="ctr"/>
            <a:r>
              <a:rPr lang="en-GB" b="0" i="0" dirty="0">
                <a:effectLst/>
                <a:latin typeface="Open Sans" panose="020B0606030504020204" pitchFamily="34" charset="0"/>
              </a:rPr>
              <a:t>Eelvisiit</a:t>
            </a:r>
            <a:endParaRPr lang="en-GB" dirty="0"/>
          </a:p>
        </p:txBody>
      </p:sp>
      <p:sp>
        <p:nvSpPr>
          <p:cNvPr id="21" name="TextBox 20">
            <a:extLst>
              <a:ext uri="{FF2B5EF4-FFF2-40B4-BE49-F238E27FC236}">
                <a16:creationId xmlns:a16="http://schemas.microsoft.com/office/drawing/2014/main" id="{EA4B68A4-D5E6-4B30-BBA4-ECD983A6698A}"/>
              </a:ext>
            </a:extLst>
          </p:cNvPr>
          <p:cNvSpPr txBox="1"/>
          <p:nvPr/>
        </p:nvSpPr>
        <p:spPr>
          <a:xfrm>
            <a:off x="5810162" y="3192889"/>
            <a:ext cx="1916833" cy="584775"/>
          </a:xfrm>
          <a:prstGeom prst="rect">
            <a:avLst/>
          </a:prstGeom>
          <a:noFill/>
        </p:spPr>
        <p:txBody>
          <a:bodyPr wrap="square" rtlCol="0">
            <a:spAutoFit/>
          </a:bodyPr>
          <a:lstStyle/>
          <a:p>
            <a:pPr algn="ctr"/>
            <a:r>
              <a:rPr lang="en-GB" sz="1600" dirty="0"/>
              <a:t>Psoriaasi kaugteenusmudel</a:t>
            </a:r>
          </a:p>
        </p:txBody>
      </p:sp>
    </p:spTree>
    <p:extLst>
      <p:ext uri="{BB962C8B-B14F-4D97-AF65-F5344CB8AC3E}">
        <p14:creationId xmlns:p14="http://schemas.microsoft.com/office/powerpoint/2010/main" val="1829791219"/>
      </p:ext>
    </p:extLst>
  </p:cSld>
  <p:clrMapOvr>
    <a:masterClrMapping/>
  </p:clrMapOvr>
</p:sld>
</file>

<file path=ppt/theme/theme1.xml><?xml version="1.0" encoding="utf-8"?>
<a:theme xmlns:a="http://schemas.openxmlformats.org/drawingml/2006/main" name="Aino">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Aino</Template>
  <TotalTime>1324</TotalTime>
  <Words>425</Words>
  <Application>Microsoft Office PowerPoint</Application>
  <PresentationFormat>Laiekraan</PresentationFormat>
  <Paragraphs>94</Paragraphs>
  <Slides>13</Slides>
  <Notes>6</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13</vt:i4>
      </vt:variant>
    </vt:vector>
  </HeadingPairs>
  <TitlesOfParts>
    <vt:vector size="20" baseType="lpstr">
      <vt:lpstr>Aino</vt:lpstr>
      <vt:lpstr>Aino Headline</vt:lpstr>
      <vt:lpstr>Arial</vt:lpstr>
      <vt:lpstr>Calibri</vt:lpstr>
      <vt:lpstr>Open Sans</vt:lpstr>
      <vt:lpstr>Tahoma</vt:lpstr>
      <vt:lpstr>Aino</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Hoiame ühendust!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Kertti Merimaa</dc:creator>
  <cp:lastModifiedBy>Kertti Merimaa</cp:lastModifiedBy>
  <cp:revision>14</cp:revision>
  <dcterms:created xsi:type="dcterms:W3CDTF">2021-09-22T10:45:13Z</dcterms:created>
  <dcterms:modified xsi:type="dcterms:W3CDTF">2021-09-28T11:24:05Z</dcterms:modified>
</cp:coreProperties>
</file>