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809" r:id="rId3"/>
    <p:sldMasterId id="2147483821" r:id="rId4"/>
    <p:sldMasterId id="2147483833" r:id="rId5"/>
    <p:sldMasterId id="2147483845" r:id="rId6"/>
  </p:sldMasterIdLst>
  <p:notesMasterIdLst>
    <p:notesMasterId r:id="rId36"/>
  </p:notesMasterIdLst>
  <p:sldIdLst>
    <p:sldId id="256" r:id="rId7"/>
    <p:sldId id="458" r:id="rId8"/>
    <p:sldId id="459" r:id="rId9"/>
    <p:sldId id="264" r:id="rId10"/>
    <p:sldId id="450" r:id="rId11"/>
    <p:sldId id="451" r:id="rId12"/>
    <p:sldId id="467" r:id="rId13"/>
    <p:sldId id="273" r:id="rId14"/>
    <p:sldId id="460" r:id="rId15"/>
    <p:sldId id="468" r:id="rId16"/>
    <p:sldId id="306" r:id="rId17"/>
    <p:sldId id="457" r:id="rId18"/>
    <p:sldId id="456" r:id="rId19"/>
    <p:sldId id="311" r:id="rId20"/>
    <p:sldId id="372" r:id="rId21"/>
    <p:sldId id="314" r:id="rId22"/>
    <p:sldId id="435" r:id="rId23"/>
    <p:sldId id="436" r:id="rId24"/>
    <p:sldId id="437" r:id="rId25"/>
    <p:sldId id="438" r:id="rId26"/>
    <p:sldId id="439" r:id="rId27"/>
    <p:sldId id="440" r:id="rId28"/>
    <p:sldId id="412" r:id="rId29"/>
    <p:sldId id="413" r:id="rId30"/>
    <p:sldId id="416" r:id="rId31"/>
    <p:sldId id="418" r:id="rId32"/>
    <p:sldId id="421" r:id="rId33"/>
    <p:sldId id="465" r:id="rId34"/>
    <p:sldId id="46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1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12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038B-1036-4640-922A-5E4C37FD55BC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64124-1A85-1948-87BF-7C5AEEA2737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8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42A68-7E82-4A59-A771-B39BCA9C1F8C}" type="slidenum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Numero de pessoas que finalizou o ensino superior</a:t>
            </a:r>
          </a:p>
          <a:p>
            <a:r>
              <a:rPr lang="pt-PT"/>
              <a:t>Número de pessoas entre os 25 e os 64 anos que ao longo da vida vai tirando formações</a:t>
            </a:r>
          </a:p>
          <a:p>
            <a:r>
              <a:rPr lang="pt-PT"/>
              <a:t>Número de trabalhadores na industria de média/alta intensidade tecnológica</a:t>
            </a:r>
          </a:p>
          <a:p>
            <a:r>
              <a:rPr lang="pt-PT"/>
              <a:t>Número de trabalhadores na industria de alta intensidade tecnológica</a:t>
            </a:r>
          </a:p>
          <a:p>
            <a:r>
              <a:rPr lang="pt-PT"/>
              <a:t>Investimento público em investigação e desenvolvimento</a:t>
            </a:r>
          </a:p>
          <a:p>
            <a:r>
              <a:rPr lang="pt-PT"/>
              <a:t>Investimento privado em investigação e desenvolvimento</a:t>
            </a:r>
          </a:p>
          <a:p>
            <a:r>
              <a:rPr lang="pt-PT"/>
              <a:t>Patentes submetidas por milhão de habitantes</a:t>
            </a:r>
          </a:p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7289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Marcador de Posição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PT" altLang="pt-PT" smtClean="0">
              <a:latin typeface="Arial" panose="020B0604020202020204" pitchFamily="34" charset="0"/>
            </a:endParaRPr>
          </a:p>
        </p:txBody>
      </p:sp>
      <p:sp>
        <p:nvSpPr>
          <p:cNvPr id="71684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DFAFC3-6B5D-4F5B-A55E-959D51F6FA60}" type="slidenum">
              <a:rPr lang="pt-PT" altLang="pt-PT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90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Marcador de Posição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PT" altLang="pt-PT" smtClean="0">
                <a:latin typeface="Arial" panose="020B0604020202020204" pitchFamily="34" charset="0"/>
              </a:rPr>
              <a:t>O apoio do parceiro nuclear IPN veio colmatar a falta de know-how especializado na área da criação de empresas, e no apoio a empreendedores que queiram desenvolver os seus projetos no município de Miranda do Corvo. Dois técnicos da CM de Miranda do Corvo realizaram um período inicial de estágio na IPN-Incubadora  por forma a adquirirem metodologias e ferramentas de trabalho para dar posteriormente dar apoio aos empreendedores do município. </a:t>
            </a:r>
          </a:p>
        </p:txBody>
      </p:sp>
      <p:sp>
        <p:nvSpPr>
          <p:cNvPr id="72708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CEBFAA-05BE-4491-92EC-B437978E1796}" type="slidenum">
              <a:rPr lang="pt-PT" altLang="pt-PT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pt-PT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06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RIS 2012</a:t>
            </a:r>
          </a:p>
          <a:p>
            <a:r>
              <a:rPr lang="pt-PT" dirty="0" err="1" smtClean="0"/>
              <a:t>Innovation</a:t>
            </a:r>
            <a:r>
              <a:rPr lang="pt-PT" baseline="0" dirty="0" smtClean="0"/>
              <a:t> Leader</a:t>
            </a:r>
          </a:p>
          <a:p>
            <a:r>
              <a:rPr lang="pt-PT" baseline="0" dirty="0" smtClean="0"/>
              <a:t>Dentro das 100 regiões mais inovadoras da Europa.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F37C6-3C57-4A75-BC65-471766045BB9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471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24 </a:t>
            </a:r>
            <a:r>
              <a:rPr lang="pt-PT" dirty="0" err="1" smtClean="0"/>
              <a:t>techscouter</a:t>
            </a:r>
            <a:r>
              <a:rPr lang="pt-PT" dirty="0" smtClean="0"/>
              <a:t> identificados</a:t>
            </a:r>
          </a:p>
          <a:p>
            <a:r>
              <a:rPr lang="pt-PT" dirty="0" smtClean="0"/>
              <a:t>89 </a:t>
            </a:r>
            <a:r>
              <a:rPr lang="pt-PT" dirty="0" err="1" smtClean="0"/>
              <a:t>invention</a:t>
            </a:r>
            <a:r>
              <a:rPr lang="pt-PT" dirty="0" smtClean="0"/>
              <a:t> </a:t>
            </a:r>
            <a:r>
              <a:rPr lang="pt-PT" dirty="0" err="1" smtClean="0"/>
              <a:t>disclosures</a:t>
            </a:r>
            <a:endParaRPr lang="pt-PT" dirty="0" smtClean="0"/>
          </a:p>
          <a:p>
            <a:r>
              <a:rPr lang="pt-PT" dirty="0" smtClean="0"/>
              <a:t>92 pedidos de patentes e patentes (pedidos</a:t>
            </a:r>
            <a:r>
              <a:rPr lang="pt-PT" baseline="0" dirty="0" smtClean="0"/>
              <a:t> nacionais em cada país contabilizados)</a:t>
            </a:r>
          </a:p>
          <a:p>
            <a:r>
              <a:rPr lang="pt-PT" dirty="0" smtClean="0"/>
              <a:t>23 Bolsas</a:t>
            </a:r>
            <a:r>
              <a:rPr lang="pt-PT" baseline="0" dirty="0" smtClean="0"/>
              <a:t> de Ignição atribuídas</a:t>
            </a:r>
          </a:p>
          <a:p>
            <a:r>
              <a:rPr lang="pt-PT" dirty="0" smtClean="0"/>
              <a:t>28 Concursos de ideias de negócio organizados</a:t>
            </a:r>
          </a:p>
          <a:p>
            <a:r>
              <a:rPr lang="pt-PT" dirty="0" smtClean="0"/>
              <a:t>62 candidaturas a concursos de inovação apoiadas</a:t>
            </a:r>
          </a:p>
          <a:p>
            <a:r>
              <a:rPr lang="pt-PT" dirty="0" smtClean="0"/>
              <a:t>16% de cursos com unidades curriculares de Empreendedorismo e Inovação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2974B-1C85-40CB-B14B-46BA9D6B6A36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79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24 </a:t>
            </a:r>
            <a:r>
              <a:rPr lang="pt-PT" dirty="0" err="1" smtClean="0"/>
              <a:t>techscouter</a:t>
            </a:r>
            <a:r>
              <a:rPr lang="pt-PT" dirty="0" smtClean="0"/>
              <a:t> identificados</a:t>
            </a:r>
          </a:p>
          <a:p>
            <a:r>
              <a:rPr lang="pt-PT" dirty="0" smtClean="0"/>
              <a:t>89 </a:t>
            </a:r>
            <a:r>
              <a:rPr lang="pt-PT" dirty="0" err="1" smtClean="0"/>
              <a:t>invention</a:t>
            </a:r>
            <a:r>
              <a:rPr lang="pt-PT" dirty="0" smtClean="0"/>
              <a:t> </a:t>
            </a:r>
            <a:r>
              <a:rPr lang="pt-PT" dirty="0" err="1" smtClean="0"/>
              <a:t>disclosures</a:t>
            </a:r>
            <a:endParaRPr lang="pt-PT" dirty="0" smtClean="0"/>
          </a:p>
          <a:p>
            <a:r>
              <a:rPr lang="pt-PT" dirty="0" smtClean="0"/>
              <a:t>92 pedidos de patentes e patentes (pedidos</a:t>
            </a:r>
            <a:r>
              <a:rPr lang="pt-PT" baseline="0" dirty="0" smtClean="0"/>
              <a:t> nacionais em cada país contabilizados)</a:t>
            </a:r>
          </a:p>
          <a:p>
            <a:r>
              <a:rPr lang="pt-PT" dirty="0" smtClean="0"/>
              <a:t>23 Bolsas</a:t>
            </a:r>
            <a:r>
              <a:rPr lang="pt-PT" baseline="0" dirty="0" smtClean="0"/>
              <a:t> de Ignição atribuídas</a:t>
            </a:r>
          </a:p>
          <a:p>
            <a:r>
              <a:rPr lang="pt-PT" dirty="0" smtClean="0"/>
              <a:t>28 Concursos de ideias de negócio organizados</a:t>
            </a:r>
          </a:p>
          <a:p>
            <a:r>
              <a:rPr lang="pt-PT" dirty="0" smtClean="0"/>
              <a:t>62 candidaturas a concursos de inovação apoiadas</a:t>
            </a:r>
          </a:p>
          <a:p>
            <a:r>
              <a:rPr lang="pt-PT" dirty="0" smtClean="0"/>
              <a:t>16% de cursos com unidades curriculares de Empreendedorismo e Inovação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2974B-1C85-40CB-B14B-46BA9D6B6A36}" type="slidenum">
              <a:rPr lang="pt-PT" smtClean="0">
                <a:solidFill>
                  <a:prstClr val="black"/>
                </a:solidFill>
              </a:rPr>
              <a:pPr/>
              <a:t>16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6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24 </a:t>
            </a:r>
            <a:r>
              <a:rPr lang="pt-PT" dirty="0" err="1" smtClean="0"/>
              <a:t>techscouter</a:t>
            </a:r>
            <a:r>
              <a:rPr lang="pt-PT" dirty="0" smtClean="0"/>
              <a:t> identificados</a:t>
            </a:r>
          </a:p>
          <a:p>
            <a:r>
              <a:rPr lang="pt-PT" dirty="0" smtClean="0"/>
              <a:t>89 </a:t>
            </a:r>
            <a:r>
              <a:rPr lang="pt-PT" dirty="0" err="1" smtClean="0"/>
              <a:t>invention</a:t>
            </a:r>
            <a:r>
              <a:rPr lang="pt-PT" dirty="0" smtClean="0"/>
              <a:t> </a:t>
            </a:r>
            <a:r>
              <a:rPr lang="pt-PT" dirty="0" err="1" smtClean="0"/>
              <a:t>disclosures</a:t>
            </a:r>
            <a:endParaRPr lang="pt-PT" dirty="0" smtClean="0"/>
          </a:p>
          <a:p>
            <a:r>
              <a:rPr lang="pt-PT" dirty="0" smtClean="0"/>
              <a:t>92 pedidos de patentes e patentes (pedidos</a:t>
            </a:r>
            <a:r>
              <a:rPr lang="pt-PT" baseline="0" dirty="0" smtClean="0"/>
              <a:t> nacionais em cada país contabilizados)</a:t>
            </a:r>
          </a:p>
          <a:p>
            <a:r>
              <a:rPr lang="pt-PT" dirty="0" smtClean="0"/>
              <a:t>23 Bolsas</a:t>
            </a:r>
            <a:r>
              <a:rPr lang="pt-PT" baseline="0" dirty="0" smtClean="0"/>
              <a:t> de Ignição atribuídas</a:t>
            </a:r>
          </a:p>
          <a:p>
            <a:r>
              <a:rPr lang="pt-PT" dirty="0" smtClean="0"/>
              <a:t>28 Concursos de ideias de negócio organizados</a:t>
            </a:r>
          </a:p>
          <a:p>
            <a:r>
              <a:rPr lang="pt-PT" dirty="0" smtClean="0"/>
              <a:t>62 candidaturas a concursos de inovação apoiadas</a:t>
            </a:r>
          </a:p>
          <a:p>
            <a:r>
              <a:rPr lang="pt-PT" dirty="0" smtClean="0"/>
              <a:t>16% de cursos com unidades curriculares de Empreendedorismo e Inovação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2974B-1C85-40CB-B14B-46BA9D6B6A36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08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24 </a:t>
            </a:r>
            <a:r>
              <a:rPr lang="pt-PT" dirty="0" err="1" smtClean="0"/>
              <a:t>techscouter</a:t>
            </a:r>
            <a:r>
              <a:rPr lang="pt-PT" dirty="0" smtClean="0"/>
              <a:t> identificados</a:t>
            </a:r>
          </a:p>
          <a:p>
            <a:r>
              <a:rPr lang="pt-PT" dirty="0" smtClean="0"/>
              <a:t>89 </a:t>
            </a:r>
            <a:r>
              <a:rPr lang="pt-PT" dirty="0" err="1" smtClean="0"/>
              <a:t>invention</a:t>
            </a:r>
            <a:r>
              <a:rPr lang="pt-PT" dirty="0" smtClean="0"/>
              <a:t> </a:t>
            </a:r>
            <a:r>
              <a:rPr lang="pt-PT" dirty="0" err="1" smtClean="0"/>
              <a:t>disclosures</a:t>
            </a:r>
            <a:endParaRPr lang="pt-PT" dirty="0" smtClean="0"/>
          </a:p>
          <a:p>
            <a:r>
              <a:rPr lang="pt-PT" dirty="0" smtClean="0"/>
              <a:t>92 pedidos de patentes e patentes (pedidos</a:t>
            </a:r>
            <a:r>
              <a:rPr lang="pt-PT" baseline="0" dirty="0" smtClean="0"/>
              <a:t> nacionais em cada país contabilizados)</a:t>
            </a:r>
          </a:p>
          <a:p>
            <a:r>
              <a:rPr lang="pt-PT" dirty="0" smtClean="0"/>
              <a:t>23 Bolsas</a:t>
            </a:r>
            <a:r>
              <a:rPr lang="pt-PT" baseline="0" dirty="0" smtClean="0"/>
              <a:t> de Ignição atribuídas</a:t>
            </a:r>
          </a:p>
          <a:p>
            <a:r>
              <a:rPr lang="pt-PT" dirty="0" smtClean="0"/>
              <a:t>28 Concursos de ideias de negócio organizados</a:t>
            </a:r>
          </a:p>
          <a:p>
            <a:r>
              <a:rPr lang="pt-PT" dirty="0" smtClean="0"/>
              <a:t>62 candidaturas a concursos de inovação apoiadas</a:t>
            </a:r>
          </a:p>
          <a:p>
            <a:r>
              <a:rPr lang="pt-PT" dirty="0" smtClean="0"/>
              <a:t>16% de cursos com unidades curriculares de Empreendedorismo e Inovação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2974B-1C85-40CB-B14B-46BA9D6B6A36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976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24 </a:t>
            </a:r>
            <a:r>
              <a:rPr lang="pt-PT" dirty="0" err="1" smtClean="0"/>
              <a:t>techscouter</a:t>
            </a:r>
            <a:r>
              <a:rPr lang="pt-PT" dirty="0" smtClean="0"/>
              <a:t> identificados</a:t>
            </a:r>
          </a:p>
          <a:p>
            <a:r>
              <a:rPr lang="pt-PT" dirty="0" smtClean="0"/>
              <a:t>89 </a:t>
            </a:r>
            <a:r>
              <a:rPr lang="pt-PT" dirty="0" err="1" smtClean="0"/>
              <a:t>invention</a:t>
            </a:r>
            <a:r>
              <a:rPr lang="pt-PT" dirty="0" smtClean="0"/>
              <a:t> </a:t>
            </a:r>
            <a:r>
              <a:rPr lang="pt-PT" dirty="0" err="1" smtClean="0"/>
              <a:t>disclosures</a:t>
            </a:r>
            <a:endParaRPr lang="pt-PT" dirty="0" smtClean="0"/>
          </a:p>
          <a:p>
            <a:r>
              <a:rPr lang="pt-PT" dirty="0" smtClean="0"/>
              <a:t>92 pedidos de patentes e patentes (pedidos</a:t>
            </a:r>
            <a:r>
              <a:rPr lang="pt-PT" baseline="0" dirty="0" smtClean="0"/>
              <a:t> nacionais em cada país contabilizados)</a:t>
            </a:r>
          </a:p>
          <a:p>
            <a:r>
              <a:rPr lang="pt-PT" dirty="0" smtClean="0"/>
              <a:t>23 Bolsas</a:t>
            </a:r>
            <a:r>
              <a:rPr lang="pt-PT" baseline="0" dirty="0" smtClean="0"/>
              <a:t> de Ignição atribuídas</a:t>
            </a:r>
          </a:p>
          <a:p>
            <a:r>
              <a:rPr lang="pt-PT" dirty="0" smtClean="0"/>
              <a:t>28 Concursos de ideias de negócio organizados</a:t>
            </a:r>
          </a:p>
          <a:p>
            <a:r>
              <a:rPr lang="pt-PT" dirty="0" smtClean="0"/>
              <a:t>62 candidaturas a concursos de inovação apoiadas</a:t>
            </a:r>
          </a:p>
          <a:p>
            <a:r>
              <a:rPr lang="pt-PT" dirty="0" smtClean="0"/>
              <a:t>16% de cursos com unidades curriculares de Empreendedorismo e Inovação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2974B-1C85-40CB-B14B-46BA9D6B6A36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3929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24 </a:t>
            </a:r>
            <a:r>
              <a:rPr lang="pt-PT" dirty="0" err="1" smtClean="0"/>
              <a:t>techscouter</a:t>
            </a:r>
            <a:r>
              <a:rPr lang="pt-PT" dirty="0" smtClean="0"/>
              <a:t> identificados</a:t>
            </a:r>
          </a:p>
          <a:p>
            <a:r>
              <a:rPr lang="pt-PT" dirty="0" smtClean="0"/>
              <a:t>89 </a:t>
            </a:r>
            <a:r>
              <a:rPr lang="pt-PT" dirty="0" err="1" smtClean="0"/>
              <a:t>invention</a:t>
            </a:r>
            <a:r>
              <a:rPr lang="pt-PT" dirty="0" smtClean="0"/>
              <a:t> </a:t>
            </a:r>
            <a:r>
              <a:rPr lang="pt-PT" dirty="0" err="1" smtClean="0"/>
              <a:t>disclosures</a:t>
            </a:r>
            <a:endParaRPr lang="pt-PT" dirty="0" smtClean="0"/>
          </a:p>
          <a:p>
            <a:r>
              <a:rPr lang="pt-PT" dirty="0" smtClean="0"/>
              <a:t>92 pedidos de patentes e patentes (pedidos</a:t>
            </a:r>
            <a:r>
              <a:rPr lang="pt-PT" baseline="0" dirty="0" smtClean="0"/>
              <a:t> nacionais em cada país contabilizados)</a:t>
            </a:r>
          </a:p>
          <a:p>
            <a:r>
              <a:rPr lang="pt-PT" dirty="0" smtClean="0"/>
              <a:t>23 Bolsas</a:t>
            </a:r>
            <a:r>
              <a:rPr lang="pt-PT" baseline="0" dirty="0" smtClean="0"/>
              <a:t> de Ignição atribuídas</a:t>
            </a:r>
          </a:p>
          <a:p>
            <a:r>
              <a:rPr lang="pt-PT" dirty="0" smtClean="0"/>
              <a:t>28 Concursos de ideias de negócio organizados</a:t>
            </a:r>
          </a:p>
          <a:p>
            <a:r>
              <a:rPr lang="pt-PT" dirty="0" smtClean="0"/>
              <a:t>62 candidaturas a concursos de inovação apoiadas</a:t>
            </a:r>
          </a:p>
          <a:p>
            <a:r>
              <a:rPr lang="pt-PT" dirty="0" smtClean="0"/>
              <a:t>16% de cursos com unidades curriculares de Empreendedorismo e Inovação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2974B-1C85-40CB-B14B-46BA9D6B6A36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33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24 </a:t>
            </a:r>
            <a:r>
              <a:rPr lang="pt-PT" dirty="0" err="1" smtClean="0"/>
              <a:t>techscouter</a:t>
            </a:r>
            <a:r>
              <a:rPr lang="pt-PT" dirty="0" smtClean="0"/>
              <a:t> identificados</a:t>
            </a:r>
          </a:p>
          <a:p>
            <a:r>
              <a:rPr lang="pt-PT" dirty="0" smtClean="0"/>
              <a:t>89 </a:t>
            </a:r>
            <a:r>
              <a:rPr lang="pt-PT" dirty="0" err="1" smtClean="0"/>
              <a:t>invention</a:t>
            </a:r>
            <a:r>
              <a:rPr lang="pt-PT" dirty="0" smtClean="0"/>
              <a:t> </a:t>
            </a:r>
            <a:r>
              <a:rPr lang="pt-PT" dirty="0" err="1" smtClean="0"/>
              <a:t>disclosures</a:t>
            </a:r>
            <a:endParaRPr lang="pt-PT" dirty="0" smtClean="0"/>
          </a:p>
          <a:p>
            <a:r>
              <a:rPr lang="pt-PT" dirty="0" smtClean="0"/>
              <a:t>92 pedidos de patentes e patentes (pedidos</a:t>
            </a:r>
            <a:r>
              <a:rPr lang="pt-PT" baseline="0" dirty="0" smtClean="0"/>
              <a:t> nacionais em cada país contabilizados)</a:t>
            </a:r>
          </a:p>
          <a:p>
            <a:r>
              <a:rPr lang="pt-PT" dirty="0" smtClean="0"/>
              <a:t>23 Bolsas</a:t>
            </a:r>
            <a:r>
              <a:rPr lang="pt-PT" baseline="0" dirty="0" smtClean="0"/>
              <a:t> de Ignição atribuídas</a:t>
            </a:r>
          </a:p>
          <a:p>
            <a:r>
              <a:rPr lang="pt-PT" dirty="0" smtClean="0"/>
              <a:t>28 Concursos de ideias de negócio organizados</a:t>
            </a:r>
          </a:p>
          <a:p>
            <a:r>
              <a:rPr lang="pt-PT" dirty="0" smtClean="0"/>
              <a:t>62 candidaturas a concursos de inovação apoiadas</a:t>
            </a:r>
          </a:p>
          <a:p>
            <a:r>
              <a:rPr lang="pt-PT" dirty="0" smtClean="0"/>
              <a:t>16% de cursos com unidades curriculares de Empreendedorismo e Inovação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2974B-1C85-40CB-B14B-46BA9D6B6A36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569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24 </a:t>
            </a:r>
            <a:r>
              <a:rPr lang="pt-PT" dirty="0" err="1" smtClean="0"/>
              <a:t>techscouter</a:t>
            </a:r>
            <a:r>
              <a:rPr lang="pt-PT" dirty="0" smtClean="0"/>
              <a:t> identificados</a:t>
            </a:r>
          </a:p>
          <a:p>
            <a:r>
              <a:rPr lang="pt-PT" dirty="0" smtClean="0"/>
              <a:t>89 </a:t>
            </a:r>
            <a:r>
              <a:rPr lang="pt-PT" dirty="0" err="1" smtClean="0"/>
              <a:t>invention</a:t>
            </a:r>
            <a:r>
              <a:rPr lang="pt-PT" dirty="0" smtClean="0"/>
              <a:t> </a:t>
            </a:r>
            <a:r>
              <a:rPr lang="pt-PT" dirty="0" err="1" smtClean="0"/>
              <a:t>disclosures</a:t>
            </a:r>
            <a:endParaRPr lang="pt-PT" dirty="0" smtClean="0"/>
          </a:p>
          <a:p>
            <a:r>
              <a:rPr lang="pt-PT" dirty="0" smtClean="0"/>
              <a:t>92 pedidos de patentes e patentes (pedidos</a:t>
            </a:r>
            <a:r>
              <a:rPr lang="pt-PT" baseline="0" dirty="0" smtClean="0"/>
              <a:t> nacionais em cada país contabilizados)</a:t>
            </a:r>
          </a:p>
          <a:p>
            <a:r>
              <a:rPr lang="pt-PT" dirty="0" smtClean="0"/>
              <a:t>23 Bolsas</a:t>
            </a:r>
            <a:r>
              <a:rPr lang="pt-PT" baseline="0" dirty="0" smtClean="0"/>
              <a:t> de Ignição atribuídas</a:t>
            </a:r>
          </a:p>
          <a:p>
            <a:r>
              <a:rPr lang="pt-PT" dirty="0" smtClean="0"/>
              <a:t>28 Concursos de ideias de negócio organizados</a:t>
            </a:r>
          </a:p>
          <a:p>
            <a:r>
              <a:rPr lang="pt-PT" dirty="0" smtClean="0"/>
              <a:t>62 candidaturas a concursos de inovação apoiadas</a:t>
            </a:r>
          </a:p>
          <a:p>
            <a:r>
              <a:rPr lang="pt-PT" dirty="0" smtClean="0"/>
              <a:t>16% de cursos com unidades curriculares de Empreendedorismo e Inovação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2974B-1C85-40CB-B14B-46BA9D6B6A36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281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5A03-7942-49CD-8189-1808CA7ECE8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3EC-DB60-475D-8AC3-A47AE6FDFC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5A03-7942-49CD-8189-1808CA7ECE8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3EC-DB60-475D-8AC3-A47AE6FDFC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92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5A03-7942-49CD-8189-1808CA7ECE8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3EC-DB60-475D-8AC3-A47AE6FDFC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8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5A03-7942-49CD-8189-1808CA7ECE8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3EC-DB60-475D-8AC3-A47AE6FDFC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1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5A03-7942-49CD-8189-1808CA7ECE8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3EC-DB60-475D-8AC3-A47AE6FDFC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1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5A03-7942-49CD-8189-1808CA7ECE8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3EC-DB60-475D-8AC3-A47AE6FDFC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38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5A03-7942-49CD-8189-1808CA7ECE8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3EC-DB60-475D-8AC3-A47AE6FDFC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7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5A03-7942-49CD-8189-1808CA7ECE8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3EC-DB60-475D-8AC3-A47AE6FDFC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3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5A03-7942-49CD-8189-1808CA7ECE8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3EC-DB60-475D-8AC3-A47AE6FDFC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91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5A03-7942-49CD-8189-1808CA7ECE8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3EC-DB60-475D-8AC3-A47AE6FDFC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89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5A03-7942-49CD-8189-1808CA7ECE8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3EC-DB60-475D-8AC3-A47AE6FDFC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39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02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70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76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59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14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44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8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77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58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82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78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02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18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13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37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70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4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97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50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87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14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73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23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70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08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5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01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950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54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7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98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11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55FA-FE6B-47F0-A346-6147DFFCAADD}" type="datetimeFigureOut">
              <a:rPr lang="pt-PT" smtClean="0"/>
              <a:t>16/06/2021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7E7-F417-437D-AC6D-9C4F52B44D4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3475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55FA-FE6B-47F0-A346-6147DFFCAADD}" type="datetimeFigureOut">
              <a:rPr lang="pt-PT" smtClean="0"/>
              <a:t>16/06/2021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7E7-F417-437D-AC6D-9C4F52B44D4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1106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55FA-FE6B-47F0-A346-6147DFFCAADD}" type="datetimeFigureOut">
              <a:rPr lang="pt-PT" smtClean="0"/>
              <a:t>16/06/2021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7E7-F417-437D-AC6D-9C4F52B44D4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91724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55FA-FE6B-47F0-A346-6147DFFCAADD}" type="datetimeFigureOut">
              <a:rPr lang="pt-PT" smtClean="0"/>
              <a:t>16/06/2021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7E7-F417-437D-AC6D-9C4F52B44D4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345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55FA-FE6B-47F0-A346-6147DFFCAADD}" type="datetimeFigureOut">
              <a:rPr lang="pt-PT" smtClean="0"/>
              <a:t>16/06/2021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7E7-F417-437D-AC6D-9C4F52B44D4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57100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55FA-FE6B-47F0-A346-6147DFFCAADD}" type="datetimeFigureOut">
              <a:rPr lang="pt-PT" smtClean="0"/>
              <a:t>16/06/2021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7E7-F417-437D-AC6D-9C4F52B44D4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7534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55FA-FE6B-47F0-A346-6147DFFCAADD}" type="datetimeFigureOut">
              <a:rPr lang="pt-PT" smtClean="0"/>
              <a:t>16/06/2021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7E7-F417-437D-AC6D-9C4F52B44D4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986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55FA-FE6B-47F0-A346-6147DFFCAADD}" type="datetimeFigureOut">
              <a:rPr lang="pt-PT" smtClean="0"/>
              <a:t>16/06/2021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7E7-F417-437D-AC6D-9C4F52B44D4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47989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55FA-FE6B-47F0-A346-6147DFFCAADD}" type="datetimeFigureOut">
              <a:rPr lang="pt-PT" smtClean="0"/>
              <a:t>16/06/2021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7E7-F417-437D-AC6D-9C4F52B44D4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3212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55FA-FE6B-47F0-A346-6147DFFCAADD}" type="datetimeFigureOut">
              <a:rPr lang="pt-PT" smtClean="0"/>
              <a:t>16/06/2021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7E7-F417-437D-AC6D-9C4F52B44D4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21301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55FA-FE6B-47F0-A346-6147DFFCAADD}" type="datetimeFigureOut">
              <a:rPr lang="pt-PT" smtClean="0"/>
              <a:t>16/06/2021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7E7-F417-437D-AC6D-9C4F52B44D4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739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B5A03-7942-49CD-8189-1808CA7ECE8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23EC-DB60-475D-8AC3-A47AE6FDFC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8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1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5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5247-504F-4D92-8877-E0A3777181F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16/06/2021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F8FF-5DB4-4E62-B5ED-B1DB0674B37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1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055FA-FE6B-47F0-A346-6147DFFCAADD}" type="datetimeFigureOut">
              <a:rPr lang="pt-PT" smtClean="0"/>
              <a:t>16/06/2021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707E7-F417-437D-AC6D-9C4F52B44D4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236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HNiE-5Xzgjw&amp;t=40s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ed.com/talks/itay_talgam_lead_like_the_great_conductors#t-1209615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DITS.UC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523" y="3838282"/>
            <a:ext cx="6400800" cy="14732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If you love something too much give it </a:t>
            </a:r>
            <a:r>
              <a:rPr lang="en-US" b="1" dirty="0" smtClean="0">
                <a:solidFill>
                  <a:schemeClr val="tx2"/>
                </a:solidFill>
              </a:rPr>
              <a:t>away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Jorge Figueira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 descr="MARCA_UC_PRETO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" y="5841643"/>
            <a:ext cx="1726273" cy="760095"/>
          </a:xfrm>
          <a:prstGeom prst="rect">
            <a:avLst/>
          </a:prstGeom>
        </p:spPr>
      </p:pic>
      <p:pic>
        <p:nvPicPr>
          <p:cNvPr id="9" name="Picture 8" descr="dits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29" y="1510037"/>
            <a:ext cx="4108787" cy="1012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biopark.ee/wp-content/uploads/2021/05/1_online-300x1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30" y="1132701"/>
            <a:ext cx="4276586" cy="22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rtu Biotechnology Pa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27" y="5830213"/>
            <a:ext cx="2286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arredondado 2"/>
          <p:cNvSpPr/>
          <p:nvPr/>
        </p:nvSpPr>
        <p:spPr>
          <a:xfrm>
            <a:off x="0" y="1508760"/>
            <a:ext cx="9043416" cy="420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198" name="Rectangle 78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02" name="AutoShape 82"/>
          <p:cNvSpPr>
            <a:spLocks noChangeAspect="1" noChangeArrowheads="1" noTextEdit="1"/>
          </p:cNvSpPr>
          <p:nvPr/>
        </p:nvSpPr>
        <p:spPr bwMode="auto">
          <a:xfrm>
            <a:off x="0" y="1209675"/>
            <a:ext cx="91440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13" name="Rectangle 93"/>
          <p:cNvSpPr>
            <a:spLocks noChangeArrowheads="1"/>
          </p:cNvSpPr>
          <p:nvPr/>
        </p:nvSpPr>
        <p:spPr bwMode="auto">
          <a:xfrm>
            <a:off x="4672013" y="2192759"/>
            <a:ext cx="6120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Executivo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214" name="Group 94"/>
          <p:cNvGrpSpPr>
            <a:grpSpLocks/>
          </p:cNvGrpSpPr>
          <p:nvPr/>
        </p:nvGrpSpPr>
        <p:grpSpPr bwMode="auto">
          <a:xfrm>
            <a:off x="979488" y="2521372"/>
            <a:ext cx="346075" cy="2563812"/>
            <a:chOff x="1070" y="1610"/>
            <a:chExt cx="171" cy="1106"/>
          </a:xfrm>
        </p:grpSpPr>
        <p:sp>
          <p:nvSpPr>
            <p:cNvPr id="133215" name="Rectangle 9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216" name="Rectangle 9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3266" name="Group 146"/>
          <p:cNvGrpSpPr>
            <a:grpSpLocks/>
          </p:cNvGrpSpPr>
          <p:nvPr/>
        </p:nvGrpSpPr>
        <p:grpSpPr bwMode="auto">
          <a:xfrm>
            <a:off x="1955800" y="2521372"/>
            <a:ext cx="347663" cy="2563812"/>
            <a:chOff x="1552" y="1610"/>
            <a:chExt cx="171" cy="1106"/>
          </a:xfrm>
        </p:grpSpPr>
        <p:sp>
          <p:nvSpPr>
            <p:cNvPr id="133267" name="Rectangle 14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268" name="Rectangle 14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3272" name="Group 152"/>
          <p:cNvGrpSpPr>
            <a:grpSpLocks/>
          </p:cNvGrpSpPr>
          <p:nvPr/>
        </p:nvGrpSpPr>
        <p:grpSpPr bwMode="auto">
          <a:xfrm>
            <a:off x="2863850" y="2521372"/>
            <a:ext cx="349250" cy="2563812"/>
            <a:chOff x="2000" y="1610"/>
            <a:chExt cx="172" cy="1106"/>
          </a:xfrm>
        </p:grpSpPr>
        <p:sp>
          <p:nvSpPr>
            <p:cNvPr id="133273" name="Rectangle 15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274" name="Rectangle 15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3278" name="Group 158"/>
          <p:cNvGrpSpPr>
            <a:grpSpLocks/>
          </p:cNvGrpSpPr>
          <p:nvPr/>
        </p:nvGrpSpPr>
        <p:grpSpPr bwMode="auto">
          <a:xfrm>
            <a:off x="3770313" y="2521372"/>
            <a:ext cx="628650" cy="2563812"/>
            <a:chOff x="2447" y="1610"/>
            <a:chExt cx="310" cy="1106"/>
          </a:xfrm>
        </p:grpSpPr>
        <p:sp>
          <p:nvSpPr>
            <p:cNvPr id="133279" name="Rectangle 15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280" name="Rectangle 16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3289" name="Group 169"/>
          <p:cNvGrpSpPr>
            <a:grpSpLocks/>
          </p:cNvGrpSpPr>
          <p:nvPr/>
        </p:nvGrpSpPr>
        <p:grpSpPr bwMode="auto">
          <a:xfrm>
            <a:off x="5095875" y="2521372"/>
            <a:ext cx="558800" cy="2563812"/>
            <a:chOff x="3101" y="1610"/>
            <a:chExt cx="276" cy="1106"/>
          </a:xfrm>
        </p:grpSpPr>
        <p:sp>
          <p:nvSpPr>
            <p:cNvPr id="133290" name="Rectangle 17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291" name="Rectangle 17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3300" name="Group 180"/>
          <p:cNvGrpSpPr>
            <a:grpSpLocks/>
          </p:cNvGrpSpPr>
          <p:nvPr/>
        </p:nvGrpSpPr>
        <p:grpSpPr bwMode="auto">
          <a:xfrm>
            <a:off x="6215063" y="2521372"/>
            <a:ext cx="487362" cy="2563812"/>
            <a:chOff x="3653" y="1610"/>
            <a:chExt cx="241" cy="1106"/>
          </a:xfrm>
        </p:grpSpPr>
        <p:sp>
          <p:nvSpPr>
            <p:cNvPr id="133301" name="Rectangle 18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302" name="Rectangle 18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3311" name="Group 191"/>
          <p:cNvGrpSpPr>
            <a:grpSpLocks/>
          </p:cNvGrpSpPr>
          <p:nvPr/>
        </p:nvGrpSpPr>
        <p:grpSpPr bwMode="auto">
          <a:xfrm>
            <a:off x="7261225" y="2521372"/>
            <a:ext cx="347663" cy="2563812"/>
            <a:chOff x="4169" y="1610"/>
            <a:chExt cx="172" cy="1106"/>
          </a:xfrm>
        </p:grpSpPr>
        <p:sp>
          <p:nvSpPr>
            <p:cNvPr id="133312" name="Rectangle 19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313" name="Rectangle 19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314" name="Rectangle 194"/>
          <p:cNvSpPr>
            <a:spLocks noChangeArrowheads="1"/>
          </p:cNvSpPr>
          <p:nvPr/>
        </p:nvSpPr>
        <p:spPr bwMode="auto">
          <a:xfrm rot="16200000">
            <a:off x="6870432" y="3489489"/>
            <a:ext cx="10863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Desenvolvimento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315" name="Group 195"/>
          <p:cNvGrpSpPr>
            <a:grpSpLocks/>
          </p:cNvGrpSpPr>
          <p:nvPr/>
        </p:nvGrpSpPr>
        <p:grpSpPr bwMode="auto">
          <a:xfrm>
            <a:off x="280988" y="3792959"/>
            <a:ext cx="1046162" cy="798513"/>
            <a:chOff x="726" y="2337"/>
            <a:chExt cx="516" cy="344"/>
          </a:xfrm>
        </p:grpSpPr>
        <p:sp>
          <p:nvSpPr>
            <p:cNvPr id="133316" name="Freeform 19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317" name="Freeform 19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318" name="Rectangle 198"/>
          <p:cNvSpPr>
            <a:spLocks noChangeArrowheads="1"/>
          </p:cNvSpPr>
          <p:nvPr/>
        </p:nvSpPr>
        <p:spPr bwMode="auto">
          <a:xfrm>
            <a:off x="623888" y="4088234"/>
            <a:ext cx="2372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I&amp;D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319" name="Group 199"/>
          <p:cNvGrpSpPr>
            <a:grpSpLocks/>
          </p:cNvGrpSpPr>
          <p:nvPr/>
        </p:nvGrpSpPr>
        <p:grpSpPr bwMode="auto">
          <a:xfrm>
            <a:off x="1119188" y="3792959"/>
            <a:ext cx="1185862" cy="798513"/>
            <a:chOff x="1139" y="2337"/>
            <a:chExt cx="585" cy="344"/>
          </a:xfrm>
        </p:grpSpPr>
        <p:sp>
          <p:nvSpPr>
            <p:cNvPr id="133320" name="Freeform 20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321" name="Freeform 20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322" name="Rectangle 202"/>
          <p:cNvSpPr>
            <a:spLocks noChangeArrowheads="1"/>
          </p:cNvSpPr>
          <p:nvPr/>
        </p:nvSpPr>
        <p:spPr bwMode="auto">
          <a:xfrm>
            <a:off x="1403350" y="3965997"/>
            <a:ext cx="496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Ideia de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23" name="Rectangle 203"/>
          <p:cNvSpPr>
            <a:spLocks noChangeArrowheads="1"/>
          </p:cNvSpPr>
          <p:nvPr/>
        </p:nvSpPr>
        <p:spPr bwMode="auto">
          <a:xfrm>
            <a:off x="1395413" y="4204122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24" name="Rectangle 204"/>
          <p:cNvSpPr>
            <a:spLocks noChangeArrowheads="1"/>
          </p:cNvSpPr>
          <p:nvPr/>
        </p:nvSpPr>
        <p:spPr bwMode="auto">
          <a:xfrm>
            <a:off x="1711325" y="4204122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ó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25" name="Rectangle 205"/>
          <p:cNvSpPr>
            <a:spLocks noChangeArrowheads="1"/>
          </p:cNvSpPr>
          <p:nvPr/>
        </p:nvSpPr>
        <p:spPr bwMode="auto">
          <a:xfrm>
            <a:off x="1806575" y="4204122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cio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326" name="Group 206"/>
          <p:cNvGrpSpPr>
            <a:grpSpLocks/>
          </p:cNvGrpSpPr>
          <p:nvPr/>
        </p:nvGrpSpPr>
        <p:grpSpPr bwMode="auto">
          <a:xfrm>
            <a:off x="2095500" y="3792959"/>
            <a:ext cx="1116013" cy="798513"/>
            <a:chOff x="1621" y="2337"/>
            <a:chExt cx="550" cy="344"/>
          </a:xfrm>
        </p:grpSpPr>
        <p:sp>
          <p:nvSpPr>
            <p:cNvPr id="133327" name="Freeform 20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328" name="Freeform 20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329" name="Rectangle 209"/>
          <p:cNvSpPr>
            <a:spLocks noChangeArrowheads="1"/>
          </p:cNvSpPr>
          <p:nvPr/>
        </p:nvSpPr>
        <p:spPr bwMode="auto">
          <a:xfrm>
            <a:off x="2312988" y="3965997"/>
            <a:ext cx="5565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Proposta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30" name="Rectangle 210"/>
          <p:cNvSpPr>
            <a:spLocks noChangeArrowheads="1"/>
          </p:cNvSpPr>
          <p:nvPr/>
        </p:nvSpPr>
        <p:spPr bwMode="auto">
          <a:xfrm>
            <a:off x="2335213" y="4204122"/>
            <a:ext cx="513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Valor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331" name="Group 211"/>
          <p:cNvGrpSpPr>
            <a:grpSpLocks/>
          </p:cNvGrpSpPr>
          <p:nvPr/>
        </p:nvGrpSpPr>
        <p:grpSpPr bwMode="auto">
          <a:xfrm>
            <a:off x="3003550" y="3792959"/>
            <a:ext cx="1255713" cy="798513"/>
            <a:chOff x="2069" y="2337"/>
            <a:chExt cx="619" cy="344"/>
          </a:xfrm>
        </p:grpSpPr>
        <p:sp>
          <p:nvSpPr>
            <p:cNvPr id="133332" name="Freeform 21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333" name="Freeform 21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334" name="Rectangle 214"/>
          <p:cNvSpPr>
            <a:spLocks noChangeArrowheads="1"/>
          </p:cNvSpPr>
          <p:nvPr/>
        </p:nvSpPr>
        <p:spPr bwMode="auto">
          <a:xfrm>
            <a:off x="3292475" y="3965997"/>
            <a:ext cx="5434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Plano de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35" name="Rectangle 215"/>
          <p:cNvSpPr>
            <a:spLocks noChangeArrowheads="1"/>
          </p:cNvSpPr>
          <p:nvPr/>
        </p:nvSpPr>
        <p:spPr bwMode="auto">
          <a:xfrm>
            <a:off x="3316288" y="4204122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36" name="Rectangle 216"/>
          <p:cNvSpPr>
            <a:spLocks noChangeArrowheads="1"/>
          </p:cNvSpPr>
          <p:nvPr/>
        </p:nvSpPr>
        <p:spPr bwMode="auto">
          <a:xfrm>
            <a:off x="3632200" y="4204122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ó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37" name="Rectangle 217"/>
          <p:cNvSpPr>
            <a:spLocks noChangeArrowheads="1"/>
          </p:cNvSpPr>
          <p:nvPr/>
        </p:nvSpPr>
        <p:spPr bwMode="auto">
          <a:xfrm>
            <a:off x="3727450" y="4204122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cio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338" name="Group 218"/>
          <p:cNvGrpSpPr>
            <a:grpSpLocks/>
          </p:cNvGrpSpPr>
          <p:nvPr/>
        </p:nvGrpSpPr>
        <p:grpSpPr bwMode="auto">
          <a:xfrm>
            <a:off x="5375275" y="3792959"/>
            <a:ext cx="1327150" cy="798513"/>
            <a:chOff x="3239" y="2337"/>
            <a:chExt cx="655" cy="344"/>
          </a:xfrm>
        </p:grpSpPr>
        <p:sp>
          <p:nvSpPr>
            <p:cNvPr id="133339" name="Freeform 21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340" name="Freeform 22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341" name="Rectangle 221"/>
          <p:cNvSpPr>
            <a:spLocks noChangeArrowheads="1"/>
          </p:cNvSpPr>
          <p:nvPr/>
        </p:nvSpPr>
        <p:spPr bwMode="auto">
          <a:xfrm>
            <a:off x="5694363" y="3965997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Empresa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42" name="Rectangle 222"/>
          <p:cNvSpPr>
            <a:spLocks noChangeArrowheads="1"/>
          </p:cNvSpPr>
          <p:nvPr/>
        </p:nvSpPr>
        <p:spPr bwMode="auto">
          <a:xfrm>
            <a:off x="5565775" y="4204122"/>
            <a:ext cx="7727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Adolescente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343" name="Group 223"/>
          <p:cNvGrpSpPr>
            <a:grpSpLocks/>
          </p:cNvGrpSpPr>
          <p:nvPr/>
        </p:nvGrpSpPr>
        <p:grpSpPr bwMode="auto">
          <a:xfrm>
            <a:off x="3981450" y="3792959"/>
            <a:ext cx="1603375" cy="798513"/>
            <a:chOff x="2551" y="2337"/>
            <a:chExt cx="791" cy="344"/>
          </a:xfrm>
        </p:grpSpPr>
        <p:sp>
          <p:nvSpPr>
            <p:cNvPr id="133344" name="Freeform 22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345" name="Freeform 22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346" name="Rectangle 226"/>
          <p:cNvSpPr>
            <a:spLocks noChangeArrowheads="1"/>
          </p:cNvSpPr>
          <p:nvPr/>
        </p:nvSpPr>
        <p:spPr bwMode="auto">
          <a:xfrm>
            <a:off x="4478338" y="3848522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Empresa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47" name="Rectangle 227"/>
          <p:cNvSpPr>
            <a:spLocks noChangeArrowheads="1"/>
          </p:cNvSpPr>
          <p:nvPr/>
        </p:nvSpPr>
        <p:spPr bwMode="auto">
          <a:xfrm>
            <a:off x="4213225" y="4088234"/>
            <a:ext cx="2233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48" name="Rectangle 228"/>
          <p:cNvSpPr>
            <a:spLocks noChangeArrowheads="1"/>
          </p:cNvSpPr>
          <p:nvPr/>
        </p:nvSpPr>
        <p:spPr bwMode="auto">
          <a:xfrm>
            <a:off x="4518025" y="4088234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49" name="Rectangle 229"/>
          <p:cNvSpPr>
            <a:spLocks noChangeArrowheads="1"/>
          </p:cNvSpPr>
          <p:nvPr/>
        </p:nvSpPr>
        <p:spPr bwMode="auto">
          <a:xfrm>
            <a:off x="4616450" y="4088234"/>
            <a:ext cx="1234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50" name="Rectangle 230"/>
          <p:cNvSpPr>
            <a:spLocks noChangeArrowheads="1"/>
          </p:cNvSpPr>
          <p:nvPr/>
        </p:nvSpPr>
        <p:spPr bwMode="auto">
          <a:xfrm>
            <a:off x="4757738" y="4088234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51" name="Rectangle 231"/>
          <p:cNvSpPr>
            <a:spLocks noChangeArrowheads="1"/>
          </p:cNvSpPr>
          <p:nvPr/>
        </p:nvSpPr>
        <p:spPr bwMode="auto">
          <a:xfrm>
            <a:off x="4814888" y="4088234"/>
            <a:ext cx="4889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Nascida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52" name="Rectangle 232"/>
          <p:cNvSpPr>
            <a:spLocks noChangeArrowheads="1"/>
          </p:cNvSpPr>
          <p:nvPr/>
        </p:nvSpPr>
        <p:spPr bwMode="auto">
          <a:xfrm>
            <a:off x="4267200" y="4324772"/>
            <a:ext cx="9076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Licenciamento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353" name="Group 233"/>
          <p:cNvGrpSpPr>
            <a:grpSpLocks/>
          </p:cNvGrpSpPr>
          <p:nvPr/>
        </p:nvGrpSpPr>
        <p:grpSpPr bwMode="auto">
          <a:xfrm>
            <a:off x="6492875" y="3792959"/>
            <a:ext cx="1116013" cy="798513"/>
            <a:chOff x="3790" y="2337"/>
            <a:chExt cx="551" cy="344"/>
          </a:xfrm>
        </p:grpSpPr>
        <p:sp>
          <p:nvSpPr>
            <p:cNvPr id="133354" name="Freeform 23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355" name="Freeform 23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356" name="Rectangle 236"/>
          <p:cNvSpPr>
            <a:spLocks noChangeArrowheads="1"/>
          </p:cNvSpPr>
          <p:nvPr/>
        </p:nvSpPr>
        <p:spPr bwMode="auto">
          <a:xfrm>
            <a:off x="6710363" y="3965997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Empresa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57" name="Rectangle 237"/>
          <p:cNvSpPr>
            <a:spLocks noChangeArrowheads="1"/>
          </p:cNvSpPr>
          <p:nvPr/>
        </p:nvSpPr>
        <p:spPr bwMode="auto">
          <a:xfrm>
            <a:off x="6808788" y="4204122"/>
            <a:ext cx="4085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Adulta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358" name="Group 238"/>
          <p:cNvGrpSpPr>
            <a:grpSpLocks/>
          </p:cNvGrpSpPr>
          <p:nvPr/>
        </p:nvGrpSpPr>
        <p:grpSpPr bwMode="auto">
          <a:xfrm>
            <a:off x="7399338" y="3792959"/>
            <a:ext cx="1395412" cy="798513"/>
            <a:chOff x="4237" y="2337"/>
            <a:chExt cx="689" cy="344"/>
          </a:xfrm>
        </p:grpSpPr>
        <p:sp>
          <p:nvSpPr>
            <p:cNvPr id="133359" name="Freeform 23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360" name="Freeform 24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361" name="Rectangle 241"/>
          <p:cNvSpPr>
            <a:spLocks noChangeArrowheads="1"/>
          </p:cNvSpPr>
          <p:nvPr/>
        </p:nvSpPr>
        <p:spPr bwMode="auto">
          <a:xfrm>
            <a:off x="7748588" y="3965997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Empresa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62" name="Rectangle 242"/>
          <p:cNvSpPr>
            <a:spLocks noChangeArrowheads="1"/>
          </p:cNvSpPr>
          <p:nvPr/>
        </p:nvSpPr>
        <p:spPr bwMode="auto">
          <a:xfrm>
            <a:off x="7586663" y="4204122"/>
            <a:ext cx="8299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Amadurecida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369" name="Group 249"/>
          <p:cNvGrpSpPr>
            <a:grpSpLocks/>
          </p:cNvGrpSpPr>
          <p:nvPr/>
        </p:nvGrpSpPr>
        <p:grpSpPr bwMode="auto">
          <a:xfrm>
            <a:off x="107504" y="2072109"/>
            <a:ext cx="8856984" cy="3013075"/>
            <a:chOff x="587" y="1339"/>
            <a:chExt cx="4511" cy="2444"/>
          </a:xfrm>
        </p:grpSpPr>
        <p:sp>
          <p:nvSpPr>
            <p:cNvPr id="133370" name="Freeform 250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371" name="Freeform 251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3374" name="Group 254"/>
          <p:cNvGrpSpPr>
            <a:grpSpLocks/>
          </p:cNvGrpSpPr>
          <p:nvPr/>
        </p:nvGrpSpPr>
        <p:grpSpPr bwMode="auto">
          <a:xfrm>
            <a:off x="979488" y="2532484"/>
            <a:ext cx="346075" cy="2132013"/>
            <a:chOff x="1070" y="1610"/>
            <a:chExt cx="171" cy="1106"/>
          </a:xfrm>
          <a:solidFill>
            <a:schemeClr val="bg1"/>
          </a:solidFill>
        </p:grpSpPr>
        <p:sp>
          <p:nvSpPr>
            <p:cNvPr id="133375" name="Rectangle 25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376" name="Rectangle 25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3426" name="Group 306"/>
          <p:cNvGrpSpPr>
            <a:grpSpLocks/>
          </p:cNvGrpSpPr>
          <p:nvPr/>
        </p:nvGrpSpPr>
        <p:grpSpPr bwMode="auto">
          <a:xfrm>
            <a:off x="1955800" y="2532484"/>
            <a:ext cx="347663" cy="2132013"/>
            <a:chOff x="1552" y="1610"/>
            <a:chExt cx="171" cy="1106"/>
          </a:xfrm>
          <a:solidFill>
            <a:schemeClr val="bg1"/>
          </a:solidFill>
        </p:grpSpPr>
        <p:sp>
          <p:nvSpPr>
            <p:cNvPr id="133427" name="Rectangle 30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428" name="Rectangle 30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429" name="Rectangle 309"/>
          <p:cNvSpPr>
            <a:spLocks noChangeArrowheads="1"/>
          </p:cNvSpPr>
          <p:nvPr/>
        </p:nvSpPr>
        <p:spPr bwMode="auto">
          <a:xfrm rot="16200000">
            <a:off x="1744781" y="2878559"/>
            <a:ext cx="7109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Verification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432" name="Group 312"/>
          <p:cNvGrpSpPr>
            <a:grpSpLocks/>
          </p:cNvGrpSpPr>
          <p:nvPr/>
        </p:nvGrpSpPr>
        <p:grpSpPr bwMode="auto">
          <a:xfrm>
            <a:off x="2863850" y="2532484"/>
            <a:ext cx="349250" cy="2132013"/>
            <a:chOff x="2000" y="1610"/>
            <a:chExt cx="172" cy="1106"/>
          </a:xfrm>
          <a:solidFill>
            <a:schemeClr val="bg1"/>
          </a:solidFill>
        </p:grpSpPr>
        <p:sp>
          <p:nvSpPr>
            <p:cNvPr id="133433" name="Rectangle 31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434" name="Rectangle 31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435" name="Rectangle 315"/>
          <p:cNvSpPr>
            <a:spLocks noChangeArrowheads="1"/>
          </p:cNvSpPr>
          <p:nvPr/>
        </p:nvSpPr>
        <p:spPr bwMode="auto">
          <a:xfrm rot="16200000">
            <a:off x="2704659" y="2858299"/>
            <a:ext cx="6231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Validation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438" name="Group 318"/>
          <p:cNvGrpSpPr>
            <a:grpSpLocks/>
          </p:cNvGrpSpPr>
          <p:nvPr/>
        </p:nvGrpSpPr>
        <p:grpSpPr bwMode="auto">
          <a:xfrm>
            <a:off x="3770313" y="2575942"/>
            <a:ext cx="628650" cy="2132013"/>
            <a:chOff x="2447" y="1610"/>
            <a:chExt cx="310" cy="1106"/>
          </a:xfrm>
          <a:solidFill>
            <a:schemeClr val="bg1"/>
          </a:solidFill>
        </p:grpSpPr>
        <p:sp>
          <p:nvSpPr>
            <p:cNvPr id="133439" name="Rectangle 31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440" name="Rectangle 32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3449" name="Group 329"/>
          <p:cNvGrpSpPr>
            <a:grpSpLocks/>
          </p:cNvGrpSpPr>
          <p:nvPr/>
        </p:nvGrpSpPr>
        <p:grpSpPr bwMode="auto">
          <a:xfrm>
            <a:off x="5095875" y="2532484"/>
            <a:ext cx="558800" cy="2132013"/>
            <a:chOff x="3101" y="1610"/>
            <a:chExt cx="276" cy="1106"/>
          </a:xfrm>
          <a:solidFill>
            <a:schemeClr val="bg1"/>
          </a:solidFill>
        </p:grpSpPr>
        <p:sp>
          <p:nvSpPr>
            <p:cNvPr id="133450" name="Rectangle 33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451" name="Rectangle 33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3460" name="Group 340"/>
          <p:cNvGrpSpPr>
            <a:grpSpLocks/>
          </p:cNvGrpSpPr>
          <p:nvPr/>
        </p:nvGrpSpPr>
        <p:grpSpPr bwMode="auto">
          <a:xfrm>
            <a:off x="6215063" y="2532484"/>
            <a:ext cx="487362" cy="2132013"/>
            <a:chOff x="3653" y="1610"/>
            <a:chExt cx="241" cy="1106"/>
          </a:xfrm>
          <a:solidFill>
            <a:schemeClr val="bg1"/>
          </a:solidFill>
        </p:grpSpPr>
        <p:sp>
          <p:nvSpPr>
            <p:cNvPr id="133461" name="Rectangle 34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462" name="Rectangle 34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3471" name="Group 351"/>
          <p:cNvGrpSpPr>
            <a:grpSpLocks/>
          </p:cNvGrpSpPr>
          <p:nvPr/>
        </p:nvGrpSpPr>
        <p:grpSpPr bwMode="auto">
          <a:xfrm>
            <a:off x="7261225" y="2532484"/>
            <a:ext cx="347663" cy="2132013"/>
            <a:chOff x="4169" y="1610"/>
            <a:chExt cx="172" cy="1106"/>
          </a:xfrm>
          <a:solidFill>
            <a:schemeClr val="bg1"/>
          </a:solidFill>
        </p:grpSpPr>
        <p:sp>
          <p:nvSpPr>
            <p:cNvPr id="133472" name="Rectangle 35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473" name="Rectangle 35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474" name="Rectangle 354"/>
          <p:cNvSpPr>
            <a:spLocks noChangeArrowheads="1"/>
          </p:cNvSpPr>
          <p:nvPr/>
        </p:nvSpPr>
        <p:spPr bwMode="auto">
          <a:xfrm rot="16200000">
            <a:off x="6643688" y="3252951"/>
            <a:ext cx="1543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475" name="Group 355"/>
          <p:cNvGrpSpPr>
            <a:grpSpLocks/>
          </p:cNvGrpSpPr>
          <p:nvPr/>
        </p:nvGrpSpPr>
        <p:grpSpPr bwMode="auto">
          <a:xfrm>
            <a:off x="280988" y="3792959"/>
            <a:ext cx="1046162" cy="798513"/>
            <a:chOff x="726" y="2337"/>
            <a:chExt cx="516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476" name="Freeform 35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477" name="Freeform 35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478" name="Rectangle 358"/>
          <p:cNvSpPr>
            <a:spLocks noChangeArrowheads="1"/>
          </p:cNvSpPr>
          <p:nvPr/>
        </p:nvSpPr>
        <p:spPr bwMode="auto">
          <a:xfrm>
            <a:off x="623888" y="4088234"/>
            <a:ext cx="2821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R&amp;D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479" name="Group 359"/>
          <p:cNvGrpSpPr>
            <a:grpSpLocks/>
          </p:cNvGrpSpPr>
          <p:nvPr/>
        </p:nvGrpSpPr>
        <p:grpSpPr bwMode="auto">
          <a:xfrm>
            <a:off x="1119188" y="3792959"/>
            <a:ext cx="1185862" cy="798513"/>
            <a:chOff x="1139" y="2337"/>
            <a:chExt cx="58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480" name="Freeform 36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481" name="Freeform 36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482" name="Rectangle 362"/>
          <p:cNvSpPr>
            <a:spLocks noChangeArrowheads="1"/>
          </p:cNvSpPr>
          <p:nvPr/>
        </p:nvSpPr>
        <p:spPr bwMode="auto">
          <a:xfrm>
            <a:off x="1403350" y="3965997"/>
            <a:ext cx="604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Idea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486" name="Group 366"/>
          <p:cNvGrpSpPr>
            <a:grpSpLocks/>
          </p:cNvGrpSpPr>
          <p:nvPr/>
        </p:nvGrpSpPr>
        <p:grpSpPr bwMode="auto">
          <a:xfrm>
            <a:off x="2095500" y="3792959"/>
            <a:ext cx="1116013" cy="798513"/>
            <a:chOff x="1621" y="2337"/>
            <a:chExt cx="550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487" name="Freeform 36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488" name="Freeform 36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489" name="Rectangle 369"/>
          <p:cNvSpPr>
            <a:spLocks noChangeArrowheads="1"/>
          </p:cNvSpPr>
          <p:nvPr/>
        </p:nvSpPr>
        <p:spPr bwMode="auto">
          <a:xfrm>
            <a:off x="2291013" y="3965996"/>
            <a:ext cx="8522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Value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Proposition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491" name="Group 371"/>
          <p:cNvGrpSpPr>
            <a:grpSpLocks/>
          </p:cNvGrpSpPr>
          <p:nvPr/>
        </p:nvGrpSpPr>
        <p:grpSpPr bwMode="auto">
          <a:xfrm>
            <a:off x="3003550" y="3792959"/>
            <a:ext cx="1255713" cy="798513"/>
            <a:chOff x="2069" y="2337"/>
            <a:chExt cx="61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492" name="Freeform 37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493" name="Freeform 37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494" name="Rectangle 374"/>
          <p:cNvSpPr>
            <a:spLocks noChangeArrowheads="1"/>
          </p:cNvSpPr>
          <p:nvPr/>
        </p:nvSpPr>
        <p:spPr bwMode="auto">
          <a:xfrm>
            <a:off x="3319771" y="3965997"/>
            <a:ext cx="711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498" name="Group 378"/>
          <p:cNvGrpSpPr>
            <a:grpSpLocks/>
          </p:cNvGrpSpPr>
          <p:nvPr/>
        </p:nvGrpSpPr>
        <p:grpSpPr bwMode="auto">
          <a:xfrm>
            <a:off x="5375275" y="3792959"/>
            <a:ext cx="1327150" cy="798513"/>
            <a:chOff x="3239" y="2337"/>
            <a:chExt cx="65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499" name="Freeform 37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500" name="Freeform 38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501" name="Rectangle 381"/>
          <p:cNvSpPr>
            <a:spLocks noChangeArrowheads="1"/>
          </p:cNvSpPr>
          <p:nvPr/>
        </p:nvSpPr>
        <p:spPr bwMode="auto">
          <a:xfrm>
            <a:off x="5727896" y="3965997"/>
            <a:ext cx="865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Teenage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Company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503" name="Group 383"/>
          <p:cNvGrpSpPr>
            <a:grpSpLocks/>
          </p:cNvGrpSpPr>
          <p:nvPr/>
        </p:nvGrpSpPr>
        <p:grpSpPr bwMode="auto">
          <a:xfrm>
            <a:off x="3981450" y="3792959"/>
            <a:ext cx="1603375" cy="798513"/>
            <a:chOff x="2551" y="2337"/>
            <a:chExt cx="79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504" name="Freeform 38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505" name="Freeform 38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506" name="Rectangle 386"/>
          <p:cNvSpPr>
            <a:spLocks noChangeArrowheads="1"/>
          </p:cNvSpPr>
          <p:nvPr/>
        </p:nvSpPr>
        <p:spPr bwMode="auto">
          <a:xfrm>
            <a:off x="4314562" y="3903114"/>
            <a:ext cx="898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Start-up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company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12" name="Rectangle 392"/>
          <p:cNvSpPr>
            <a:spLocks noChangeArrowheads="1"/>
          </p:cNvSpPr>
          <p:nvPr/>
        </p:nvSpPr>
        <p:spPr bwMode="auto">
          <a:xfrm>
            <a:off x="4420448" y="4324772"/>
            <a:ext cx="570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Licensing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513" name="Group 393"/>
          <p:cNvGrpSpPr>
            <a:grpSpLocks/>
          </p:cNvGrpSpPr>
          <p:nvPr/>
        </p:nvGrpSpPr>
        <p:grpSpPr bwMode="auto">
          <a:xfrm>
            <a:off x="6492875" y="3792959"/>
            <a:ext cx="1116013" cy="798513"/>
            <a:chOff x="3790" y="2337"/>
            <a:chExt cx="55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514" name="Freeform 39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515" name="Freeform 39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516" name="Rectangle 396"/>
          <p:cNvSpPr>
            <a:spLocks noChangeArrowheads="1"/>
          </p:cNvSpPr>
          <p:nvPr/>
        </p:nvSpPr>
        <p:spPr bwMode="auto">
          <a:xfrm>
            <a:off x="6678303" y="3965997"/>
            <a:ext cx="775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grown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company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518" name="Group 398"/>
          <p:cNvGrpSpPr>
            <a:grpSpLocks/>
          </p:cNvGrpSpPr>
          <p:nvPr/>
        </p:nvGrpSpPr>
        <p:grpSpPr bwMode="auto">
          <a:xfrm>
            <a:off x="7399338" y="3792959"/>
            <a:ext cx="1395412" cy="798513"/>
            <a:chOff x="4237" y="2337"/>
            <a:chExt cx="68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519" name="Freeform 39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520" name="Freeform 40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521" name="Rectangle 401"/>
          <p:cNvSpPr>
            <a:spLocks noChangeArrowheads="1"/>
          </p:cNvSpPr>
          <p:nvPr/>
        </p:nvSpPr>
        <p:spPr bwMode="auto">
          <a:xfrm>
            <a:off x="7788698" y="3965997"/>
            <a:ext cx="754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“Mature” 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company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Rectangle 336"/>
          <p:cNvSpPr>
            <a:spLocks noChangeArrowheads="1"/>
          </p:cNvSpPr>
          <p:nvPr/>
        </p:nvSpPr>
        <p:spPr bwMode="auto">
          <a:xfrm rot="16200000">
            <a:off x="3509592" y="2940832"/>
            <a:ext cx="11502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Creation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(1st 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Incubation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Text Box 271"/>
          <p:cNvSpPr txBox="1">
            <a:spLocks noChangeArrowheads="1"/>
          </p:cNvSpPr>
          <p:nvPr/>
        </p:nvSpPr>
        <p:spPr bwMode="auto">
          <a:xfrm>
            <a:off x="2785" y="1264"/>
            <a:ext cx="9144000" cy="1200329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</a:t>
            </a:r>
            <a:r>
              <a:rPr kumimoji="0" lang="pt-PT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Ecosystem</a:t>
            </a:r>
            <a:endParaRPr kumimoji="0" lang="pt-PT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17" name="Rectangle 97"/>
          <p:cNvSpPr>
            <a:spLocks noChangeArrowheads="1"/>
          </p:cNvSpPr>
          <p:nvPr/>
        </p:nvSpPr>
        <p:spPr bwMode="auto">
          <a:xfrm rot="16200000">
            <a:off x="894644" y="2796790"/>
            <a:ext cx="4744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Ignition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Rectangle 336"/>
          <p:cNvSpPr>
            <a:spLocks noChangeArrowheads="1"/>
          </p:cNvSpPr>
          <p:nvPr/>
        </p:nvSpPr>
        <p:spPr bwMode="auto">
          <a:xfrm rot="16200000">
            <a:off x="4794776" y="2994493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Acceleration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(2nd 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Incub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.)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Rectangle 336"/>
          <p:cNvSpPr>
            <a:spLocks noChangeArrowheads="1"/>
          </p:cNvSpPr>
          <p:nvPr/>
        </p:nvSpPr>
        <p:spPr bwMode="auto">
          <a:xfrm rot="16200000">
            <a:off x="5888888" y="2996765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(3rd 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Incub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.)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18584" y="5210843"/>
            <a:ext cx="3096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&gt;600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Complementary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Text Box 5"/>
          <p:cNvSpPr txBox="1">
            <a:spLocks noChangeArrowheads="1"/>
          </p:cNvSpPr>
          <p:nvPr/>
        </p:nvSpPr>
        <p:spPr bwMode="auto">
          <a:xfrm>
            <a:off x="73152" y="158191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Nuclear </a:t>
            </a:r>
            <a:r>
              <a:rPr kumimoji="0" lang="pt-P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Partners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3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0" y="2272261"/>
            <a:ext cx="9144000" cy="4653979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txBody>
          <a:bodyPr tIns="262800"/>
          <a:lstStyle/>
          <a:p>
            <a:pPr algn="ctr">
              <a:lnSpc>
                <a:spcPct val="150000"/>
              </a:lnSpc>
            </a:pPr>
            <a:endParaRPr lang="pt-PT" sz="2500" dirty="0" smtClean="0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2500" dirty="0" smtClean="0">
                <a:solidFill>
                  <a:srgbClr val="FFFFFF"/>
                </a:solidFill>
              </a:rPr>
              <a:t>“To </a:t>
            </a:r>
            <a:r>
              <a:rPr lang="pt-PT" sz="2500" dirty="0" err="1" smtClean="0">
                <a:solidFill>
                  <a:srgbClr val="FFFFFF"/>
                </a:solidFill>
              </a:rPr>
              <a:t>transform</a:t>
            </a:r>
            <a:r>
              <a:rPr lang="pt-PT" sz="2500" dirty="0" smtClean="0">
                <a:solidFill>
                  <a:srgbClr val="FFFFFF"/>
                </a:solidFill>
              </a:rPr>
              <a:t> </a:t>
            </a:r>
            <a:r>
              <a:rPr lang="pt-PT" sz="2500" dirty="0" err="1" smtClean="0">
                <a:solidFill>
                  <a:srgbClr val="FFFFFF"/>
                </a:solidFill>
              </a:rPr>
              <a:t>the</a:t>
            </a:r>
            <a:r>
              <a:rPr lang="pt-PT" sz="2500" dirty="0" smtClean="0">
                <a:solidFill>
                  <a:srgbClr val="FFFFFF"/>
                </a:solidFill>
              </a:rPr>
              <a:t> </a:t>
            </a:r>
            <a:r>
              <a:rPr lang="pt-PT" sz="2500" dirty="0" err="1" smtClean="0">
                <a:solidFill>
                  <a:srgbClr val="FFFFFF"/>
                </a:solidFill>
              </a:rPr>
              <a:t>region</a:t>
            </a:r>
            <a:r>
              <a:rPr lang="pt-PT" sz="2500" dirty="0" smtClean="0">
                <a:solidFill>
                  <a:srgbClr val="FFFFFF"/>
                </a:solidFill>
              </a:rPr>
              <a:t> </a:t>
            </a:r>
            <a:r>
              <a:rPr lang="pt-PT" sz="2500" dirty="0" err="1" smtClean="0">
                <a:solidFill>
                  <a:srgbClr val="FFFFFF"/>
                </a:solidFill>
              </a:rPr>
              <a:t>towards</a:t>
            </a:r>
            <a:r>
              <a:rPr lang="pt-PT" sz="2500" dirty="0" smtClean="0">
                <a:solidFill>
                  <a:srgbClr val="FFFFFF"/>
                </a:solidFill>
              </a:rPr>
              <a:t> </a:t>
            </a:r>
            <a:r>
              <a:rPr lang="pt-PT" sz="2500" dirty="0" err="1" smtClean="0">
                <a:solidFill>
                  <a:srgbClr val="FFFFFF"/>
                </a:solidFill>
              </a:rPr>
              <a:t>an</a:t>
            </a:r>
            <a:r>
              <a:rPr lang="pt-PT" sz="2500" dirty="0" smtClean="0">
                <a:solidFill>
                  <a:srgbClr val="FFFFFF"/>
                </a:solidFill>
              </a:rPr>
              <a:t> </a:t>
            </a:r>
            <a:r>
              <a:rPr lang="pt-PT" sz="2500" dirty="0" err="1" smtClean="0">
                <a:solidFill>
                  <a:srgbClr val="FFFFFF"/>
                </a:solidFill>
              </a:rPr>
              <a:t>international</a:t>
            </a:r>
            <a:r>
              <a:rPr lang="pt-PT" sz="2500" dirty="0" smtClean="0">
                <a:solidFill>
                  <a:srgbClr val="FFFFFF"/>
                </a:solidFill>
              </a:rPr>
              <a:t> </a:t>
            </a:r>
            <a:r>
              <a:rPr lang="pt-PT" sz="2500" dirty="0" err="1" smtClean="0">
                <a:solidFill>
                  <a:srgbClr val="FFFFFF"/>
                </a:solidFill>
              </a:rPr>
              <a:t>reference</a:t>
            </a:r>
            <a:r>
              <a:rPr lang="pt-PT" sz="2500" dirty="0" smtClean="0">
                <a:solidFill>
                  <a:srgbClr val="FFFFFF"/>
                </a:solidFill>
              </a:rPr>
              <a:t> for </a:t>
            </a:r>
            <a:r>
              <a:rPr lang="pt-PT" sz="2500" dirty="0" err="1" smtClean="0">
                <a:solidFill>
                  <a:srgbClr val="FFFFFF"/>
                </a:solidFill>
              </a:rPr>
              <a:t>the</a:t>
            </a:r>
            <a:r>
              <a:rPr lang="pt-PT" sz="2500" dirty="0" smtClean="0">
                <a:solidFill>
                  <a:srgbClr val="FFFFFF"/>
                </a:solidFill>
              </a:rPr>
              <a:t> </a:t>
            </a:r>
            <a:r>
              <a:rPr lang="pt-PT" sz="2500" dirty="0" err="1" smtClean="0">
                <a:solidFill>
                  <a:srgbClr val="FFFFFF"/>
                </a:solidFill>
              </a:rPr>
              <a:t>knowledge</a:t>
            </a:r>
            <a:r>
              <a:rPr lang="pt-PT" sz="2500" dirty="0" smtClean="0">
                <a:solidFill>
                  <a:srgbClr val="FFFFFF"/>
                </a:solidFill>
              </a:rPr>
              <a:t> </a:t>
            </a:r>
            <a:r>
              <a:rPr lang="pt-PT" sz="2500" dirty="0" err="1" smtClean="0">
                <a:solidFill>
                  <a:srgbClr val="FFFFFF"/>
                </a:solidFill>
              </a:rPr>
              <a:t>creation</a:t>
            </a:r>
            <a:r>
              <a:rPr lang="pt-PT" sz="2500" dirty="0" smtClean="0">
                <a:solidFill>
                  <a:srgbClr val="FFFFFF"/>
                </a:solidFill>
              </a:rPr>
              <a:t>, </a:t>
            </a:r>
            <a:r>
              <a:rPr lang="pt-PT" sz="2500" dirty="0" err="1" smtClean="0">
                <a:solidFill>
                  <a:srgbClr val="FFFFFF"/>
                </a:solidFill>
              </a:rPr>
              <a:t>innovation</a:t>
            </a:r>
            <a:r>
              <a:rPr lang="pt-PT" sz="2500" dirty="0" smtClean="0">
                <a:solidFill>
                  <a:srgbClr val="FFFFFF"/>
                </a:solidFill>
              </a:rPr>
              <a:t> and </a:t>
            </a:r>
            <a:r>
              <a:rPr lang="pt-PT" sz="2500" dirty="0" err="1" smtClean="0">
                <a:solidFill>
                  <a:srgbClr val="FFFFFF"/>
                </a:solidFill>
              </a:rPr>
              <a:t>entrepreneurship</a:t>
            </a:r>
            <a:r>
              <a:rPr lang="pt-PT" sz="2500" dirty="0" smtClean="0">
                <a:solidFill>
                  <a:srgbClr val="FFFFFF"/>
                </a:solidFill>
              </a:rPr>
              <a:t> in </a:t>
            </a:r>
            <a:r>
              <a:rPr lang="pt-PT" sz="2500" dirty="0" err="1" smtClean="0">
                <a:solidFill>
                  <a:srgbClr val="FFFFFF"/>
                </a:solidFill>
              </a:rPr>
              <a:t>the</a:t>
            </a:r>
            <a:r>
              <a:rPr lang="pt-PT" sz="2500" dirty="0" smtClean="0">
                <a:solidFill>
                  <a:srgbClr val="FFFFFF"/>
                </a:solidFill>
              </a:rPr>
              <a:t> </a:t>
            </a:r>
            <a:r>
              <a:rPr lang="pt-PT" sz="2500" dirty="0" err="1" smtClean="0">
                <a:solidFill>
                  <a:srgbClr val="FFFFFF"/>
                </a:solidFill>
              </a:rPr>
              <a:t>areas</a:t>
            </a:r>
            <a:r>
              <a:rPr lang="pt-PT" sz="2500" dirty="0" smtClean="0">
                <a:solidFill>
                  <a:srgbClr val="FFFFFF"/>
                </a:solidFill>
              </a:rPr>
              <a:t> of </a:t>
            </a:r>
            <a:r>
              <a:rPr lang="pt-PT" sz="2500" dirty="0" err="1" smtClean="0">
                <a:solidFill>
                  <a:srgbClr val="FFFFFF"/>
                </a:solidFill>
              </a:rPr>
              <a:t>Life</a:t>
            </a:r>
            <a:r>
              <a:rPr lang="pt-PT" sz="2500" dirty="0" smtClean="0">
                <a:solidFill>
                  <a:srgbClr val="FFFFFF"/>
                </a:solidFill>
              </a:rPr>
              <a:t> </a:t>
            </a:r>
            <a:r>
              <a:rPr lang="pt-PT" sz="2500" dirty="0" err="1" smtClean="0">
                <a:solidFill>
                  <a:srgbClr val="FFFFFF"/>
                </a:solidFill>
              </a:rPr>
              <a:t>Sciences</a:t>
            </a:r>
            <a:r>
              <a:rPr lang="en-US" sz="2500" dirty="0" smtClean="0">
                <a:solidFill>
                  <a:srgbClr val="FFFFFF"/>
                </a:solidFill>
              </a:rPr>
              <a:t>, </a:t>
            </a:r>
            <a:r>
              <a:rPr lang="en-US" sz="2500" dirty="0">
                <a:solidFill>
                  <a:srgbClr val="FFFFFF"/>
                </a:solidFill>
              </a:rPr>
              <a:t>Energy, Information &amp;</a:t>
            </a:r>
            <a:r>
              <a:rPr lang="en-US" sz="2500" dirty="0" smtClean="0">
                <a:solidFill>
                  <a:srgbClr val="FFFFFF"/>
                </a:solidFill>
              </a:rPr>
              <a:t> Communication Technology </a:t>
            </a:r>
            <a:r>
              <a:rPr lang="en-US" sz="2500" dirty="0">
                <a:solidFill>
                  <a:srgbClr val="FFFFFF"/>
                </a:solidFill>
              </a:rPr>
              <a:t>and Electronics &amp; </a:t>
            </a:r>
            <a:r>
              <a:rPr lang="en-US" sz="2500" dirty="0" smtClean="0">
                <a:solidFill>
                  <a:srgbClr val="FFFFFF"/>
                </a:solidFill>
              </a:rPr>
              <a:t>Creative Industries in order to become one of the 100 most innovative regions in Europe by 2022”</a:t>
            </a:r>
            <a:endParaRPr lang="pt-PT" sz="4000" dirty="0">
              <a:solidFill>
                <a:prstClr val="black"/>
              </a:solidFill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11188" y="620713"/>
            <a:ext cx="333136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9600" b="1" dirty="0" err="1" smtClean="0">
                <a:solidFill>
                  <a:prstClr val="white">
                    <a:lumMod val="50000"/>
                  </a:prstClr>
                </a:solidFill>
              </a:rPr>
              <a:t>Vision</a:t>
            </a:r>
            <a:endParaRPr lang="pt-PT" sz="96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5357" t="20567" r="43622" b="29051"/>
          <a:stretch/>
        </p:blipFill>
        <p:spPr>
          <a:xfrm>
            <a:off x="689345" y="1195625"/>
            <a:ext cx="7501813" cy="518278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008" y="320040"/>
            <a:ext cx="9032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err="1" smtClean="0"/>
              <a:t>Should</a:t>
            </a:r>
            <a:r>
              <a:rPr lang="pt-PT" sz="2400" dirty="0" smtClean="0"/>
              <a:t> </a:t>
            </a:r>
            <a:r>
              <a:rPr lang="pt-PT" sz="2400" dirty="0" err="1" smtClean="0"/>
              <a:t>an</a:t>
            </a:r>
            <a:r>
              <a:rPr lang="pt-PT" sz="2400" dirty="0" smtClean="0"/>
              <a:t> </a:t>
            </a:r>
            <a:r>
              <a:rPr lang="pt-PT" sz="2400" dirty="0" err="1" smtClean="0"/>
              <a:t>University</a:t>
            </a:r>
            <a:r>
              <a:rPr lang="pt-PT" sz="2400" dirty="0" smtClean="0"/>
              <a:t> lead </a:t>
            </a:r>
            <a:r>
              <a:rPr lang="pt-PT" sz="2400" dirty="0" err="1" smtClean="0"/>
              <a:t>the</a:t>
            </a:r>
            <a:r>
              <a:rPr lang="pt-PT" sz="2400" dirty="0" smtClean="0"/>
              <a:t> regional </a:t>
            </a:r>
            <a:r>
              <a:rPr lang="pt-PT" sz="2400" dirty="0" err="1" smtClean="0"/>
              <a:t>Inovation</a:t>
            </a:r>
            <a:r>
              <a:rPr lang="pt-PT" sz="2400" dirty="0" smtClean="0"/>
              <a:t> </a:t>
            </a:r>
            <a:r>
              <a:rPr lang="pt-PT" sz="2400" dirty="0" err="1" smtClean="0"/>
              <a:t>Ecosystem</a:t>
            </a:r>
            <a:r>
              <a:rPr lang="pt-PT" sz="2400" dirty="0" smtClean="0"/>
              <a:t>? And </a:t>
            </a:r>
            <a:r>
              <a:rPr lang="pt-PT" sz="2400" dirty="0" err="1" smtClean="0"/>
              <a:t>How</a:t>
            </a:r>
            <a:r>
              <a:rPr lang="pt-PT" sz="2400" dirty="0" smtClean="0"/>
              <a:t>?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608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6953" r="7516" b="4718"/>
          <a:stretch/>
        </p:blipFill>
        <p:spPr>
          <a:xfrm>
            <a:off x="-27433" y="1042416"/>
            <a:ext cx="9134857" cy="572414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3736" y="292608"/>
            <a:ext cx="591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“</a:t>
            </a:r>
            <a:r>
              <a:rPr lang="pt-PT" sz="2400" dirty="0" err="1" smtClean="0"/>
              <a:t>If</a:t>
            </a:r>
            <a:r>
              <a:rPr lang="pt-PT" sz="2400" dirty="0" smtClean="0"/>
              <a:t> </a:t>
            </a:r>
            <a:r>
              <a:rPr lang="pt-PT" sz="2400" dirty="0" err="1" smtClean="0"/>
              <a:t>you</a:t>
            </a:r>
            <a:r>
              <a:rPr lang="pt-PT" sz="2400" dirty="0" smtClean="0"/>
              <a:t> </a:t>
            </a:r>
            <a:r>
              <a:rPr lang="pt-PT" sz="2400" dirty="0" err="1" smtClean="0"/>
              <a:t>love</a:t>
            </a:r>
            <a:r>
              <a:rPr lang="pt-PT" sz="2400" dirty="0" smtClean="0"/>
              <a:t> </a:t>
            </a:r>
            <a:r>
              <a:rPr lang="pt-PT" sz="2400" dirty="0" err="1" smtClean="0"/>
              <a:t>something</a:t>
            </a:r>
            <a:r>
              <a:rPr lang="pt-PT" sz="2400" dirty="0" smtClean="0"/>
              <a:t> too </a:t>
            </a:r>
            <a:r>
              <a:rPr lang="pt-PT" sz="2400" dirty="0" err="1" smtClean="0"/>
              <a:t>much</a:t>
            </a:r>
            <a:r>
              <a:rPr lang="pt-PT" sz="2400" dirty="0" smtClean="0"/>
              <a:t> </a:t>
            </a:r>
            <a:r>
              <a:rPr lang="pt-PT" sz="2400" dirty="0" err="1" smtClean="0"/>
              <a:t>give</a:t>
            </a:r>
            <a:r>
              <a:rPr lang="pt-PT" sz="2400" dirty="0" smtClean="0"/>
              <a:t> </a:t>
            </a:r>
            <a:r>
              <a:rPr lang="pt-PT" sz="2400" dirty="0" err="1" smtClean="0"/>
              <a:t>it</a:t>
            </a:r>
            <a:r>
              <a:rPr lang="pt-PT" sz="2400" dirty="0" smtClean="0"/>
              <a:t> </a:t>
            </a:r>
            <a:r>
              <a:rPr lang="pt-PT" sz="2400" dirty="0" err="1" smtClean="0"/>
              <a:t>away</a:t>
            </a:r>
            <a:r>
              <a:rPr lang="pt-PT" sz="2400" dirty="0" smtClean="0"/>
              <a:t>”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1884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692" name="Group 596"/>
          <p:cNvGrpSpPr>
            <a:grpSpLocks/>
          </p:cNvGrpSpPr>
          <p:nvPr/>
        </p:nvGrpSpPr>
        <p:grpSpPr bwMode="auto">
          <a:xfrm>
            <a:off x="0" y="1341438"/>
            <a:ext cx="9144000" cy="5516562"/>
            <a:chOff x="0" y="639"/>
            <a:chExt cx="5760" cy="3681"/>
          </a:xfrm>
        </p:grpSpPr>
        <p:sp>
          <p:nvSpPr>
            <p:cNvPr id="132102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639"/>
              <a:ext cx="5760" cy="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>
                <a:solidFill>
                  <a:prstClr val="black"/>
                </a:solidFill>
              </a:endParaRPr>
            </a:p>
          </p:txBody>
        </p:sp>
        <p:grpSp>
          <p:nvGrpSpPr>
            <p:cNvPr id="132103" name="Group 7"/>
            <p:cNvGrpSpPr>
              <a:grpSpLocks/>
            </p:cNvGrpSpPr>
            <p:nvPr/>
          </p:nvGrpSpPr>
          <p:grpSpPr bwMode="auto">
            <a:xfrm>
              <a:off x="2" y="641"/>
              <a:ext cx="5750" cy="3670"/>
              <a:chOff x="2" y="641"/>
              <a:chExt cx="5759" cy="3642"/>
            </a:xfrm>
          </p:grpSpPr>
          <p:sp>
            <p:nvSpPr>
              <p:cNvPr id="132104" name="Freeform 8"/>
              <p:cNvSpPr>
                <a:spLocks/>
              </p:cNvSpPr>
              <p:nvPr/>
            </p:nvSpPr>
            <p:spPr bwMode="auto">
              <a:xfrm>
                <a:off x="2" y="641"/>
                <a:ext cx="5759" cy="3642"/>
              </a:xfrm>
              <a:custGeom>
                <a:avLst/>
                <a:gdLst>
                  <a:gd name="T0" fmla="*/ 3328 w 31563"/>
                  <a:gd name="T1" fmla="*/ 0 h 19962"/>
                  <a:gd name="T2" fmla="*/ 0 w 31563"/>
                  <a:gd name="T3" fmla="*/ 3327 h 19962"/>
                  <a:gd name="T4" fmla="*/ 0 w 31563"/>
                  <a:gd name="T5" fmla="*/ 16635 h 19962"/>
                  <a:gd name="T6" fmla="*/ 3328 w 31563"/>
                  <a:gd name="T7" fmla="*/ 19962 h 19962"/>
                  <a:gd name="T8" fmla="*/ 28236 w 31563"/>
                  <a:gd name="T9" fmla="*/ 19962 h 19962"/>
                  <a:gd name="T10" fmla="*/ 31563 w 31563"/>
                  <a:gd name="T11" fmla="*/ 16635 h 19962"/>
                  <a:gd name="T12" fmla="*/ 31563 w 31563"/>
                  <a:gd name="T13" fmla="*/ 3327 h 19962"/>
                  <a:gd name="T14" fmla="*/ 28236 w 31563"/>
                  <a:gd name="T15" fmla="*/ 0 h 19962"/>
                  <a:gd name="T16" fmla="*/ 3328 w 31563"/>
                  <a:gd name="T17" fmla="*/ 0 h 19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63" h="19962">
                    <a:moveTo>
                      <a:pt x="3328" y="0"/>
                    </a:moveTo>
                    <a:cubicBezTo>
                      <a:pt x="1490" y="0"/>
                      <a:pt x="0" y="1490"/>
                      <a:pt x="0" y="3327"/>
                    </a:cubicBezTo>
                    <a:lnTo>
                      <a:pt x="0" y="16635"/>
                    </a:lnTo>
                    <a:cubicBezTo>
                      <a:pt x="0" y="18473"/>
                      <a:pt x="1490" y="19962"/>
                      <a:pt x="3328" y="19962"/>
                    </a:cubicBezTo>
                    <a:lnTo>
                      <a:pt x="28236" y="19962"/>
                    </a:lnTo>
                    <a:cubicBezTo>
                      <a:pt x="30073" y="19962"/>
                      <a:pt x="31563" y="18473"/>
                      <a:pt x="31563" y="16635"/>
                    </a:cubicBezTo>
                    <a:lnTo>
                      <a:pt x="31563" y="3327"/>
                    </a:lnTo>
                    <a:cubicBezTo>
                      <a:pt x="31563" y="1490"/>
                      <a:pt x="30073" y="0"/>
                      <a:pt x="28236" y="0"/>
                    </a:cubicBezTo>
                    <a:lnTo>
                      <a:pt x="3328" y="0"/>
                    </a:lnTo>
                    <a:close/>
                  </a:path>
                </a:pathLst>
              </a:custGeom>
              <a:solidFill>
                <a:srgbClr val="99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2105" name="Freeform 9"/>
              <p:cNvSpPr>
                <a:spLocks/>
              </p:cNvSpPr>
              <p:nvPr/>
            </p:nvSpPr>
            <p:spPr bwMode="auto">
              <a:xfrm>
                <a:off x="2" y="641"/>
                <a:ext cx="5759" cy="3642"/>
              </a:xfrm>
              <a:custGeom>
                <a:avLst/>
                <a:gdLst>
                  <a:gd name="T0" fmla="*/ 3328 w 31563"/>
                  <a:gd name="T1" fmla="*/ 0 h 19962"/>
                  <a:gd name="T2" fmla="*/ 0 w 31563"/>
                  <a:gd name="T3" fmla="*/ 3327 h 19962"/>
                  <a:gd name="T4" fmla="*/ 0 w 31563"/>
                  <a:gd name="T5" fmla="*/ 16635 h 19962"/>
                  <a:gd name="T6" fmla="*/ 3328 w 31563"/>
                  <a:gd name="T7" fmla="*/ 19962 h 19962"/>
                  <a:gd name="T8" fmla="*/ 28236 w 31563"/>
                  <a:gd name="T9" fmla="*/ 19962 h 19962"/>
                  <a:gd name="T10" fmla="*/ 31563 w 31563"/>
                  <a:gd name="T11" fmla="*/ 16635 h 19962"/>
                  <a:gd name="T12" fmla="*/ 31563 w 31563"/>
                  <a:gd name="T13" fmla="*/ 3327 h 19962"/>
                  <a:gd name="T14" fmla="*/ 28236 w 31563"/>
                  <a:gd name="T15" fmla="*/ 0 h 19962"/>
                  <a:gd name="T16" fmla="*/ 3328 w 31563"/>
                  <a:gd name="T17" fmla="*/ 0 h 19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63" h="19962">
                    <a:moveTo>
                      <a:pt x="3328" y="0"/>
                    </a:moveTo>
                    <a:cubicBezTo>
                      <a:pt x="1490" y="0"/>
                      <a:pt x="0" y="1490"/>
                      <a:pt x="0" y="3327"/>
                    </a:cubicBezTo>
                    <a:lnTo>
                      <a:pt x="0" y="16635"/>
                    </a:lnTo>
                    <a:cubicBezTo>
                      <a:pt x="0" y="18473"/>
                      <a:pt x="1490" y="19962"/>
                      <a:pt x="3328" y="19962"/>
                    </a:cubicBezTo>
                    <a:lnTo>
                      <a:pt x="28236" y="19962"/>
                    </a:lnTo>
                    <a:cubicBezTo>
                      <a:pt x="30073" y="19962"/>
                      <a:pt x="31563" y="18473"/>
                      <a:pt x="31563" y="16635"/>
                    </a:cubicBezTo>
                    <a:lnTo>
                      <a:pt x="31563" y="3327"/>
                    </a:lnTo>
                    <a:cubicBezTo>
                      <a:pt x="31563" y="1490"/>
                      <a:pt x="30073" y="0"/>
                      <a:pt x="28236" y="0"/>
                    </a:cubicBezTo>
                    <a:lnTo>
                      <a:pt x="3328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2106" name="Group 10"/>
            <p:cNvGrpSpPr>
              <a:grpSpLocks/>
            </p:cNvGrpSpPr>
            <p:nvPr/>
          </p:nvGrpSpPr>
          <p:grpSpPr bwMode="auto">
            <a:xfrm>
              <a:off x="458" y="1035"/>
              <a:ext cx="4787" cy="2924"/>
              <a:chOff x="459" y="1032"/>
              <a:chExt cx="4794" cy="2902"/>
            </a:xfrm>
          </p:grpSpPr>
          <p:sp>
            <p:nvSpPr>
              <p:cNvPr id="132107" name="Rectangle 11"/>
              <p:cNvSpPr>
                <a:spLocks noChangeArrowheads="1"/>
              </p:cNvSpPr>
              <p:nvPr/>
            </p:nvSpPr>
            <p:spPr bwMode="auto">
              <a:xfrm>
                <a:off x="468" y="1042"/>
                <a:ext cx="4776" cy="288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2108" name="Freeform 12"/>
              <p:cNvSpPr>
                <a:spLocks noEditPoints="1"/>
              </p:cNvSpPr>
              <p:nvPr/>
            </p:nvSpPr>
            <p:spPr bwMode="auto">
              <a:xfrm>
                <a:off x="459" y="1032"/>
                <a:ext cx="4794" cy="2902"/>
              </a:xfrm>
              <a:custGeom>
                <a:avLst/>
                <a:gdLst>
                  <a:gd name="T0" fmla="*/ 4657 w 4794"/>
                  <a:gd name="T1" fmla="*/ 19 h 2902"/>
                  <a:gd name="T2" fmla="*/ 4402 w 4794"/>
                  <a:gd name="T3" fmla="*/ 19 h 2902"/>
                  <a:gd name="T4" fmla="*/ 4146 w 4794"/>
                  <a:gd name="T5" fmla="*/ 19 h 2902"/>
                  <a:gd name="T6" fmla="*/ 3891 w 4794"/>
                  <a:gd name="T7" fmla="*/ 19 h 2902"/>
                  <a:gd name="T8" fmla="*/ 3635 w 4794"/>
                  <a:gd name="T9" fmla="*/ 19 h 2902"/>
                  <a:gd name="T10" fmla="*/ 3380 w 4794"/>
                  <a:gd name="T11" fmla="*/ 19 h 2902"/>
                  <a:gd name="T12" fmla="*/ 3124 w 4794"/>
                  <a:gd name="T13" fmla="*/ 19 h 2902"/>
                  <a:gd name="T14" fmla="*/ 2869 w 4794"/>
                  <a:gd name="T15" fmla="*/ 19 h 2902"/>
                  <a:gd name="T16" fmla="*/ 2614 w 4794"/>
                  <a:gd name="T17" fmla="*/ 19 h 2902"/>
                  <a:gd name="T18" fmla="*/ 2358 w 4794"/>
                  <a:gd name="T19" fmla="*/ 19 h 2902"/>
                  <a:gd name="T20" fmla="*/ 2103 w 4794"/>
                  <a:gd name="T21" fmla="*/ 19 h 2902"/>
                  <a:gd name="T22" fmla="*/ 1847 w 4794"/>
                  <a:gd name="T23" fmla="*/ 19 h 2902"/>
                  <a:gd name="T24" fmla="*/ 1592 w 4794"/>
                  <a:gd name="T25" fmla="*/ 19 h 2902"/>
                  <a:gd name="T26" fmla="*/ 1336 w 4794"/>
                  <a:gd name="T27" fmla="*/ 19 h 2902"/>
                  <a:gd name="T28" fmla="*/ 1081 w 4794"/>
                  <a:gd name="T29" fmla="*/ 19 h 2902"/>
                  <a:gd name="T30" fmla="*/ 826 w 4794"/>
                  <a:gd name="T31" fmla="*/ 19 h 2902"/>
                  <a:gd name="T32" fmla="*/ 570 w 4794"/>
                  <a:gd name="T33" fmla="*/ 19 h 2902"/>
                  <a:gd name="T34" fmla="*/ 315 w 4794"/>
                  <a:gd name="T35" fmla="*/ 19 h 2902"/>
                  <a:gd name="T36" fmla="*/ 0 w 4794"/>
                  <a:gd name="T37" fmla="*/ 32 h 2902"/>
                  <a:gd name="T38" fmla="*/ 18 w 4794"/>
                  <a:gd name="T39" fmla="*/ 288 h 2902"/>
                  <a:gd name="T40" fmla="*/ 18 w 4794"/>
                  <a:gd name="T41" fmla="*/ 543 h 2902"/>
                  <a:gd name="T42" fmla="*/ 18 w 4794"/>
                  <a:gd name="T43" fmla="*/ 799 h 2902"/>
                  <a:gd name="T44" fmla="*/ 18 w 4794"/>
                  <a:gd name="T45" fmla="*/ 1054 h 2902"/>
                  <a:gd name="T46" fmla="*/ 18 w 4794"/>
                  <a:gd name="T47" fmla="*/ 1310 h 2902"/>
                  <a:gd name="T48" fmla="*/ 18 w 4794"/>
                  <a:gd name="T49" fmla="*/ 1565 h 2902"/>
                  <a:gd name="T50" fmla="*/ 18 w 4794"/>
                  <a:gd name="T51" fmla="*/ 1821 h 2902"/>
                  <a:gd name="T52" fmla="*/ 18 w 4794"/>
                  <a:gd name="T53" fmla="*/ 2076 h 2902"/>
                  <a:gd name="T54" fmla="*/ 18 w 4794"/>
                  <a:gd name="T55" fmla="*/ 2331 h 2902"/>
                  <a:gd name="T56" fmla="*/ 18 w 4794"/>
                  <a:gd name="T57" fmla="*/ 2587 h 2902"/>
                  <a:gd name="T58" fmla="*/ 18 w 4794"/>
                  <a:gd name="T59" fmla="*/ 2842 h 2902"/>
                  <a:gd name="T60" fmla="*/ 213 w 4794"/>
                  <a:gd name="T61" fmla="*/ 2884 h 2902"/>
                  <a:gd name="T62" fmla="*/ 469 w 4794"/>
                  <a:gd name="T63" fmla="*/ 2884 h 2902"/>
                  <a:gd name="T64" fmla="*/ 724 w 4794"/>
                  <a:gd name="T65" fmla="*/ 2884 h 2902"/>
                  <a:gd name="T66" fmla="*/ 980 w 4794"/>
                  <a:gd name="T67" fmla="*/ 2884 h 2902"/>
                  <a:gd name="T68" fmla="*/ 1235 w 4794"/>
                  <a:gd name="T69" fmla="*/ 2884 h 2902"/>
                  <a:gd name="T70" fmla="*/ 1491 w 4794"/>
                  <a:gd name="T71" fmla="*/ 2884 h 2902"/>
                  <a:gd name="T72" fmla="*/ 1746 w 4794"/>
                  <a:gd name="T73" fmla="*/ 2884 h 2902"/>
                  <a:gd name="T74" fmla="*/ 2001 w 4794"/>
                  <a:gd name="T75" fmla="*/ 2884 h 2902"/>
                  <a:gd name="T76" fmla="*/ 2257 w 4794"/>
                  <a:gd name="T77" fmla="*/ 2884 h 2902"/>
                  <a:gd name="T78" fmla="*/ 2512 w 4794"/>
                  <a:gd name="T79" fmla="*/ 2884 h 2902"/>
                  <a:gd name="T80" fmla="*/ 2768 w 4794"/>
                  <a:gd name="T81" fmla="*/ 2884 h 2902"/>
                  <a:gd name="T82" fmla="*/ 3023 w 4794"/>
                  <a:gd name="T83" fmla="*/ 2884 h 2902"/>
                  <a:gd name="T84" fmla="*/ 3279 w 4794"/>
                  <a:gd name="T85" fmla="*/ 2884 h 2902"/>
                  <a:gd name="T86" fmla="*/ 3534 w 4794"/>
                  <a:gd name="T87" fmla="*/ 2884 h 2902"/>
                  <a:gd name="T88" fmla="*/ 3789 w 4794"/>
                  <a:gd name="T89" fmla="*/ 2884 h 2902"/>
                  <a:gd name="T90" fmla="*/ 4045 w 4794"/>
                  <a:gd name="T91" fmla="*/ 2884 h 2902"/>
                  <a:gd name="T92" fmla="*/ 4300 w 4794"/>
                  <a:gd name="T93" fmla="*/ 2884 h 2902"/>
                  <a:gd name="T94" fmla="*/ 4556 w 4794"/>
                  <a:gd name="T95" fmla="*/ 2884 h 2902"/>
                  <a:gd name="T96" fmla="*/ 4785 w 4794"/>
                  <a:gd name="T97" fmla="*/ 2884 h 2902"/>
                  <a:gd name="T98" fmla="*/ 4794 w 4794"/>
                  <a:gd name="T99" fmla="*/ 2812 h 2902"/>
                  <a:gd name="T100" fmla="*/ 4794 w 4794"/>
                  <a:gd name="T101" fmla="*/ 2556 h 2902"/>
                  <a:gd name="T102" fmla="*/ 4794 w 4794"/>
                  <a:gd name="T103" fmla="*/ 2301 h 2902"/>
                  <a:gd name="T104" fmla="*/ 4794 w 4794"/>
                  <a:gd name="T105" fmla="*/ 2045 h 2902"/>
                  <a:gd name="T106" fmla="*/ 4794 w 4794"/>
                  <a:gd name="T107" fmla="*/ 1790 h 2902"/>
                  <a:gd name="T108" fmla="*/ 4794 w 4794"/>
                  <a:gd name="T109" fmla="*/ 1535 h 2902"/>
                  <a:gd name="T110" fmla="*/ 4794 w 4794"/>
                  <a:gd name="T111" fmla="*/ 1279 h 2902"/>
                  <a:gd name="T112" fmla="*/ 4794 w 4794"/>
                  <a:gd name="T113" fmla="*/ 1024 h 2902"/>
                  <a:gd name="T114" fmla="*/ 4794 w 4794"/>
                  <a:gd name="T115" fmla="*/ 768 h 2902"/>
                  <a:gd name="T116" fmla="*/ 4794 w 4794"/>
                  <a:gd name="T117" fmla="*/ 513 h 2902"/>
                  <a:gd name="T118" fmla="*/ 4794 w 4794"/>
                  <a:gd name="T119" fmla="*/ 257 h 2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94" h="2902">
                    <a:moveTo>
                      <a:pt x="4785" y="19"/>
                    </a:moveTo>
                    <a:lnTo>
                      <a:pt x="4712" y="19"/>
                    </a:lnTo>
                    <a:lnTo>
                      <a:pt x="4712" y="0"/>
                    </a:lnTo>
                    <a:lnTo>
                      <a:pt x="4785" y="0"/>
                    </a:lnTo>
                    <a:lnTo>
                      <a:pt x="4785" y="19"/>
                    </a:lnTo>
                    <a:close/>
                    <a:moveTo>
                      <a:pt x="4657" y="19"/>
                    </a:moveTo>
                    <a:lnTo>
                      <a:pt x="4584" y="19"/>
                    </a:lnTo>
                    <a:lnTo>
                      <a:pt x="4584" y="0"/>
                    </a:lnTo>
                    <a:lnTo>
                      <a:pt x="4657" y="0"/>
                    </a:lnTo>
                    <a:lnTo>
                      <a:pt x="4657" y="19"/>
                    </a:lnTo>
                    <a:close/>
                    <a:moveTo>
                      <a:pt x="4529" y="19"/>
                    </a:moveTo>
                    <a:lnTo>
                      <a:pt x="4456" y="19"/>
                    </a:lnTo>
                    <a:lnTo>
                      <a:pt x="4456" y="0"/>
                    </a:lnTo>
                    <a:lnTo>
                      <a:pt x="4529" y="0"/>
                    </a:lnTo>
                    <a:lnTo>
                      <a:pt x="4529" y="19"/>
                    </a:lnTo>
                    <a:close/>
                    <a:moveTo>
                      <a:pt x="4402" y="19"/>
                    </a:moveTo>
                    <a:lnTo>
                      <a:pt x="4329" y="19"/>
                    </a:lnTo>
                    <a:lnTo>
                      <a:pt x="4329" y="0"/>
                    </a:lnTo>
                    <a:lnTo>
                      <a:pt x="4402" y="0"/>
                    </a:lnTo>
                    <a:lnTo>
                      <a:pt x="4402" y="19"/>
                    </a:lnTo>
                    <a:close/>
                    <a:moveTo>
                      <a:pt x="4274" y="19"/>
                    </a:moveTo>
                    <a:lnTo>
                      <a:pt x="4201" y="19"/>
                    </a:lnTo>
                    <a:lnTo>
                      <a:pt x="4201" y="0"/>
                    </a:lnTo>
                    <a:lnTo>
                      <a:pt x="4274" y="0"/>
                    </a:lnTo>
                    <a:lnTo>
                      <a:pt x="4274" y="19"/>
                    </a:lnTo>
                    <a:close/>
                    <a:moveTo>
                      <a:pt x="4146" y="19"/>
                    </a:moveTo>
                    <a:lnTo>
                      <a:pt x="4073" y="19"/>
                    </a:lnTo>
                    <a:lnTo>
                      <a:pt x="4073" y="0"/>
                    </a:lnTo>
                    <a:lnTo>
                      <a:pt x="4146" y="0"/>
                    </a:lnTo>
                    <a:lnTo>
                      <a:pt x="4146" y="19"/>
                    </a:lnTo>
                    <a:close/>
                    <a:moveTo>
                      <a:pt x="4018" y="19"/>
                    </a:moveTo>
                    <a:lnTo>
                      <a:pt x="3945" y="19"/>
                    </a:lnTo>
                    <a:lnTo>
                      <a:pt x="3945" y="0"/>
                    </a:lnTo>
                    <a:lnTo>
                      <a:pt x="4018" y="0"/>
                    </a:lnTo>
                    <a:lnTo>
                      <a:pt x="4018" y="19"/>
                    </a:lnTo>
                    <a:close/>
                    <a:moveTo>
                      <a:pt x="3891" y="19"/>
                    </a:moveTo>
                    <a:lnTo>
                      <a:pt x="3818" y="19"/>
                    </a:lnTo>
                    <a:lnTo>
                      <a:pt x="3818" y="0"/>
                    </a:lnTo>
                    <a:lnTo>
                      <a:pt x="3891" y="0"/>
                    </a:lnTo>
                    <a:lnTo>
                      <a:pt x="3891" y="19"/>
                    </a:lnTo>
                    <a:close/>
                    <a:moveTo>
                      <a:pt x="3763" y="19"/>
                    </a:moveTo>
                    <a:lnTo>
                      <a:pt x="3690" y="19"/>
                    </a:lnTo>
                    <a:lnTo>
                      <a:pt x="3690" y="0"/>
                    </a:lnTo>
                    <a:lnTo>
                      <a:pt x="3763" y="0"/>
                    </a:lnTo>
                    <a:lnTo>
                      <a:pt x="3763" y="19"/>
                    </a:lnTo>
                    <a:close/>
                    <a:moveTo>
                      <a:pt x="3635" y="19"/>
                    </a:moveTo>
                    <a:lnTo>
                      <a:pt x="3562" y="19"/>
                    </a:lnTo>
                    <a:lnTo>
                      <a:pt x="3562" y="0"/>
                    </a:lnTo>
                    <a:lnTo>
                      <a:pt x="3635" y="0"/>
                    </a:lnTo>
                    <a:lnTo>
                      <a:pt x="3635" y="19"/>
                    </a:lnTo>
                    <a:close/>
                    <a:moveTo>
                      <a:pt x="3508" y="19"/>
                    </a:moveTo>
                    <a:lnTo>
                      <a:pt x="3435" y="19"/>
                    </a:lnTo>
                    <a:lnTo>
                      <a:pt x="3435" y="0"/>
                    </a:lnTo>
                    <a:lnTo>
                      <a:pt x="3508" y="0"/>
                    </a:lnTo>
                    <a:lnTo>
                      <a:pt x="3508" y="19"/>
                    </a:lnTo>
                    <a:close/>
                    <a:moveTo>
                      <a:pt x="3380" y="19"/>
                    </a:moveTo>
                    <a:lnTo>
                      <a:pt x="3307" y="19"/>
                    </a:lnTo>
                    <a:lnTo>
                      <a:pt x="3307" y="0"/>
                    </a:lnTo>
                    <a:lnTo>
                      <a:pt x="3380" y="0"/>
                    </a:lnTo>
                    <a:lnTo>
                      <a:pt x="3380" y="19"/>
                    </a:lnTo>
                    <a:close/>
                    <a:moveTo>
                      <a:pt x="3252" y="19"/>
                    </a:moveTo>
                    <a:lnTo>
                      <a:pt x="3179" y="19"/>
                    </a:lnTo>
                    <a:lnTo>
                      <a:pt x="3179" y="0"/>
                    </a:lnTo>
                    <a:lnTo>
                      <a:pt x="3252" y="0"/>
                    </a:lnTo>
                    <a:lnTo>
                      <a:pt x="3252" y="19"/>
                    </a:lnTo>
                    <a:close/>
                    <a:moveTo>
                      <a:pt x="3124" y="19"/>
                    </a:moveTo>
                    <a:lnTo>
                      <a:pt x="3051" y="19"/>
                    </a:lnTo>
                    <a:lnTo>
                      <a:pt x="3051" y="0"/>
                    </a:lnTo>
                    <a:lnTo>
                      <a:pt x="3124" y="0"/>
                    </a:lnTo>
                    <a:lnTo>
                      <a:pt x="3124" y="19"/>
                    </a:lnTo>
                    <a:close/>
                    <a:moveTo>
                      <a:pt x="2997" y="19"/>
                    </a:moveTo>
                    <a:lnTo>
                      <a:pt x="2924" y="19"/>
                    </a:lnTo>
                    <a:lnTo>
                      <a:pt x="2924" y="0"/>
                    </a:lnTo>
                    <a:lnTo>
                      <a:pt x="2997" y="0"/>
                    </a:lnTo>
                    <a:lnTo>
                      <a:pt x="2997" y="19"/>
                    </a:lnTo>
                    <a:close/>
                    <a:moveTo>
                      <a:pt x="2869" y="19"/>
                    </a:moveTo>
                    <a:lnTo>
                      <a:pt x="2796" y="19"/>
                    </a:lnTo>
                    <a:lnTo>
                      <a:pt x="2796" y="0"/>
                    </a:lnTo>
                    <a:lnTo>
                      <a:pt x="2869" y="0"/>
                    </a:lnTo>
                    <a:lnTo>
                      <a:pt x="2869" y="19"/>
                    </a:lnTo>
                    <a:close/>
                    <a:moveTo>
                      <a:pt x="2741" y="19"/>
                    </a:moveTo>
                    <a:lnTo>
                      <a:pt x="2668" y="19"/>
                    </a:lnTo>
                    <a:lnTo>
                      <a:pt x="2668" y="0"/>
                    </a:lnTo>
                    <a:lnTo>
                      <a:pt x="2741" y="0"/>
                    </a:lnTo>
                    <a:lnTo>
                      <a:pt x="2741" y="19"/>
                    </a:lnTo>
                    <a:close/>
                    <a:moveTo>
                      <a:pt x="2614" y="19"/>
                    </a:moveTo>
                    <a:lnTo>
                      <a:pt x="2541" y="19"/>
                    </a:lnTo>
                    <a:lnTo>
                      <a:pt x="2541" y="0"/>
                    </a:lnTo>
                    <a:lnTo>
                      <a:pt x="2614" y="0"/>
                    </a:lnTo>
                    <a:lnTo>
                      <a:pt x="2614" y="19"/>
                    </a:lnTo>
                    <a:close/>
                    <a:moveTo>
                      <a:pt x="2486" y="19"/>
                    </a:moveTo>
                    <a:lnTo>
                      <a:pt x="2413" y="19"/>
                    </a:lnTo>
                    <a:lnTo>
                      <a:pt x="2413" y="0"/>
                    </a:lnTo>
                    <a:lnTo>
                      <a:pt x="2486" y="0"/>
                    </a:lnTo>
                    <a:lnTo>
                      <a:pt x="2486" y="19"/>
                    </a:lnTo>
                    <a:close/>
                    <a:moveTo>
                      <a:pt x="2358" y="19"/>
                    </a:moveTo>
                    <a:lnTo>
                      <a:pt x="2285" y="19"/>
                    </a:lnTo>
                    <a:lnTo>
                      <a:pt x="2285" y="0"/>
                    </a:lnTo>
                    <a:lnTo>
                      <a:pt x="2358" y="0"/>
                    </a:lnTo>
                    <a:lnTo>
                      <a:pt x="2358" y="19"/>
                    </a:lnTo>
                    <a:close/>
                    <a:moveTo>
                      <a:pt x="2230" y="19"/>
                    </a:moveTo>
                    <a:lnTo>
                      <a:pt x="2157" y="19"/>
                    </a:lnTo>
                    <a:lnTo>
                      <a:pt x="2157" y="0"/>
                    </a:lnTo>
                    <a:lnTo>
                      <a:pt x="2230" y="0"/>
                    </a:lnTo>
                    <a:lnTo>
                      <a:pt x="2230" y="19"/>
                    </a:lnTo>
                    <a:close/>
                    <a:moveTo>
                      <a:pt x="2103" y="19"/>
                    </a:moveTo>
                    <a:lnTo>
                      <a:pt x="2030" y="19"/>
                    </a:lnTo>
                    <a:lnTo>
                      <a:pt x="2030" y="0"/>
                    </a:lnTo>
                    <a:lnTo>
                      <a:pt x="2103" y="0"/>
                    </a:lnTo>
                    <a:lnTo>
                      <a:pt x="2103" y="19"/>
                    </a:lnTo>
                    <a:close/>
                    <a:moveTo>
                      <a:pt x="1975" y="19"/>
                    </a:moveTo>
                    <a:lnTo>
                      <a:pt x="1902" y="19"/>
                    </a:lnTo>
                    <a:lnTo>
                      <a:pt x="1902" y="0"/>
                    </a:lnTo>
                    <a:lnTo>
                      <a:pt x="1975" y="0"/>
                    </a:lnTo>
                    <a:lnTo>
                      <a:pt x="1975" y="19"/>
                    </a:lnTo>
                    <a:close/>
                    <a:moveTo>
                      <a:pt x="1847" y="19"/>
                    </a:moveTo>
                    <a:lnTo>
                      <a:pt x="1774" y="19"/>
                    </a:lnTo>
                    <a:lnTo>
                      <a:pt x="1774" y="0"/>
                    </a:lnTo>
                    <a:lnTo>
                      <a:pt x="1847" y="0"/>
                    </a:lnTo>
                    <a:lnTo>
                      <a:pt x="1847" y="19"/>
                    </a:lnTo>
                    <a:close/>
                    <a:moveTo>
                      <a:pt x="1720" y="19"/>
                    </a:moveTo>
                    <a:lnTo>
                      <a:pt x="1647" y="19"/>
                    </a:lnTo>
                    <a:lnTo>
                      <a:pt x="1647" y="0"/>
                    </a:lnTo>
                    <a:lnTo>
                      <a:pt x="1720" y="0"/>
                    </a:lnTo>
                    <a:lnTo>
                      <a:pt x="1720" y="19"/>
                    </a:lnTo>
                    <a:close/>
                    <a:moveTo>
                      <a:pt x="1592" y="19"/>
                    </a:moveTo>
                    <a:lnTo>
                      <a:pt x="1519" y="19"/>
                    </a:lnTo>
                    <a:lnTo>
                      <a:pt x="1519" y="0"/>
                    </a:lnTo>
                    <a:lnTo>
                      <a:pt x="1592" y="0"/>
                    </a:lnTo>
                    <a:lnTo>
                      <a:pt x="1592" y="19"/>
                    </a:lnTo>
                    <a:close/>
                    <a:moveTo>
                      <a:pt x="1464" y="19"/>
                    </a:moveTo>
                    <a:lnTo>
                      <a:pt x="1391" y="19"/>
                    </a:lnTo>
                    <a:lnTo>
                      <a:pt x="1391" y="0"/>
                    </a:lnTo>
                    <a:lnTo>
                      <a:pt x="1464" y="0"/>
                    </a:lnTo>
                    <a:lnTo>
                      <a:pt x="1464" y="19"/>
                    </a:lnTo>
                    <a:close/>
                    <a:moveTo>
                      <a:pt x="1336" y="19"/>
                    </a:moveTo>
                    <a:lnTo>
                      <a:pt x="1263" y="19"/>
                    </a:lnTo>
                    <a:lnTo>
                      <a:pt x="1263" y="0"/>
                    </a:lnTo>
                    <a:lnTo>
                      <a:pt x="1336" y="0"/>
                    </a:lnTo>
                    <a:lnTo>
                      <a:pt x="1336" y="19"/>
                    </a:lnTo>
                    <a:close/>
                    <a:moveTo>
                      <a:pt x="1209" y="19"/>
                    </a:moveTo>
                    <a:lnTo>
                      <a:pt x="1136" y="19"/>
                    </a:lnTo>
                    <a:lnTo>
                      <a:pt x="1136" y="0"/>
                    </a:lnTo>
                    <a:lnTo>
                      <a:pt x="1209" y="0"/>
                    </a:lnTo>
                    <a:lnTo>
                      <a:pt x="1209" y="19"/>
                    </a:lnTo>
                    <a:close/>
                    <a:moveTo>
                      <a:pt x="1081" y="19"/>
                    </a:moveTo>
                    <a:lnTo>
                      <a:pt x="1008" y="19"/>
                    </a:lnTo>
                    <a:lnTo>
                      <a:pt x="1008" y="0"/>
                    </a:lnTo>
                    <a:lnTo>
                      <a:pt x="1081" y="0"/>
                    </a:lnTo>
                    <a:lnTo>
                      <a:pt x="1081" y="19"/>
                    </a:lnTo>
                    <a:close/>
                    <a:moveTo>
                      <a:pt x="953" y="19"/>
                    </a:moveTo>
                    <a:lnTo>
                      <a:pt x="880" y="19"/>
                    </a:lnTo>
                    <a:lnTo>
                      <a:pt x="880" y="0"/>
                    </a:lnTo>
                    <a:lnTo>
                      <a:pt x="953" y="0"/>
                    </a:lnTo>
                    <a:lnTo>
                      <a:pt x="953" y="19"/>
                    </a:lnTo>
                    <a:close/>
                    <a:moveTo>
                      <a:pt x="826" y="19"/>
                    </a:moveTo>
                    <a:lnTo>
                      <a:pt x="753" y="19"/>
                    </a:lnTo>
                    <a:lnTo>
                      <a:pt x="753" y="0"/>
                    </a:lnTo>
                    <a:lnTo>
                      <a:pt x="826" y="0"/>
                    </a:lnTo>
                    <a:lnTo>
                      <a:pt x="826" y="19"/>
                    </a:lnTo>
                    <a:close/>
                    <a:moveTo>
                      <a:pt x="698" y="19"/>
                    </a:moveTo>
                    <a:lnTo>
                      <a:pt x="625" y="19"/>
                    </a:lnTo>
                    <a:lnTo>
                      <a:pt x="625" y="0"/>
                    </a:lnTo>
                    <a:lnTo>
                      <a:pt x="698" y="0"/>
                    </a:lnTo>
                    <a:lnTo>
                      <a:pt x="698" y="19"/>
                    </a:lnTo>
                    <a:close/>
                    <a:moveTo>
                      <a:pt x="570" y="19"/>
                    </a:moveTo>
                    <a:lnTo>
                      <a:pt x="497" y="19"/>
                    </a:lnTo>
                    <a:lnTo>
                      <a:pt x="497" y="0"/>
                    </a:lnTo>
                    <a:lnTo>
                      <a:pt x="570" y="0"/>
                    </a:lnTo>
                    <a:lnTo>
                      <a:pt x="570" y="19"/>
                    </a:lnTo>
                    <a:close/>
                    <a:moveTo>
                      <a:pt x="442" y="19"/>
                    </a:moveTo>
                    <a:lnTo>
                      <a:pt x="369" y="19"/>
                    </a:lnTo>
                    <a:lnTo>
                      <a:pt x="369" y="0"/>
                    </a:lnTo>
                    <a:lnTo>
                      <a:pt x="442" y="0"/>
                    </a:lnTo>
                    <a:lnTo>
                      <a:pt x="442" y="19"/>
                    </a:lnTo>
                    <a:close/>
                    <a:moveTo>
                      <a:pt x="315" y="19"/>
                    </a:moveTo>
                    <a:lnTo>
                      <a:pt x="242" y="19"/>
                    </a:lnTo>
                    <a:lnTo>
                      <a:pt x="242" y="0"/>
                    </a:lnTo>
                    <a:lnTo>
                      <a:pt x="315" y="0"/>
                    </a:lnTo>
                    <a:lnTo>
                      <a:pt x="315" y="19"/>
                    </a:lnTo>
                    <a:close/>
                    <a:moveTo>
                      <a:pt x="187" y="19"/>
                    </a:moveTo>
                    <a:lnTo>
                      <a:pt x="114" y="19"/>
                    </a:lnTo>
                    <a:lnTo>
                      <a:pt x="114" y="0"/>
                    </a:lnTo>
                    <a:lnTo>
                      <a:pt x="187" y="0"/>
                    </a:lnTo>
                    <a:lnTo>
                      <a:pt x="187" y="19"/>
                    </a:lnTo>
                    <a:close/>
                    <a:moveTo>
                      <a:pt x="59" y="19"/>
                    </a:moveTo>
                    <a:lnTo>
                      <a:pt x="9" y="19"/>
                    </a:lnTo>
                    <a:lnTo>
                      <a:pt x="18" y="10"/>
                    </a:lnTo>
                    <a:lnTo>
                      <a:pt x="18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9"/>
                    </a:lnTo>
                    <a:close/>
                    <a:moveTo>
                      <a:pt x="18" y="87"/>
                    </a:moveTo>
                    <a:lnTo>
                      <a:pt x="18" y="160"/>
                    </a:lnTo>
                    <a:lnTo>
                      <a:pt x="0" y="160"/>
                    </a:lnTo>
                    <a:lnTo>
                      <a:pt x="0" y="87"/>
                    </a:lnTo>
                    <a:lnTo>
                      <a:pt x="18" y="87"/>
                    </a:lnTo>
                    <a:close/>
                    <a:moveTo>
                      <a:pt x="18" y="215"/>
                    </a:moveTo>
                    <a:lnTo>
                      <a:pt x="18" y="288"/>
                    </a:lnTo>
                    <a:lnTo>
                      <a:pt x="0" y="288"/>
                    </a:lnTo>
                    <a:lnTo>
                      <a:pt x="0" y="215"/>
                    </a:lnTo>
                    <a:lnTo>
                      <a:pt x="18" y="215"/>
                    </a:lnTo>
                    <a:close/>
                    <a:moveTo>
                      <a:pt x="18" y="343"/>
                    </a:moveTo>
                    <a:lnTo>
                      <a:pt x="18" y="416"/>
                    </a:lnTo>
                    <a:lnTo>
                      <a:pt x="0" y="416"/>
                    </a:lnTo>
                    <a:lnTo>
                      <a:pt x="0" y="343"/>
                    </a:lnTo>
                    <a:lnTo>
                      <a:pt x="18" y="343"/>
                    </a:lnTo>
                    <a:close/>
                    <a:moveTo>
                      <a:pt x="18" y="470"/>
                    </a:moveTo>
                    <a:lnTo>
                      <a:pt x="18" y="543"/>
                    </a:lnTo>
                    <a:lnTo>
                      <a:pt x="0" y="543"/>
                    </a:lnTo>
                    <a:lnTo>
                      <a:pt x="0" y="470"/>
                    </a:lnTo>
                    <a:lnTo>
                      <a:pt x="18" y="470"/>
                    </a:lnTo>
                    <a:close/>
                    <a:moveTo>
                      <a:pt x="18" y="598"/>
                    </a:moveTo>
                    <a:lnTo>
                      <a:pt x="18" y="671"/>
                    </a:lnTo>
                    <a:lnTo>
                      <a:pt x="0" y="671"/>
                    </a:lnTo>
                    <a:lnTo>
                      <a:pt x="0" y="598"/>
                    </a:lnTo>
                    <a:lnTo>
                      <a:pt x="18" y="598"/>
                    </a:lnTo>
                    <a:close/>
                    <a:moveTo>
                      <a:pt x="18" y="726"/>
                    </a:moveTo>
                    <a:lnTo>
                      <a:pt x="18" y="799"/>
                    </a:lnTo>
                    <a:lnTo>
                      <a:pt x="0" y="799"/>
                    </a:lnTo>
                    <a:lnTo>
                      <a:pt x="0" y="726"/>
                    </a:lnTo>
                    <a:lnTo>
                      <a:pt x="18" y="726"/>
                    </a:lnTo>
                    <a:close/>
                    <a:moveTo>
                      <a:pt x="18" y="853"/>
                    </a:moveTo>
                    <a:lnTo>
                      <a:pt x="18" y="926"/>
                    </a:lnTo>
                    <a:lnTo>
                      <a:pt x="0" y="926"/>
                    </a:lnTo>
                    <a:lnTo>
                      <a:pt x="0" y="853"/>
                    </a:lnTo>
                    <a:lnTo>
                      <a:pt x="18" y="853"/>
                    </a:lnTo>
                    <a:close/>
                    <a:moveTo>
                      <a:pt x="18" y="981"/>
                    </a:moveTo>
                    <a:lnTo>
                      <a:pt x="18" y="1054"/>
                    </a:lnTo>
                    <a:lnTo>
                      <a:pt x="0" y="1054"/>
                    </a:lnTo>
                    <a:lnTo>
                      <a:pt x="0" y="981"/>
                    </a:lnTo>
                    <a:lnTo>
                      <a:pt x="18" y="981"/>
                    </a:lnTo>
                    <a:close/>
                    <a:moveTo>
                      <a:pt x="18" y="1109"/>
                    </a:moveTo>
                    <a:lnTo>
                      <a:pt x="18" y="1182"/>
                    </a:lnTo>
                    <a:lnTo>
                      <a:pt x="0" y="1182"/>
                    </a:lnTo>
                    <a:lnTo>
                      <a:pt x="0" y="1109"/>
                    </a:lnTo>
                    <a:lnTo>
                      <a:pt x="18" y="1109"/>
                    </a:lnTo>
                    <a:close/>
                    <a:moveTo>
                      <a:pt x="18" y="1237"/>
                    </a:moveTo>
                    <a:lnTo>
                      <a:pt x="18" y="1310"/>
                    </a:lnTo>
                    <a:lnTo>
                      <a:pt x="0" y="1310"/>
                    </a:lnTo>
                    <a:lnTo>
                      <a:pt x="0" y="1237"/>
                    </a:lnTo>
                    <a:lnTo>
                      <a:pt x="18" y="1237"/>
                    </a:lnTo>
                    <a:close/>
                    <a:moveTo>
                      <a:pt x="18" y="1364"/>
                    </a:moveTo>
                    <a:lnTo>
                      <a:pt x="18" y="1437"/>
                    </a:lnTo>
                    <a:lnTo>
                      <a:pt x="0" y="1437"/>
                    </a:lnTo>
                    <a:lnTo>
                      <a:pt x="0" y="1364"/>
                    </a:lnTo>
                    <a:lnTo>
                      <a:pt x="18" y="1364"/>
                    </a:lnTo>
                    <a:close/>
                    <a:moveTo>
                      <a:pt x="18" y="1492"/>
                    </a:moveTo>
                    <a:lnTo>
                      <a:pt x="18" y="1565"/>
                    </a:lnTo>
                    <a:lnTo>
                      <a:pt x="0" y="1565"/>
                    </a:lnTo>
                    <a:lnTo>
                      <a:pt x="0" y="1492"/>
                    </a:lnTo>
                    <a:lnTo>
                      <a:pt x="18" y="1492"/>
                    </a:lnTo>
                    <a:close/>
                    <a:moveTo>
                      <a:pt x="18" y="1620"/>
                    </a:moveTo>
                    <a:lnTo>
                      <a:pt x="18" y="1693"/>
                    </a:lnTo>
                    <a:lnTo>
                      <a:pt x="0" y="1693"/>
                    </a:lnTo>
                    <a:lnTo>
                      <a:pt x="0" y="1620"/>
                    </a:lnTo>
                    <a:lnTo>
                      <a:pt x="18" y="1620"/>
                    </a:lnTo>
                    <a:close/>
                    <a:moveTo>
                      <a:pt x="18" y="1748"/>
                    </a:moveTo>
                    <a:lnTo>
                      <a:pt x="18" y="1821"/>
                    </a:lnTo>
                    <a:lnTo>
                      <a:pt x="0" y="1821"/>
                    </a:lnTo>
                    <a:lnTo>
                      <a:pt x="0" y="1748"/>
                    </a:lnTo>
                    <a:lnTo>
                      <a:pt x="18" y="1748"/>
                    </a:lnTo>
                    <a:close/>
                    <a:moveTo>
                      <a:pt x="18" y="1875"/>
                    </a:moveTo>
                    <a:lnTo>
                      <a:pt x="18" y="1948"/>
                    </a:lnTo>
                    <a:lnTo>
                      <a:pt x="0" y="1948"/>
                    </a:lnTo>
                    <a:lnTo>
                      <a:pt x="0" y="1875"/>
                    </a:lnTo>
                    <a:lnTo>
                      <a:pt x="18" y="1875"/>
                    </a:lnTo>
                    <a:close/>
                    <a:moveTo>
                      <a:pt x="18" y="2003"/>
                    </a:moveTo>
                    <a:lnTo>
                      <a:pt x="18" y="2076"/>
                    </a:lnTo>
                    <a:lnTo>
                      <a:pt x="0" y="2076"/>
                    </a:lnTo>
                    <a:lnTo>
                      <a:pt x="0" y="2003"/>
                    </a:lnTo>
                    <a:lnTo>
                      <a:pt x="18" y="2003"/>
                    </a:lnTo>
                    <a:close/>
                    <a:moveTo>
                      <a:pt x="18" y="2131"/>
                    </a:moveTo>
                    <a:lnTo>
                      <a:pt x="18" y="2204"/>
                    </a:lnTo>
                    <a:lnTo>
                      <a:pt x="0" y="2204"/>
                    </a:lnTo>
                    <a:lnTo>
                      <a:pt x="0" y="2131"/>
                    </a:lnTo>
                    <a:lnTo>
                      <a:pt x="18" y="2131"/>
                    </a:lnTo>
                    <a:close/>
                    <a:moveTo>
                      <a:pt x="18" y="2258"/>
                    </a:moveTo>
                    <a:lnTo>
                      <a:pt x="18" y="2331"/>
                    </a:lnTo>
                    <a:lnTo>
                      <a:pt x="0" y="2331"/>
                    </a:lnTo>
                    <a:lnTo>
                      <a:pt x="0" y="2258"/>
                    </a:lnTo>
                    <a:lnTo>
                      <a:pt x="18" y="2258"/>
                    </a:lnTo>
                    <a:close/>
                    <a:moveTo>
                      <a:pt x="18" y="2386"/>
                    </a:moveTo>
                    <a:lnTo>
                      <a:pt x="18" y="2459"/>
                    </a:lnTo>
                    <a:lnTo>
                      <a:pt x="0" y="2459"/>
                    </a:lnTo>
                    <a:lnTo>
                      <a:pt x="0" y="2386"/>
                    </a:lnTo>
                    <a:lnTo>
                      <a:pt x="18" y="2386"/>
                    </a:lnTo>
                    <a:close/>
                    <a:moveTo>
                      <a:pt x="18" y="2514"/>
                    </a:moveTo>
                    <a:lnTo>
                      <a:pt x="18" y="2587"/>
                    </a:lnTo>
                    <a:lnTo>
                      <a:pt x="0" y="2587"/>
                    </a:lnTo>
                    <a:lnTo>
                      <a:pt x="0" y="2514"/>
                    </a:lnTo>
                    <a:lnTo>
                      <a:pt x="18" y="2514"/>
                    </a:lnTo>
                    <a:close/>
                    <a:moveTo>
                      <a:pt x="18" y="2642"/>
                    </a:moveTo>
                    <a:lnTo>
                      <a:pt x="18" y="2715"/>
                    </a:lnTo>
                    <a:lnTo>
                      <a:pt x="0" y="2715"/>
                    </a:lnTo>
                    <a:lnTo>
                      <a:pt x="0" y="2642"/>
                    </a:lnTo>
                    <a:lnTo>
                      <a:pt x="18" y="2642"/>
                    </a:lnTo>
                    <a:close/>
                    <a:moveTo>
                      <a:pt x="18" y="2769"/>
                    </a:moveTo>
                    <a:lnTo>
                      <a:pt x="18" y="2842"/>
                    </a:lnTo>
                    <a:lnTo>
                      <a:pt x="0" y="2842"/>
                    </a:lnTo>
                    <a:lnTo>
                      <a:pt x="0" y="2769"/>
                    </a:lnTo>
                    <a:lnTo>
                      <a:pt x="18" y="2769"/>
                    </a:lnTo>
                    <a:close/>
                    <a:moveTo>
                      <a:pt x="13" y="2884"/>
                    </a:moveTo>
                    <a:lnTo>
                      <a:pt x="86" y="2884"/>
                    </a:lnTo>
                    <a:lnTo>
                      <a:pt x="86" y="2902"/>
                    </a:lnTo>
                    <a:lnTo>
                      <a:pt x="13" y="2902"/>
                    </a:lnTo>
                    <a:lnTo>
                      <a:pt x="13" y="2884"/>
                    </a:lnTo>
                    <a:close/>
                    <a:moveTo>
                      <a:pt x="140" y="2884"/>
                    </a:moveTo>
                    <a:lnTo>
                      <a:pt x="213" y="2884"/>
                    </a:lnTo>
                    <a:lnTo>
                      <a:pt x="213" y="2902"/>
                    </a:lnTo>
                    <a:lnTo>
                      <a:pt x="140" y="2902"/>
                    </a:lnTo>
                    <a:lnTo>
                      <a:pt x="140" y="2884"/>
                    </a:lnTo>
                    <a:close/>
                    <a:moveTo>
                      <a:pt x="268" y="2884"/>
                    </a:moveTo>
                    <a:lnTo>
                      <a:pt x="341" y="2884"/>
                    </a:lnTo>
                    <a:lnTo>
                      <a:pt x="341" y="2902"/>
                    </a:lnTo>
                    <a:lnTo>
                      <a:pt x="268" y="2902"/>
                    </a:lnTo>
                    <a:lnTo>
                      <a:pt x="268" y="2884"/>
                    </a:lnTo>
                    <a:close/>
                    <a:moveTo>
                      <a:pt x="396" y="2884"/>
                    </a:moveTo>
                    <a:lnTo>
                      <a:pt x="469" y="2884"/>
                    </a:lnTo>
                    <a:lnTo>
                      <a:pt x="469" y="2902"/>
                    </a:lnTo>
                    <a:lnTo>
                      <a:pt x="396" y="2902"/>
                    </a:lnTo>
                    <a:lnTo>
                      <a:pt x="396" y="2884"/>
                    </a:lnTo>
                    <a:close/>
                    <a:moveTo>
                      <a:pt x="524" y="2884"/>
                    </a:moveTo>
                    <a:lnTo>
                      <a:pt x="597" y="2884"/>
                    </a:lnTo>
                    <a:lnTo>
                      <a:pt x="597" y="2902"/>
                    </a:lnTo>
                    <a:lnTo>
                      <a:pt x="524" y="2902"/>
                    </a:lnTo>
                    <a:lnTo>
                      <a:pt x="524" y="2884"/>
                    </a:lnTo>
                    <a:close/>
                    <a:moveTo>
                      <a:pt x="651" y="2884"/>
                    </a:moveTo>
                    <a:lnTo>
                      <a:pt x="724" y="2884"/>
                    </a:lnTo>
                    <a:lnTo>
                      <a:pt x="724" y="2902"/>
                    </a:lnTo>
                    <a:lnTo>
                      <a:pt x="651" y="2902"/>
                    </a:lnTo>
                    <a:lnTo>
                      <a:pt x="651" y="2884"/>
                    </a:lnTo>
                    <a:close/>
                    <a:moveTo>
                      <a:pt x="779" y="2884"/>
                    </a:moveTo>
                    <a:lnTo>
                      <a:pt x="852" y="2884"/>
                    </a:lnTo>
                    <a:lnTo>
                      <a:pt x="852" y="2902"/>
                    </a:lnTo>
                    <a:lnTo>
                      <a:pt x="779" y="2902"/>
                    </a:lnTo>
                    <a:lnTo>
                      <a:pt x="779" y="2884"/>
                    </a:lnTo>
                    <a:close/>
                    <a:moveTo>
                      <a:pt x="907" y="2884"/>
                    </a:moveTo>
                    <a:lnTo>
                      <a:pt x="980" y="2884"/>
                    </a:lnTo>
                    <a:lnTo>
                      <a:pt x="980" y="2902"/>
                    </a:lnTo>
                    <a:lnTo>
                      <a:pt x="907" y="2902"/>
                    </a:lnTo>
                    <a:lnTo>
                      <a:pt x="907" y="2884"/>
                    </a:lnTo>
                    <a:close/>
                    <a:moveTo>
                      <a:pt x="1034" y="2884"/>
                    </a:moveTo>
                    <a:lnTo>
                      <a:pt x="1107" y="2884"/>
                    </a:lnTo>
                    <a:lnTo>
                      <a:pt x="1107" y="2902"/>
                    </a:lnTo>
                    <a:lnTo>
                      <a:pt x="1034" y="2902"/>
                    </a:lnTo>
                    <a:lnTo>
                      <a:pt x="1034" y="2884"/>
                    </a:lnTo>
                    <a:close/>
                    <a:moveTo>
                      <a:pt x="1162" y="2884"/>
                    </a:moveTo>
                    <a:lnTo>
                      <a:pt x="1235" y="2884"/>
                    </a:lnTo>
                    <a:lnTo>
                      <a:pt x="1235" y="2902"/>
                    </a:lnTo>
                    <a:lnTo>
                      <a:pt x="1162" y="2902"/>
                    </a:lnTo>
                    <a:lnTo>
                      <a:pt x="1162" y="2884"/>
                    </a:lnTo>
                    <a:close/>
                    <a:moveTo>
                      <a:pt x="1290" y="2884"/>
                    </a:moveTo>
                    <a:lnTo>
                      <a:pt x="1363" y="2884"/>
                    </a:lnTo>
                    <a:lnTo>
                      <a:pt x="1363" y="2902"/>
                    </a:lnTo>
                    <a:lnTo>
                      <a:pt x="1290" y="2902"/>
                    </a:lnTo>
                    <a:lnTo>
                      <a:pt x="1290" y="2884"/>
                    </a:lnTo>
                    <a:close/>
                    <a:moveTo>
                      <a:pt x="1418" y="2884"/>
                    </a:moveTo>
                    <a:lnTo>
                      <a:pt x="1491" y="2884"/>
                    </a:lnTo>
                    <a:lnTo>
                      <a:pt x="1491" y="2902"/>
                    </a:lnTo>
                    <a:lnTo>
                      <a:pt x="1418" y="2902"/>
                    </a:lnTo>
                    <a:lnTo>
                      <a:pt x="1418" y="2884"/>
                    </a:lnTo>
                    <a:close/>
                    <a:moveTo>
                      <a:pt x="1545" y="2884"/>
                    </a:moveTo>
                    <a:lnTo>
                      <a:pt x="1618" y="2884"/>
                    </a:lnTo>
                    <a:lnTo>
                      <a:pt x="1618" y="2902"/>
                    </a:lnTo>
                    <a:lnTo>
                      <a:pt x="1545" y="2902"/>
                    </a:lnTo>
                    <a:lnTo>
                      <a:pt x="1545" y="2884"/>
                    </a:lnTo>
                    <a:close/>
                    <a:moveTo>
                      <a:pt x="1673" y="2884"/>
                    </a:moveTo>
                    <a:lnTo>
                      <a:pt x="1746" y="2884"/>
                    </a:lnTo>
                    <a:lnTo>
                      <a:pt x="1746" y="2902"/>
                    </a:lnTo>
                    <a:lnTo>
                      <a:pt x="1673" y="2902"/>
                    </a:lnTo>
                    <a:lnTo>
                      <a:pt x="1673" y="2884"/>
                    </a:lnTo>
                    <a:close/>
                    <a:moveTo>
                      <a:pt x="1801" y="2884"/>
                    </a:moveTo>
                    <a:lnTo>
                      <a:pt x="1874" y="2884"/>
                    </a:lnTo>
                    <a:lnTo>
                      <a:pt x="1874" y="2902"/>
                    </a:lnTo>
                    <a:lnTo>
                      <a:pt x="1801" y="2902"/>
                    </a:lnTo>
                    <a:lnTo>
                      <a:pt x="1801" y="2884"/>
                    </a:lnTo>
                    <a:close/>
                    <a:moveTo>
                      <a:pt x="1928" y="2884"/>
                    </a:moveTo>
                    <a:lnTo>
                      <a:pt x="2001" y="2884"/>
                    </a:lnTo>
                    <a:lnTo>
                      <a:pt x="2001" y="2902"/>
                    </a:lnTo>
                    <a:lnTo>
                      <a:pt x="1928" y="2902"/>
                    </a:lnTo>
                    <a:lnTo>
                      <a:pt x="1928" y="2884"/>
                    </a:lnTo>
                    <a:close/>
                    <a:moveTo>
                      <a:pt x="2056" y="2884"/>
                    </a:moveTo>
                    <a:lnTo>
                      <a:pt x="2129" y="2884"/>
                    </a:lnTo>
                    <a:lnTo>
                      <a:pt x="2129" y="2902"/>
                    </a:lnTo>
                    <a:lnTo>
                      <a:pt x="2056" y="2902"/>
                    </a:lnTo>
                    <a:lnTo>
                      <a:pt x="2056" y="2884"/>
                    </a:lnTo>
                    <a:close/>
                    <a:moveTo>
                      <a:pt x="2184" y="2884"/>
                    </a:moveTo>
                    <a:lnTo>
                      <a:pt x="2257" y="2884"/>
                    </a:lnTo>
                    <a:lnTo>
                      <a:pt x="2257" y="2902"/>
                    </a:lnTo>
                    <a:lnTo>
                      <a:pt x="2184" y="2902"/>
                    </a:lnTo>
                    <a:lnTo>
                      <a:pt x="2184" y="2884"/>
                    </a:lnTo>
                    <a:close/>
                    <a:moveTo>
                      <a:pt x="2312" y="2884"/>
                    </a:moveTo>
                    <a:lnTo>
                      <a:pt x="2385" y="2884"/>
                    </a:lnTo>
                    <a:lnTo>
                      <a:pt x="2385" y="2902"/>
                    </a:lnTo>
                    <a:lnTo>
                      <a:pt x="2312" y="2902"/>
                    </a:lnTo>
                    <a:lnTo>
                      <a:pt x="2312" y="2884"/>
                    </a:lnTo>
                    <a:close/>
                    <a:moveTo>
                      <a:pt x="2439" y="2884"/>
                    </a:moveTo>
                    <a:lnTo>
                      <a:pt x="2512" y="2884"/>
                    </a:lnTo>
                    <a:lnTo>
                      <a:pt x="2512" y="2902"/>
                    </a:lnTo>
                    <a:lnTo>
                      <a:pt x="2439" y="2902"/>
                    </a:lnTo>
                    <a:lnTo>
                      <a:pt x="2439" y="2884"/>
                    </a:lnTo>
                    <a:close/>
                    <a:moveTo>
                      <a:pt x="2567" y="2884"/>
                    </a:moveTo>
                    <a:lnTo>
                      <a:pt x="2640" y="2884"/>
                    </a:lnTo>
                    <a:lnTo>
                      <a:pt x="2640" y="2902"/>
                    </a:lnTo>
                    <a:lnTo>
                      <a:pt x="2567" y="2902"/>
                    </a:lnTo>
                    <a:lnTo>
                      <a:pt x="2567" y="2884"/>
                    </a:lnTo>
                    <a:close/>
                    <a:moveTo>
                      <a:pt x="2695" y="2884"/>
                    </a:moveTo>
                    <a:lnTo>
                      <a:pt x="2768" y="2884"/>
                    </a:lnTo>
                    <a:lnTo>
                      <a:pt x="2768" y="2902"/>
                    </a:lnTo>
                    <a:lnTo>
                      <a:pt x="2695" y="2902"/>
                    </a:lnTo>
                    <a:lnTo>
                      <a:pt x="2695" y="2884"/>
                    </a:lnTo>
                    <a:close/>
                    <a:moveTo>
                      <a:pt x="2822" y="2884"/>
                    </a:moveTo>
                    <a:lnTo>
                      <a:pt x="2895" y="2884"/>
                    </a:lnTo>
                    <a:lnTo>
                      <a:pt x="2895" y="2902"/>
                    </a:lnTo>
                    <a:lnTo>
                      <a:pt x="2822" y="2902"/>
                    </a:lnTo>
                    <a:lnTo>
                      <a:pt x="2822" y="2884"/>
                    </a:lnTo>
                    <a:close/>
                    <a:moveTo>
                      <a:pt x="2950" y="2884"/>
                    </a:moveTo>
                    <a:lnTo>
                      <a:pt x="3023" y="2884"/>
                    </a:lnTo>
                    <a:lnTo>
                      <a:pt x="3023" y="2902"/>
                    </a:lnTo>
                    <a:lnTo>
                      <a:pt x="2950" y="2902"/>
                    </a:lnTo>
                    <a:lnTo>
                      <a:pt x="2950" y="2884"/>
                    </a:lnTo>
                    <a:close/>
                    <a:moveTo>
                      <a:pt x="3078" y="2884"/>
                    </a:moveTo>
                    <a:lnTo>
                      <a:pt x="3151" y="2884"/>
                    </a:lnTo>
                    <a:lnTo>
                      <a:pt x="3151" y="2902"/>
                    </a:lnTo>
                    <a:lnTo>
                      <a:pt x="3078" y="2902"/>
                    </a:lnTo>
                    <a:lnTo>
                      <a:pt x="3078" y="2884"/>
                    </a:lnTo>
                    <a:close/>
                    <a:moveTo>
                      <a:pt x="3206" y="2884"/>
                    </a:moveTo>
                    <a:lnTo>
                      <a:pt x="3279" y="2884"/>
                    </a:lnTo>
                    <a:lnTo>
                      <a:pt x="3279" y="2902"/>
                    </a:lnTo>
                    <a:lnTo>
                      <a:pt x="3206" y="2902"/>
                    </a:lnTo>
                    <a:lnTo>
                      <a:pt x="3206" y="2884"/>
                    </a:lnTo>
                    <a:close/>
                    <a:moveTo>
                      <a:pt x="3333" y="2884"/>
                    </a:moveTo>
                    <a:lnTo>
                      <a:pt x="3406" y="2884"/>
                    </a:lnTo>
                    <a:lnTo>
                      <a:pt x="3406" y="2902"/>
                    </a:lnTo>
                    <a:lnTo>
                      <a:pt x="3333" y="2902"/>
                    </a:lnTo>
                    <a:lnTo>
                      <a:pt x="3333" y="2884"/>
                    </a:lnTo>
                    <a:close/>
                    <a:moveTo>
                      <a:pt x="3461" y="2884"/>
                    </a:moveTo>
                    <a:lnTo>
                      <a:pt x="3534" y="2884"/>
                    </a:lnTo>
                    <a:lnTo>
                      <a:pt x="3534" y="2902"/>
                    </a:lnTo>
                    <a:lnTo>
                      <a:pt x="3461" y="2902"/>
                    </a:lnTo>
                    <a:lnTo>
                      <a:pt x="3461" y="2884"/>
                    </a:lnTo>
                    <a:close/>
                    <a:moveTo>
                      <a:pt x="3589" y="2884"/>
                    </a:moveTo>
                    <a:lnTo>
                      <a:pt x="3662" y="2884"/>
                    </a:lnTo>
                    <a:lnTo>
                      <a:pt x="3662" y="2902"/>
                    </a:lnTo>
                    <a:lnTo>
                      <a:pt x="3589" y="2902"/>
                    </a:lnTo>
                    <a:lnTo>
                      <a:pt x="3589" y="2884"/>
                    </a:lnTo>
                    <a:close/>
                    <a:moveTo>
                      <a:pt x="3716" y="2884"/>
                    </a:moveTo>
                    <a:lnTo>
                      <a:pt x="3789" y="2884"/>
                    </a:lnTo>
                    <a:lnTo>
                      <a:pt x="3789" y="2902"/>
                    </a:lnTo>
                    <a:lnTo>
                      <a:pt x="3716" y="2902"/>
                    </a:lnTo>
                    <a:lnTo>
                      <a:pt x="3716" y="2884"/>
                    </a:lnTo>
                    <a:close/>
                    <a:moveTo>
                      <a:pt x="3844" y="2884"/>
                    </a:moveTo>
                    <a:lnTo>
                      <a:pt x="3917" y="2884"/>
                    </a:lnTo>
                    <a:lnTo>
                      <a:pt x="3917" y="2902"/>
                    </a:lnTo>
                    <a:lnTo>
                      <a:pt x="3844" y="2902"/>
                    </a:lnTo>
                    <a:lnTo>
                      <a:pt x="3844" y="2884"/>
                    </a:lnTo>
                    <a:close/>
                    <a:moveTo>
                      <a:pt x="3972" y="2884"/>
                    </a:moveTo>
                    <a:lnTo>
                      <a:pt x="4045" y="2884"/>
                    </a:lnTo>
                    <a:lnTo>
                      <a:pt x="4045" y="2902"/>
                    </a:lnTo>
                    <a:lnTo>
                      <a:pt x="3972" y="2902"/>
                    </a:lnTo>
                    <a:lnTo>
                      <a:pt x="3972" y="2884"/>
                    </a:lnTo>
                    <a:close/>
                    <a:moveTo>
                      <a:pt x="4100" y="2884"/>
                    </a:moveTo>
                    <a:lnTo>
                      <a:pt x="4173" y="2884"/>
                    </a:lnTo>
                    <a:lnTo>
                      <a:pt x="4173" y="2902"/>
                    </a:lnTo>
                    <a:lnTo>
                      <a:pt x="4100" y="2902"/>
                    </a:lnTo>
                    <a:lnTo>
                      <a:pt x="4100" y="2884"/>
                    </a:lnTo>
                    <a:close/>
                    <a:moveTo>
                      <a:pt x="4227" y="2884"/>
                    </a:moveTo>
                    <a:lnTo>
                      <a:pt x="4300" y="2884"/>
                    </a:lnTo>
                    <a:lnTo>
                      <a:pt x="4300" y="2902"/>
                    </a:lnTo>
                    <a:lnTo>
                      <a:pt x="4227" y="2902"/>
                    </a:lnTo>
                    <a:lnTo>
                      <a:pt x="4227" y="2884"/>
                    </a:lnTo>
                    <a:close/>
                    <a:moveTo>
                      <a:pt x="4355" y="2884"/>
                    </a:moveTo>
                    <a:lnTo>
                      <a:pt x="4428" y="2884"/>
                    </a:lnTo>
                    <a:lnTo>
                      <a:pt x="4428" y="2902"/>
                    </a:lnTo>
                    <a:lnTo>
                      <a:pt x="4355" y="2902"/>
                    </a:lnTo>
                    <a:lnTo>
                      <a:pt x="4355" y="2884"/>
                    </a:lnTo>
                    <a:close/>
                    <a:moveTo>
                      <a:pt x="4483" y="2884"/>
                    </a:moveTo>
                    <a:lnTo>
                      <a:pt x="4556" y="2884"/>
                    </a:lnTo>
                    <a:lnTo>
                      <a:pt x="4556" y="2902"/>
                    </a:lnTo>
                    <a:lnTo>
                      <a:pt x="4483" y="2902"/>
                    </a:lnTo>
                    <a:lnTo>
                      <a:pt x="4483" y="2884"/>
                    </a:lnTo>
                    <a:close/>
                    <a:moveTo>
                      <a:pt x="4610" y="2884"/>
                    </a:moveTo>
                    <a:lnTo>
                      <a:pt x="4683" y="2884"/>
                    </a:lnTo>
                    <a:lnTo>
                      <a:pt x="4683" y="2902"/>
                    </a:lnTo>
                    <a:lnTo>
                      <a:pt x="4610" y="2902"/>
                    </a:lnTo>
                    <a:lnTo>
                      <a:pt x="4610" y="2884"/>
                    </a:lnTo>
                    <a:close/>
                    <a:moveTo>
                      <a:pt x="4738" y="2884"/>
                    </a:moveTo>
                    <a:lnTo>
                      <a:pt x="4785" y="2884"/>
                    </a:lnTo>
                    <a:lnTo>
                      <a:pt x="4776" y="2893"/>
                    </a:lnTo>
                    <a:lnTo>
                      <a:pt x="4776" y="2867"/>
                    </a:lnTo>
                    <a:lnTo>
                      <a:pt x="4794" y="2867"/>
                    </a:lnTo>
                    <a:lnTo>
                      <a:pt x="4794" y="2902"/>
                    </a:lnTo>
                    <a:lnTo>
                      <a:pt x="4738" y="2902"/>
                    </a:lnTo>
                    <a:lnTo>
                      <a:pt x="4738" y="2884"/>
                    </a:lnTo>
                    <a:close/>
                    <a:moveTo>
                      <a:pt x="4776" y="2812"/>
                    </a:moveTo>
                    <a:lnTo>
                      <a:pt x="4776" y="2739"/>
                    </a:lnTo>
                    <a:lnTo>
                      <a:pt x="4794" y="2739"/>
                    </a:lnTo>
                    <a:lnTo>
                      <a:pt x="4794" y="2812"/>
                    </a:lnTo>
                    <a:lnTo>
                      <a:pt x="4776" y="2812"/>
                    </a:lnTo>
                    <a:close/>
                    <a:moveTo>
                      <a:pt x="4776" y="2684"/>
                    </a:moveTo>
                    <a:lnTo>
                      <a:pt x="4776" y="2611"/>
                    </a:lnTo>
                    <a:lnTo>
                      <a:pt x="4794" y="2611"/>
                    </a:lnTo>
                    <a:lnTo>
                      <a:pt x="4794" y="2684"/>
                    </a:lnTo>
                    <a:lnTo>
                      <a:pt x="4776" y="2684"/>
                    </a:lnTo>
                    <a:close/>
                    <a:moveTo>
                      <a:pt x="4776" y="2556"/>
                    </a:moveTo>
                    <a:lnTo>
                      <a:pt x="4776" y="2483"/>
                    </a:lnTo>
                    <a:lnTo>
                      <a:pt x="4794" y="2483"/>
                    </a:lnTo>
                    <a:lnTo>
                      <a:pt x="4794" y="2556"/>
                    </a:lnTo>
                    <a:lnTo>
                      <a:pt x="4776" y="2556"/>
                    </a:lnTo>
                    <a:close/>
                    <a:moveTo>
                      <a:pt x="4776" y="2429"/>
                    </a:moveTo>
                    <a:lnTo>
                      <a:pt x="4776" y="2356"/>
                    </a:lnTo>
                    <a:lnTo>
                      <a:pt x="4794" y="2356"/>
                    </a:lnTo>
                    <a:lnTo>
                      <a:pt x="4794" y="2429"/>
                    </a:lnTo>
                    <a:lnTo>
                      <a:pt x="4776" y="2429"/>
                    </a:lnTo>
                    <a:close/>
                    <a:moveTo>
                      <a:pt x="4776" y="2301"/>
                    </a:moveTo>
                    <a:lnTo>
                      <a:pt x="4776" y="2228"/>
                    </a:lnTo>
                    <a:lnTo>
                      <a:pt x="4794" y="2228"/>
                    </a:lnTo>
                    <a:lnTo>
                      <a:pt x="4794" y="2301"/>
                    </a:lnTo>
                    <a:lnTo>
                      <a:pt x="4776" y="2301"/>
                    </a:lnTo>
                    <a:close/>
                    <a:moveTo>
                      <a:pt x="4776" y="2173"/>
                    </a:moveTo>
                    <a:lnTo>
                      <a:pt x="4776" y="2100"/>
                    </a:lnTo>
                    <a:lnTo>
                      <a:pt x="4794" y="2100"/>
                    </a:lnTo>
                    <a:lnTo>
                      <a:pt x="4794" y="2173"/>
                    </a:lnTo>
                    <a:lnTo>
                      <a:pt x="4776" y="2173"/>
                    </a:lnTo>
                    <a:close/>
                    <a:moveTo>
                      <a:pt x="4776" y="2045"/>
                    </a:moveTo>
                    <a:lnTo>
                      <a:pt x="4776" y="1973"/>
                    </a:lnTo>
                    <a:lnTo>
                      <a:pt x="4794" y="1973"/>
                    </a:lnTo>
                    <a:lnTo>
                      <a:pt x="4794" y="2045"/>
                    </a:lnTo>
                    <a:lnTo>
                      <a:pt x="4776" y="2045"/>
                    </a:lnTo>
                    <a:close/>
                    <a:moveTo>
                      <a:pt x="4776" y="1918"/>
                    </a:moveTo>
                    <a:lnTo>
                      <a:pt x="4776" y="1845"/>
                    </a:lnTo>
                    <a:lnTo>
                      <a:pt x="4794" y="1845"/>
                    </a:lnTo>
                    <a:lnTo>
                      <a:pt x="4794" y="1918"/>
                    </a:lnTo>
                    <a:lnTo>
                      <a:pt x="4776" y="1918"/>
                    </a:lnTo>
                    <a:close/>
                    <a:moveTo>
                      <a:pt x="4776" y="1790"/>
                    </a:moveTo>
                    <a:lnTo>
                      <a:pt x="4776" y="1717"/>
                    </a:lnTo>
                    <a:lnTo>
                      <a:pt x="4794" y="1717"/>
                    </a:lnTo>
                    <a:lnTo>
                      <a:pt x="4794" y="1790"/>
                    </a:lnTo>
                    <a:lnTo>
                      <a:pt x="4776" y="1790"/>
                    </a:lnTo>
                    <a:close/>
                    <a:moveTo>
                      <a:pt x="4776" y="1662"/>
                    </a:moveTo>
                    <a:lnTo>
                      <a:pt x="4776" y="1589"/>
                    </a:lnTo>
                    <a:lnTo>
                      <a:pt x="4794" y="1589"/>
                    </a:lnTo>
                    <a:lnTo>
                      <a:pt x="4794" y="1662"/>
                    </a:lnTo>
                    <a:lnTo>
                      <a:pt x="4776" y="1662"/>
                    </a:lnTo>
                    <a:close/>
                    <a:moveTo>
                      <a:pt x="4776" y="1535"/>
                    </a:moveTo>
                    <a:lnTo>
                      <a:pt x="4776" y="1462"/>
                    </a:lnTo>
                    <a:lnTo>
                      <a:pt x="4794" y="1462"/>
                    </a:lnTo>
                    <a:lnTo>
                      <a:pt x="4794" y="1535"/>
                    </a:lnTo>
                    <a:lnTo>
                      <a:pt x="4776" y="1535"/>
                    </a:lnTo>
                    <a:close/>
                    <a:moveTo>
                      <a:pt x="4776" y="1407"/>
                    </a:moveTo>
                    <a:lnTo>
                      <a:pt x="4776" y="1334"/>
                    </a:lnTo>
                    <a:lnTo>
                      <a:pt x="4794" y="1334"/>
                    </a:lnTo>
                    <a:lnTo>
                      <a:pt x="4794" y="1407"/>
                    </a:lnTo>
                    <a:lnTo>
                      <a:pt x="4776" y="1407"/>
                    </a:lnTo>
                    <a:close/>
                    <a:moveTo>
                      <a:pt x="4776" y="1279"/>
                    </a:moveTo>
                    <a:lnTo>
                      <a:pt x="4776" y="1206"/>
                    </a:lnTo>
                    <a:lnTo>
                      <a:pt x="4794" y="1206"/>
                    </a:lnTo>
                    <a:lnTo>
                      <a:pt x="4794" y="1279"/>
                    </a:lnTo>
                    <a:lnTo>
                      <a:pt x="4776" y="1279"/>
                    </a:lnTo>
                    <a:close/>
                    <a:moveTo>
                      <a:pt x="4776" y="1151"/>
                    </a:moveTo>
                    <a:lnTo>
                      <a:pt x="4776" y="1078"/>
                    </a:lnTo>
                    <a:lnTo>
                      <a:pt x="4794" y="1078"/>
                    </a:lnTo>
                    <a:lnTo>
                      <a:pt x="4794" y="1151"/>
                    </a:lnTo>
                    <a:lnTo>
                      <a:pt x="4776" y="1151"/>
                    </a:lnTo>
                    <a:close/>
                    <a:moveTo>
                      <a:pt x="4776" y="1024"/>
                    </a:moveTo>
                    <a:lnTo>
                      <a:pt x="4776" y="951"/>
                    </a:lnTo>
                    <a:lnTo>
                      <a:pt x="4794" y="951"/>
                    </a:lnTo>
                    <a:lnTo>
                      <a:pt x="4794" y="1024"/>
                    </a:lnTo>
                    <a:lnTo>
                      <a:pt x="4776" y="1024"/>
                    </a:lnTo>
                    <a:close/>
                    <a:moveTo>
                      <a:pt x="4776" y="896"/>
                    </a:moveTo>
                    <a:lnTo>
                      <a:pt x="4776" y="823"/>
                    </a:lnTo>
                    <a:lnTo>
                      <a:pt x="4794" y="823"/>
                    </a:lnTo>
                    <a:lnTo>
                      <a:pt x="4794" y="896"/>
                    </a:lnTo>
                    <a:lnTo>
                      <a:pt x="4776" y="896"/>
                    </a:lnTo>
                    <a:close/>
                    <a:moveTo>
                      <a:pt x="4776" y="768"/>
                    </a:moveTo>
                    <a:lnTo>
                      <a:pt x="4776" y="695"/>
                    </a:lnTo>
                    <a:lnTo>
                      <a:pt x="4794" y="695"/>
                    </a:lnTo>
                    <a:lnTo>
                      <a:pt x="4794" y="768"/>
                    </a:lnTo>
                    <a:lnTo>
                      <a:pt x="4776" y="768"/>
                    </a:lnTo>
                    <a:close/>
                    <a:moveTo>
                      <a:pt x="4776" y="640"/>
                    </a:moveTo>
                    <a:lnTo>
                      <a:pt x="4776" y="567"/>
                    </a:lnTo>
                    <a:lnTo>
                      <a:pt x="4794" y="567"/>
                    </a:lnTo>
                    <a:lnTo>
                      <a:pt x="4794" y="640"/>
                    </a:lnTo>
                    <a:lnTo>
                      <a:pt x="4776" y="640"/>
                    </a:lnTo>
                    <a:close/>
                    <a:moveTo>
                      <a:pt x="4776" y="513"/>
                    </a:moveTo>
                    <a:lnTo>
                      <a:pt x="4776" y="440"/>
                    </a:lnTo>
                    <a:lnTo>
                      <a:pt x="4794" y="440"/>
                    </a:lnTo>
                    <a:lnTo>
                      <a:pt x="4794" y="513"/>
                    </a:lnTo>
                    <a:lnTo>
                      <a:pt x="4776" y="513"/>
                    </a:lnTo>
                    <a:close/>
                    <a:moveTo>
                      <a:pt x="4776" y="385"/>
                    </a:moveTo>
                    <a:lnTo>
                      <a:pt x="4776" y="312"/>
                    </a:lnTo>
                    <a:lnTo>
                      <a:pt x="4794" y="312"/>
                    </a:lnTo>
                    <a:lnTo>
                      <a:pt x="4794" y="385"/>
                    </a:lnTo>
                    <a:lnTo>
                      <a:pt x="4776" y="385"/>
                    </a:lnTo>
                    <a:close/>
                    <a:moveTo>
                      <a:pt x="4776" y="257"/>
                    </a:moveTo>
                    <a:lnTo>
                      <a:pt x="4776" y="184"/>
                    </a:lnTo>
                    <a:lnTo>
                      <a:pt x="4794" y="184"/>
                    </a:lnTo>
                    <a:lnTo>
                      <a:pt x="4794" y="257"/>
                    </a:lnTo>
                    <a:lnTo>
                      <a:pt x="4776" y="257"/>
                    </a:lnTo>
                    <a:close/>
                    <a:moveTo>
                      <a:pt x="4776" y="130"/>
                    </a:moveTo>
                    <a:lnTo>
                      <a:pt x="4776" y="57"/>
                    </a:lnTo>
                    <a:lnTo>
                      <a:pt x="4794" y="57"/>
                    </a:lnTo>
                    <a:lnTo>
                      <a:pt x="4794" y="130"/>
                    </a:lnTo>
                    <a:lnTo>
                      <a:pt x="4776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2109" name="Group 13"/>
            <p:cNvGrpSpPr>
              <a:grpSpLocks/>
            </p:cNvGrpSpPr>
            <p:nvPr/>
          </p:nvGrpSpPr>
          <p:grpSpPr bwMode="auto">
            <a:xfrm>
              <a:off x="587" y="1322"/>
              <a:ext cx="4511" cy="2468"/>
              <a:chOff x="588" y="1317"/>
              <a:chExt cx="4518" cy="2449"/>
            </a:xfrm>
          </p:grpSpPr>
          <p:sp>
            <p:nvSpPr>
              <p:cNvPr id="132110" name="Freeform 14"/>
              <p:cNvSpPr>
                <a:spLocks/>
              </p:cNvSpPr>
              <p:nvPr/>
            </p:nvSpPr>
            <p:spPr bwMode="auto">
              <a:xfrm>
                <a:off x="588" y="1317"/>
                <a:ext cx="4518" cy="2449"/>
              </a:xfrm>
              <a:custGeom>
                <a:avLst/>
                <a:gdLst>
                  <a:gd name="T0" fmla="*/ 1472 w 24762"/>
                  <a:gd name="T1" fmla="*/ 0 h 13417"/>
                  <a:gd name="T2" fmla="*/ 0 w 24762"/>
                  <a:gd name="T3" fmla="*/ 1472 h 13417"/>
                  <a:gd name="T4" fmla="*/ 0 w 24762"/>
                  <a:gd name="T5" fmla="*/ 11945 h 13417"/>
                  <a:gd name="T6" fmla="*/ 1472 w 24762"/>
                  <a:gd name="T7" fmla="*/ 13417 h 13417"/>
                  <a:gd name="T8" fmla="*/ 23290 w 24762"/>
                  <a:gd name="T9" fmla="*/ 13417 h 13417"/>
                  <a:gd name="T10" fmla="*/ 24762 w 24762"/>
                  <a:gd name="T11" fmla="*/ 11945 h 13417"/>
                  <a:gd name="T12" fmla="*/ 24762 w 24762"/>
                  <a:gd name="T13" fmla="*/ 1472 h 13417"/>
                  <a:gd name="T14" fmla="*/ 23290 w 24762"/>
                  <a:gd name="T15" fmla="*/ 0 h 13417"/>
                  <a:gd name="T16" fmla="*/ 1472 w 24762"/>
                  <a:gd name="T17" fmla="*/ 0 h 13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62" h="13417">
                    <a:moveTo>
                      <a:pt x="1472" y="0"/>
                    </a:moveTo>
                    <a:cubicBezTo>
                      <a:pt x="659" y="0"/>
                      <a:pt x="0" y="659"/>
                      <a:pt x="0" y="1472"/>
                    </a:cubicBezTo>
                    <a:lnTo>
                      <a:pt x="0" y="11945"/>
                    </a:lnTo>
                    <a:cubicBezTo>
                      <a:pt x="0" y="12758"/>
                      <a:pt x="659" y="13417"/>
                      <a:pt x="1472" y="13417"/>
                    </a:cubicBezTo>
                    <a:lnTo>
                      <a:pt x="23290" y="13417"/>
                    </a:lnTo>
                    <a:cubicBezTo>
                      <a:pt x="24103" y="13417"/>
                      <a:pt x="24762" y="12758"/>
                      <a:pt x="24762" y="11945"/>
                    </a:cubicBezTo>
                    <a:lnTo>
                      <a:pt x="24762" y="1472"/>
                    </a:lnTo>
                    <a:cubicBezTo>
                      <a:pt x="24762" y="659"/>
                      <a:pt x="24103" y="0"/>
                      <a:pt x="23290" y="0"/>
                    </a:cubicBez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2111" name="Freeform 15"/>
              <p:cNvSpPr>
                <a:spLocks/>
              </p:cNvSpPr>
              <p:nvPr/>
            </p:nvSpPr>
            <p:spPr bwMode="auto">
              <a:xfrm>
                <a:off x="588" y="1317"/>
                <a:ext cx="4518" cy="2449"/>
              </a:xfrm>
              <a:custGeom>
                <a:avLst/>
                <a:gdLst>
                  <a:gd name="T0" fmla="*/ 1472 w 24762"/>
                  <a:gd name="T1" fmla="*/ 0 h 13417"/>
                  <a:gd name="T2" fmla="*/ 0 w 24762"/>
                  <a:gd name="T3" fmla="*/ 1472 h 13417"/>
                  <a:gd name="T4" fmla="*/ 0 w 24762"/>
                  <a:gd name="T5" fmla="*/ 11945 h 13417"/>
                  <a:gd name="T6" fmla="*/ 1472 w 24762"/>
                  <a:gd name="T7" fmla="*/ 13417 h 13417"/>
                  <a:gd name="T8" fmla="*/ 23290 w 24762"/>
                  <a:gd name="T9" fmla="*/ 13417 h 13417"/>
                  <a:gd name="T10" fmla="*/ 24762 w 24762"/>
                  <a:gd name="T11" fmla="*/ 11945 h 13417"/>
                  <a:gd name="T12" fmla="*/ 24762 w 24762"/>
                  <a:gd name="T13" fmla="*/ 1472 h 13417"/>
                  <a:gd name="T14" fmla="*/ 23290 w 24762"/>
                  <a:gd name="T15" fmla="*/ 0 h 13417"/>
                  <a:gd name="T16" fmla="*/ 1472 w 24762"/>
                  <a:gd name="T17" fmla="*/ 0 h 13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62" h="13417">
                    <a:moveTo>
                      <a:pt x="1472" y="0"/>
                    </a:moveTo>
                    <a:cubicBezTo>
                      <a:pt x="659" y="0"/>
                      <a:pt x="0" y="659"/>
                      <a:pt x="0" y="1472"/>
                    </a:cubicBezTo>
                    <a:lnTo>
                      <a:pt x="0" y="11945"/>
                    </a:lnTo>
                    <a:cubicBezTo>
                      <a:pt x="0" y="12758"/>
                      <a:pt x="659" y="13417"/>
                      <a:pt x="1472" y="13417"/>
                    </a:cubicBezTo>
                    <a:lnTo>
                      <a:pt x="23290" y="13417"/>
                    </a:lnTo>
                    <a:cubicBezTo>
                      <a:pt x="24103" y="13417"/>
                      <a:pt x="24762" y="12758"/>
                      <a:pt x="24762" y="11945"/>
                    </a:cubicBezTo>
                    <a:lnTo>
                      <a:pt x="24762" y="1472"/>
                    </a:lnTo>
                    <a:cubicBezTo>
                      <a:pt x="24762" y="659"/>
                      <a:pt x="24103" y="0"/>
                      <a:pt x="23290" y="0"/>
                    </a:cubicBezTo>
                    <a:lnTo>
                      <a:pt x="147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2112" name="Rectangle 16"/>
            <p:cNvSpPr>
              <a:spLocks noChangeArrowheads="1"/>
            </p:cNvSpPr>
            <p:nvPr/>
          </p:nvSpPr>
          <p:spPr bwMode="auto">
            <a:xfrm>
              <a:off x="2423" y="1377"/>
              <a:ext cx="43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FFFF00"/>
                  </a:solidFill>
                </a:rPr>
                <a:t>Conselho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13" name="Rectangle 17"/>
            <p:cNvSpPr>
              <a:spLocks noChangeArrowheads="1"/>
            </p:cNvSpPr>
            <p:nvPr/>
          </p:nvSpPr>
          <p:spPr bwMode="auto">
            <a:xfrm>
              <a:off x="2890" y="1377"/>
              <a:ext cx="45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FFFF00"/>
                  </a:solidFill>
                </a:rPr>
                <a:t>Executivo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grpSp>
          <p:nvGrpSpPr>
            <p:cNvPr id="132120" name="Group 24"/>
            <p:cNvGrpSpPr>
              <a:grpSpLocks/>
            </p:cNvGrpSpPr>
            <p:nvPr/>
          </p:nvGrpSpPr>
          <p:grpSpPr bwMode="auto">
            <a:xfrm>
              <a:off x="725" y="2748"/>
              <a:ext cx="4303" cy="1007"/>
              <a:chOff x="726" y="2732"/>
              <a:chExt cx="4310" cy="999"/>
            </a:xfrm>
          </p:grpSpPr>
          <p:sp>
            <p:nvSpPr>
              <p:cNvPr id="132121" name="Freeform 25"/>
              <p:cNvSpPr>
                <a:spLocks/>
              </p:cNvSpPr>
              <p:nvPr/>
            </p:nvSpPr>
            <p:spPr bwMode="auto">
              <a:xfrm>
                <a:off x="726" y="2732"/>
                <a:ext cx="4310" cy="999"/>
              </a:xfrm>
              <a:custGeom>
                <a:avLst/>
                <a:gdLst>
                  <a:gd name="T0" fmla="*/ 0 w 4310"/>
                  <a:gd name="T1" fmla="*/ 499 h 999"/>
                  <a:gd name="T2" fmla="*/ 543 w 4310"/>
                  <a:gd name="T3" fmla="*/ 999 h 999"/>
                  <a:gd name="T4" fmla="*/ 543 w 4310"/>
                  <a:gd name="T5" fmla="*/ 875 h 999"/>
                  <a:gd name="T6" fmla="*/ 3768 w 4310"/>
                  <a:gd name="T7" fmla="*/ 875 h 999"/>
                  <a:gd name="T8" fmla="*/ 3768 w 4310"/>
                  <a:gd name="T9" fmla="*/ 999 h 999"/>
                  <a:gd name="T10" fmla="*/ 4310 w 4310"/>
                  <a:gd name="T11" fmla="*/ 499 h 999"/>
                  <a:gd name="T12" fmla="*/ 3768 w 4310"/>
                  <a:gd name="T13" fmla="*/ 0 h 999"/>
                  <a:gd name="T14" fmla="*/ 3768 w 4310"/>
                  <a:gd name="T15" fmla="*/ 124 h 999"/>
                  <a:gd name="T16" fmla="*/ 543 w 4310"/>
                  <a:gd name="T17" fmla="*/ 124 h 999"/>
                  <a:gd name="T18" fmla="*/ 543 w 4310"/>
                  <a:gd name="T19" fmla="*/ 0 h 999"/>
                  <a:gd name="T20" fmla="*/ 0 w 4310"/>
                  <a:gd name="T21" fmla="*/ 4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10" h="999">
                    <a:moveTo>
                      <a:pt x="0" y="499"/>
                    </a:moveTo>
                    <a:lnTo>
                      <a:pt x="543" y="999"/>
                    </a:lnTo>
                    <a:lnTo>
                      <a:pt x="543" y="875"/>
                    </a:lnTo>
                    <a:lnTo>
                      <a:pt x="3768" y="875"/>
                    </a:lnTo>
                    <a:lnTo>
                      <a:pt x="3768" y="999"/>
                    </a:lnTo>
                    <a:lnTo>
                      <a:pt x="4310" y="499"/>
                    </a:lnTo>
                    <a:lnTo>
                      <a:pt x="3768" y="0"/>
                    </a:lnTo>
                    <a:lnTo>
                      <a:pt x="3768" y="124"/>
                    </a:lnTo>
                    <a:lnTo>
                      <a:pt x="543" y="124"/>
                    </a:lnTo>
                    <a:lnTo>
                      <a:pt x="543" y="0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2122" name="Freeform 26"/>
              <p:cNvSpPr>
                <a:spLocks/>
              </p:cNvSpPr>
              <p:nvPr/>
            </p:nvSpPr>
            <p:spPr bwMode="auto">
              <a:xfrm>
                <a:off x="726" y="2732"/>
                <a:ext cx="4310" cy="999"/>
              </a:xfrm>
              <a:custGeom>
                <a:avLst/>
                <a:gdLst>
                  <a:gd name="T0" fmla="*/ 0 w 4310"/>
                  <a:gd name="T1" fmla="*/ 499 h 999"/>
                  <a:gd name="T2" fmla="*/ 543 w 4310"/>
                  <a:gd name="T3" fmla="*/ 999 h 999"/>
                  <a:gd name="T4" fmla="*/ 543 w 4310"/>
                  <a:gd name="T5" fmla="*/ 875 h 999"/>
                  <a:gd name="T6" fmla="*/ 3768 w 4310"/>
                  <a:gd name="T7" fmla="*/ 875 h 999"/>
                  <a:gd name="T8" fmla="*/ 3768 w 4310"/>
                  <a:gd name="T9" fmla="*/ 999 h 999"/>
                  <a:gd name="T10" fmla="*/ 4310 w 4310"/>
                  <a:gd name="T11" fmla="*/ 499 h 999"/>
                  <a:gd name="T12" fmla="*/ 3768 w 4310"/>
                  <a:gd name="T13" fmla="*/ 0 h 999"/>
                  <a:gd name="T14" fmla="*/ 3768 w 4310"/>
                  <a:gd name="T15" fmla="*/ 124 h 999"/>
                  <a:gd name="T16" fmla="*/ 543 w 4310"/>
                  <a:gd name="T17" fmla="*/ 124 h 999"/>
                  <a:gd name="T18" fmla="*/ 543 w 4310"/>
                  <a:gd name="T19" fmla="*/ 0 h 999"/>
                  <a:gd name="T20" fmla="*/ 0 w 4310"/>
                  <a:gd name="T21" fmla="*/ 4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10" h="999">
                    <a:moveTo>
                      <a:pt x="0" y="499"/>
                    </a:moveTo>
                    <a:lnTo>
                      <a:pt x="543" y="999"/>
                    </a:lnTo>
                    <a:lnTo>
                      <a:pt x="543" y="875"/>
                    </a:lnTo>
                    <a:lnTo>
                      <a:pt x="3768" y="875"/>
                    </a:lnTo>
                    <a:lnTo>
                      <a:pt x="3768" y="999"/>
                    </a:lnTo>
                    <a:lnTo>
                      <a:pt x="4310" y="499"/>
                    </a:lnTo>
                    <a:lnTo>
                      <a:pt x="3768" y="0"/>
                    </a:lnTo>
                    <a:lnTo>
                      <a:pt x="3768" y="124"/>
                    </a:lnTo>
                    <a:lnTo>
                      <a:pt x="543" y="124"/>
                    </a:lnTo>
                    <a:lnTo>
                      <a:pt x="543" y="0"/>
                    </a:lnTo>
                    <a:lnTo>
                      <a:pt x="0" y="49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2123" name="Rectangle 27"/>
            <p:cNvSpPr>
              <a:spLocks noChangeArrowheads="1"/>
            </p:cNvSpPr>
            <p:nvPr/>
          </p:nvSpPr>
          <p:spPr bwMode="auto">
            <a:xfrm>
              <a:off x="1697" y="2900"/>
              <a:ext cx="42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Sensibiliza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24" name="Rectangle 28"/>
            <p:cNvSpPr>
              <a:spLocks noChangeArrowheads="1"/>
            </p:cNvSpPr>
            <p:nvPr/>
          </p:nvSpPr>
          <p:spPr bwMode="auto">
            <a:xfrm>
              <a:off x="2104" y="2900"/>
              <a:ext cx="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25" name="Rectangle 29"/>
            <p:cNvSpPr>
              <a:spLocks noChangeArrowheads="1"/>
            </p:cNvSpPr>
            <p:nvPr/>
          </p:nvSpPr>
          <p:spPr bwMode="auto">
            <a:xfrm>
              <a:off x="2146" y="2900"/>
              <a:ext cx="44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ão e Forma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26" name="Rectangle 30"/>
            <p:cNvSpPr>
              <a:spLocks noChangeArrowheads="1"/>
            </p:cNvSpPr>
            <p:nvPr/>
          </p:nvSpPr>
          <p:spPr bwMode="auto">
            <a:xfrm>
              <a:off x="2578" y="2900"/>
              <a:ext cx="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27" name="Rectangle 31"/>
            <p:cNvSpPr>
              <a:spLocks noChangeArrowheads="1"/>
            </p:cNvSpPr>
            <p:nvPr/>
          </p:nvSpPr>
          <p:spPr bwMode="auto">
            <a:xfrm>
              <a:off x="2621" y="2900"/>
              <a:ext cx="48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ão em Inova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28" name="Rectangle 32"/>
            <p:cNvSpPr>
              <a:spLocks noChangeArrowheads="1"/>
            </p:cNvSpPr>
            <p:nvPr/>
          </p:nvSpPr>
          <p:spPr bwMode="auto">
            <a:xfrm>
              <a:off x="3086" y="2900"/>
              <a:ext cx="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29" name="Rectangle 33"/>
            <p:cNvSpPr>
              <a:spLocks noChangeArrowheads="1"/>
            </p:cNvSpPr>
            <p:nvPr/>
          </p:nvSpPr>
          <p:spPr bwMode="auto">
            <a:xfrm>
              <a:off x="3129" y="2900"/>
              <a:ext cx="19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ão e 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30" name="Rectangle 34"/>
            <p:cNvSpPr>
              <a:spLocks noChangeArrowheads="1"/>
            </p:cNvSpPr>
            <p:nvPr/>
          </p:nvSpPr>
          <p:spPr bwMode="auto">
            <a:xfrm>
              <a:off x="3318" y="2900"/>
              <a:ext cx="76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Empreendedorismo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31" name="Rectangle 35"/>
            <p:cNvSpPr>
              <a:spLocks noChangeArrowheads="1"/>
            </p:cNvSpPr>
            <p:nvPr/>
          </p:nvSpPr>
          <p:spPr bwMode="auto">
            <a:xfrm>
              <a:off x="2493" y="3001"/>
              <a:ext cx="79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Gestão de Projectos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32" name="Rectangle 36"/>
            <p:cNvSpPr>
              <a:spLocks noChangeArrowheads="1"/>
            </p:cNvSpPr>
            <p:nvPr/>
          </p:nvSpPr>
          <p:spPr bwMode="auto">
            <a:xfrm>
              <a:off x="1740" y="3104"/>
              <a:ext cx="221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Gestão Integrada do Ecossistema e do Pipeline de Inova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33" name="Rectangle 37"/>
            <p:cNvSpPr>
              <a:spLocks noChangeArrowheads="1"/>
            </p:cNvSpPr>
            <p:nvPr/>
          </p:nvSpPr>
          <p:spPr bwMode="auto">
            <a:xfrm>
              <a:off x="3879" y="3104"/>
              <a:ext cx="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34" name="Rectangle 38"/>
            <p:cNvSpPr>
              <a:spLocks noChangeArrowheads="1"/>
            </p:cNvSpPr>
            <p:nvPr/>
          </p:nvSpPr>
          <p:spPr bwMode="auto">
            <a:xfrm>
              <a:off x="3922" y="3104"/>
              <a:ext cx="9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ão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35" name="Rectangle 39"/>
            <p:cNvSpPr>
              <a:spLocks noChangeArrowheads="1"/>
            </p:cNvSpPr>
            <p:nvPr/>
          </p:nvSpPr>
          <p:spPr bwMode="auto">
            <a:xfrm>
              <a:off x="1732" y="3209"/>
              <a:ext cx="40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Monitoriza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36" name="Rectangle 40"/>
            <p:cNvSpPr>
              <a:spLocks noChangeArrowheads="1"/>
            </p:cNvSpPr>
            <p:nvPr/>
          </p:nvSpPr>
          <p:spPr bwMode="auto">
            <a:xfrm>
              <a:off x="2124" y="3209"/>
              <a:ext cx="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37" name="Rectangle 41"/>
            <p:cNvSpPr>
              <a:spLocks noChangeArrowheads="1"/>
            </p:cNvSpPr>
            <p:nvPr/>
          </p:nvSpPr>
          <p:spPr bwMode="auto">
            <a:xfrm>
              <a:off x="2167" y="3209"/>
              <a:ext cx="192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ão e Controlo de Objectivos, Metas e Indicadores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38" name="Rectangle 42"/>
            <p:cNvSpPr>
              <a:spLocks noChangeArrowheads="1"/>
            </p:cNvSpPr>
            <p:nvPr/>
          </p:nvSpPr>
          <p:spPr bwMode="auto">
            <a:xfrm>
              <a:off x="1883" y="3309"/>
              <a:ext cx="34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Participa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39" name="Rectangle 43"/>
            <p:cNvSpPr>
              <a:spLocks noChangeArrowheads="1"/>
            </p:cNvSpPr>
            <p:nvPr/>
          </p:nvSpPr>
          <p:spPr bwMode="auto">
            <a:xfrm>
              <a:off x="2214" y="3309"/>
              <a:ext cx="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40" name="Rectangle 44"/>
            <p:cNvSpPr>
              <a:spLocks noChangeArrowheads="1"/>
            </p:cNvSpPr>
            <p:nvPr/>
          </p:nvSpPr>
          <p:spPr bwMode="auto">
            <a:xfrm>
              <a:off x="2256" y="3309"/>
              <a:ext cx="167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ão em Projectos e Parcerias Internacionais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41" name="Rectangle 45"/>
            <p:cNvSpPr>
              <a:spLocks noChangeArrowheads="1"/>
            </p:cNvSpPr>
            <p:nvPr/>
          </p:nvSpPr>
          <p:spPr bwMode="auto">
            <a:xfrm>
              <a:off x="1945" y="3412"/>
              <a:ext cx="23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Capta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42" name="Rectangle 46"/>
            <p:cNvSpPr>
              <a:spLocks noChangeArrowheads="1"/>
            </p:cNvSpPr>
            <p:nvPr/>
          </p:nvSpPr>
          <p:spPr bwMode="auto">
            <a:xfrm>
              <a:off x="2172" y="3412"/>
              <a:ext cx="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43" name="Rectangle 47"/>
            <p:cNvSpPr>
              <a:spLocks noChangeArrowheads="1"/>
            </p:cNvSpPr>
            <p:nvPr/>
          </p:nvSpPr>
          <p:spPr bwMode="auto">
            <a:xfrm>
              <a:off x="2214" y="3412"/>
              <a:ext cx="165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ão de IDI de Natureza Internacional e IDE 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44" name="Rectangle 48"/>
            <p:cNvSpPr>
              <a:spLocks noChangeArrowheads="1"/>
            </p:cNvSpPr>
            <p:nvPr/>
          </p:nvSpPr>
          <p:spPr bwMode="auto">
            <a:xfrm>
              <a:off x="2032" y="3514"/>
              <a:ext cx="119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Gestão de Plano de Comunica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45" name="Rectangle 49"/>
            <p:cNvSpPr>
              <a:spLocks noChangeArrowheads="1"/>
            </p:cNvSpPr>
            <p:nvPr/>
          </p:nvSpPr>
          <p:spPr bwMode="auto">
            <a:xfrm>
              <a:off x="3187" y="3514"/>
              <a:ext cx="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46" name="Rectangle 50"/>
            <p:cNvSpPr>
              <a:spLocks noChangeArrowheads="1"/>
            </p:cNvSpPr>
            <p:nvPr/>
          </p:nvSpPr>
          <p:spPr bwMode="auto">
            <a:xfrm>
              <a:off x="3230" y="3514"/>
              <a:ext cx="51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100">
                  <a:solidFill>
                    <a:srgbClr val="000000"/>
                  </a:solidFill>
                </a:rPr>
                <a:t>ão e Imagem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47" name="Rectangle 51"/>
            <p:cNvSpPr>
              <a:spLocks noChangeArrowheads="1"/>
            </p:cNvSpPr>
            <p:nvPr/>
          </p:nvSpPr>
          <p:spPr bwMode="auto">
            <a:xfrm>
              <a:off x="2320" y="1127"/>
              <a:ext cx="57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500" b="1">
                  <a:solidFill>
                    <a:srgbClr val="000000"/>
                  </a:solidFill>
                </a:rPr>
                <a:t>Conselho 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48" name="Rectangle 52"/>
            <p:cNvSpPr>
              <a:spLocks noChangeArrowheads="1"/>
            </p:cNvSpPr>
            <p:nvPr/>
          </p:nvSpPr>
          <p:spPr bwMode="auto">
            <a:xfrm>
              <a:off x="2332" y="1127"/>
              <a:ext cx="6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500" b="1">
                  <a:solidFill>
                    <a:srgbClr val="000000"/>
                  </a:solidFill>
                </a:rPr>
                <a:t>“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49" name="Rectangle 53"/>
            <p:cNvSpPr>
              <a:spLocks noChangeArrowheads="1"/>
            </p:cNvSpPr>
            <p:nvPr/>
          </p:nvSpPr>
          <p:spPr bwMode="auto">
            <a:xfrm>
              <a:off x="2393" y="1127"/>
              <a:ext cx="29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500" b="1">
                  <a:solidFill>
                    <a:srgbClr val="000000"/>
                  </a:solidFill>
                </a:rPr>
                <a:t>INOV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50" name="Rectangle 54"/>
            <p:cNvSpPr>
              <a:spLocks noChangeArrowheads="1"/>
            </p:cNvSpPr>
            <p:nvPr/>
          </p:nvSpPr>
          <p:spPr bwMode="auto">
            <a:xfrm>
              <a:off x="2689" y="1132"/>
              <a:ext cx="5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500" b="1">
                  <a:solidFill>
                    <a:srgbClr val="000000"/>
                  </a:solidFill>
                  <a:latin typeface="Wingdings" pitchFamily="2" charset="2"/>
                </a:rPr>
                <a:t>Ÿ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51" name="Rectangle 55"/>
            <p:cNvSpPr>
              <a:spLocks noChangeArrowheads="1"/>
            </p:cNvSpPr>
            <p:nvPr/>
          </p:nvSpPr>
          <p:spPr bwMode="auto">
            <a:xfrm>
              <a:off x="2745" y="1127"/>
              <a:ext cx="8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500" b="1">
                  <a:solidFill>
                    <a:srgbClr val="000000"/>
                  </a:solidFill>
                </a:rPr>
                <a:t>C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52" name="Rectangle 56"/>
            <p:cNvSpPr>
              <a:spLocks noChangeArrowheads="1"/>
            </p:cNvSpPr>
            <p:nvPr/>
          </p:nvSpPr>
          <p:spPr bwMode="auto">
            <a:xfrm>
              <a:off x="2834" y="1127"/>
              <a:ext cx="6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500" b="1">
                  <a:solidFill>
                    <a:srgbClr val="000000"/>
                  </a:solidFill>
                </a:rPr>
                <a:t>”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53" name="Rectangle 57"/>
            <p:cNvSpPr>
              <a:spLocks noChangeArrowheads="1"/>
            </p:cNvSpPr>
            <p:nvPr/>
          </p:nvSpPr>
          <p:spPr bwMode="auto">
            <a:xfrm>
              <a:off x="1182" y="798"/>
              <a:ext cx="62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>
                  <a:solidFill>
                    <a:srgbClr val="FFFFFF"/>
                  </a:solidFill>
                </a:rPr>
                <a:t>EMPRESAS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54" name="Rectangle 58"/>
            <p:cNvSpPr>
              <a:spLocks noChangeArrowheads="1"/>
            </p:cNvSpPr>
            <p:nvPr/>
          </p:nvSpPr>
          <p:spPr bwMode="auto">
            <a:xfrm rot="5400000">
              <a:off x="-82" y="2304"/>
              <a:ext cx="7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>
                  <a:solidFill>
                    <a:srgbClr val="FFFFFF"/>
                  </a:solidFill>
                </a:rPr>
                <a:t>ADMINISTRA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55" name="Rectangle 59"/>
            <p:cNvSpPr>
              <a:spLocks noChangeArrowheads="1"/>
            </p:cNvSpPr>
            <p:nvPr/>
          </p:nvSpPr>
          <p:spPr bwMode="auto">
            <a:xfrm rot="5400000">
              <a:off x="241" y="2666"/>
              <a:ext cx="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>
                  <a:solidFill>
                    <a:srgbClr val="FFFFFF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56" name="Rectangle 60"/>
            <p:cNvSpPr>
              <a:spLocks noChangeArrowheads="1"/>
            </p:cNvSpPr>
            <p:nvPr/>
          </p:nvSpPr>
          <p:spPr bwMode="auto">
            <a:xfrm rot="5400000">
              <a:off x="198" y="2787"/>
              <a:ext cx="1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>
                  <a:solidFill>
                    <a:srgbClr val="FFFFFF"/>
                  </a:solidFill>
                </a:rPr>
                <a:t>ÃO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57" name="Rectangle 61"/>
            <p:cNvSpPr>
              <a:spLocks noChangeArrowheads="1"/>
            </p:cNvSpPr>
            <p:nvPr/>
          </p:nvSpPr>
          <p:spPr bwMode="auto">
            <a:xfrm rot="5400000">
              <a:off x="114" y="2203"/>
              <a:ext cx="7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>
                  <a:solidFill>
                    <a:srgbClr val="FFFFFF"/>
                  </a:solidFill>
                </a:rPr>
                <a:t>P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58" name="Rectangle 62"/>
            <p:cNvSpPr>
              <a:spLocks noChangeArrowheads="1"/>
            </p:cNvSpPr>
            <p:nvPr/>
          </p:nvSpPr>
          <p:spPr bwMode="auto">
            <a:xfrm rot="5400000">
              <a:off x="111" y="2281"/>
              <a:ext cx="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>
                  <a:solidFill>
                    <a:srgbClr val="FFFFFF"/>
                  </a:solidFill>
                </a:rPr>
                <a:t>Ú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59" name="Rectangle 63"/>
            <p:cNvSpPr>
              <a:spLocks noChangeArrowheads="1"/>
            </p:cNvSpPr>
            <p:nvPr/>
          </p:nvSpPr>
          <p:spPr bwMode="auto">
            <a:xfrm rot="5400000">
              <a:off x="-18" y="2489"/>
              <a:ext cx="3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>
                  <a:solidFill>
                    <a:srgbClr val="FFFFFF"/>
                  </a:solidFill>
                </a:rPr>
                <a:t>BLICA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60" name="Rectangle 64"/>
            <p:cNvSpPr>
              <a:spLocks noChangeArrowheads="1"/>
            </p:cNvSpPr>
            <p:nvPr/>
          </p:nvSpPr>
          <p:spPr bwMode="auto">
            <a:xfrm>
              <a:off x="2560" y="4075"/>
              <a:ext cx="66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>
                  <a:solidFill>
                    <a:srgbClr val="FFFFFF"/>
                  </a:solidFill>
                </a:rPr>
                <a:t>SOCIEDADE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61" name="Rectangle 65"/>
            <p:cNvSpPr>
              <a:spLocks noChangeArrowheads="1"/>
            </p:cNvSpPr>
            <p:nvPr/>
          </p:nvSpPr>
          <p:spPr bwMode="auto">
            <a:xfrm rot="16200000">
              <a:off x="5057" y="2401"/>
              <a:ext cx="7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>
                  <a:solidFill>
                    <a:srgbClr val="FFFFFF"/>
                  </a:solidFill>
                </a:rPr>
                <a:t>AGENTES DA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62" name="Rectangle 66"/>
            <p:cNvSpPr>
              <a:spLocks noChangeArrowheads="1"/>
            </p:cNvSpPr>
            <p:nvPr/>
          </p:nvSpPr>
          <p:spPr bwMode="auto">
            <a:xfrm rot="16200000">
              <a:off x="5386" y="2533"/>
              <a:ext cx="37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>
                  <a:solidFill>
                    <a:srgbClr val="FFFFFF"/>
                  </a:solidFill>
                </a:rPr>
                <a:t>INOVA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63" name="Rectangle 67"/>
            <p:cNvSpPr>
              <a:spLocks noChangeArrowheads="1"/>
            </p:cNvSpPr>
            <p:nvPr/>
          </p:nvSpPr>
          <p:spPr bwMode="auto">
            <a:xfrm rot="16200000">
              <a:off x="5528" y="2330"/>
              <a:ext cx="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>
                  <a:solidFill>
                    <a:srgbClr val="FFFFFF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64" name="Rectangle 68"/>
            <p:cNvSpPr>
              <a:spLocks noChangeArrowheads="1"/>
            </p:cNvSpPr>
            <p:nvPr/>
          </p:nvSpPr>
          <p:spPr bwMode="auto">
            <a:xfrm rot="16200000">
              <a:off x="5485" y="2210"/>
              <a:ext cx="1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>
                  <a:solidFill>
                    <a:srgbClr val="FFFFFF"/>
                  </a:solidFill>
                </a:rPr>
                <a:t>ÃO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165" name="Rectangle 69"/>
            <p:cNvSpPr>
              <a:spLocks noChangeArrowheads="1"/>
            </p:cNvSpPr>
            <p:nvPr/>
          </p:nvSpPr>
          <p:spPr bwMode="auto">
            <a:xfrm>
              <a:off x="3345" y="798"/>
              <a:ext cx="121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400">
                  <a:solidFill>
                    <a:srgbClr val="FFFFFF"/>
                  </a:solidFill>
                </a:rPr>
                <a:t>SISTEMA FINANCEIRO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grpSp>
          <p:nvGrpSpPr>
            <p:cNvPr id="132263" name="Group 167"/>
            <p:cNvGrpSpPr>
              <a:grpSpLocks/>
            </p:cNvGrpSpPr>
            <p:nvPr/>
          </p:nvGrpSpPr>
          <p:grpSpPr bwMode="auto">
            <a:xfrm>
              <a:off x="2" y="641"/>
              <a:ext cx="5750" cy="3670"/>
              <a:chOff x="2" y="641"/>
              <a:chExt cx="5759" cy="3642"/>
            </a:xfrm>
          </p:grpSpPr>
          <p:sp>
            <p:nvSpPr>
              <p:cNvPr id="132264" name="Freeform 168"/>
              <p:cNvSpPr>
                <a:spLocks/>
              </p:cNvSpPr>
              <p:nvPr/>
            </p:nvSpPr>
            <p:spPr bwMode="auto">
              <a:xfrm>
                <a:off x="2" y="641"/>
                <a:ext cx="5759" cy="3642"/>
              </a:xfrm>
              <a:custGeom>
                <a:avLst/>
                <a:gdLst>
                  <a:gd name="T0" fmla="*/ 3328 w 31563"/>
                  <a:gd name="T1" fmla="*/ 0 h 19962"/>
                  <a:gd name="T2" fmla="*/ 0 w 31563"/>
                  <a:gd name="T3" fmla="*/ 3327 h 19962"/>
                  <a:gd name="T4" fmla="*/ 0 w 31563"/>
                  <a:gd name="T5" fmla="*/ 16635 h 19962"/>
                  <a:gd name="T6" fmla="*/ 3328 w 31563"/>
                  <a:gd name="T7" fmla="*/ 19962 h 19962"/>
                  <a:gd name="T8" fmla="*/ 28236 w 31563"/>
                  <a:gd name="T9" fmla="*/ 19962 h 19962"/>
                  <a:gd name="T10" fmla="*/ 31563 w 31563"/>
                  <a:gd name="T11" fmla="*/ 16635 h 19962"/>
                  <a:gd name="T12" fmla="*/ 31563 w 31563"/>
                  <a:gd name="T13" fmla="*/ 3327 h 19962"/>
                  <a:gd name="T14" fmla="*/ 28236 w 31563"/>
                  <a:gd name="T15" fmla="*/ 0 h 19962"/>
                  <a:gd name="T16" fmla="*/ 3328 w 31563"/>
                  <a:gd name="T17" fmla="*/ 0 h 19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63" h="19962">
                    <a:moveTo>
                      <a:pt x="3328" y="0"/>
                    </a:moveTo>
                    <a:cubicBezTo>
                      <a:pt x="1490" y="0"/>
                      <a:pt x="0" y="1490"/>
                      <a:pt x="0" y="3327"/>
                    </a:cubicBezTo>
                    <a:lnTo>
                      <a:pt x="0" y="16635"/>
                    </a:lnTo>
                    <a:cubicBezTo>
                      <a:pt x="0" y="18473"/>
                      <a:pt x="1490" y="19962"/>
                      <a:pt x="3328" y="19962"/>
                    </a:cubicBezTo>
                    <a:lnTo>
                      <a:pt x="28236" y="19962"/>
                    </a:lnTo>
                    <a:cubicBezTo>
                      <a:pt x="30073" y="19962"/>
                      <a:pt x="31563" y="18473"/>
                      <a:pt x="31563" y="16635"/>
                    </a:cubicBezTo>
                    <a:lnTo>
                      <a:pt x="31563" y="3327"/>
                    </a:lnTo>
                    <a:cubicBezTo>
                      <a:pt x="31563" y="1490"/>
                      <a:pt x="30073" y="0"/>
                      <a:pt x="28236" y="0"/>
                    </a:cubicBez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32265" name="Freeform 169"/>
              <p:cNvSpPr>
                <a:spLocks/>
              </p:cNvSpPr>
              <p:nvPr/>
            </p:nvSpPr>
            <p:spPr bwMode="auto">
              <a:xfrm>
                <a:off x="2" y="641"/>
                <a:ext cx="5759" cy="3642"/>
              </a:xfrm>
              <a:custGeom>
                <a:avLst/>
                <a:gdLst>
                  <a:gd name="T0" fmla="*/ 3328 w 31563"/>
                  <a:gd name="T1" fmla="*/ 0 h 19962"/>
                  <a:gd name="T2" fmla="*/ 0 w 31563"/>
                  <a:gd name="T3" fmla="*/ 3327 h 19962"/>
                  <a:gd name="T4" fmla="*/ 0 w 31563"/>
                  <a:gd name="T5" fmla="*/ 16635 h 19962"/>
                  <a:gd name="T6" fmla="*/ 3328 w 31563"/>
                  <a:gd name="T7" fmla="*/ 19962 h 19962"/>
                  <a:gd name="T8" fmla="*/ 28236 w 31563"/>
                  <a:gd name="T9" fmla="*/ 19962 h 19962"/>
                  <a:gd name="T10" fmla="*/ 31563 w 31563"/>
                  <a:gd name="T11" fmla="*/ 16635 h 19962"/>
                  <a:gd name="T12" fmla="*/ 31563 w 31563"/>
                  <a:gd name="T13" fmla="*/ 3327 h 19962"/>
                  <a:gd name="T14" fmla="*/ 28236 w 31563"/>
                  <a:gd name="T15" fmla="*/ 0 h 19962"/>
                  <a:gd name="T16" fmla="*/ 3328 w 31563"/>
                  <a:gd name="T17" fmla="*/ 0 h 19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63" h="19962">
                    <a:moveTo>
                      <a:pt x="3328" y="0"/>
                    </a:moveTo>
                    <a:cubicBezTo>
                      <a:pt x="1490" y="0"/>
                      <a:pt x="0" y="1490"/>
                      <a:pt x="0" y="3327"/>
                    </a:cubicBezTo>
                    <a:lnTo>
                      <a:pt x="0" y="16635"/>
                    </a:lnTo>
                    <a:cubicBezTo>
                      <a:pt x="0" y="18473"/>
                      <a:pt x="1490" y="19962"/>
                      <a:pt x="3328" y="19962"/>
                    </a:cubicBezTo>
                    <a:lnTo>
                      <a:pt x="28236" y="19962"/>
                    </a:lnTo>
                    <a:cubicBezTo>
                      <a:pt x="30073" y="19962"/>
                      <a:pt x="31563" y="18473"/>
                      <a:pt x="31563" y="16635"/>
                    </a:cubicBezTo>
                    <a:lnTo>
                      <a:pt x="31563" y="3327"/>
                    </a:lnTo>
                    <a:cubicBezTo>
                      <a:pt x="31563" y="1490"/>
                      <a:pt x="30073" y="0"/>
                      <a:pt x="28236" y="0"/>
                    </a:cubicBezTo>
                    <a:lnTo>
                      <a:pt x="3328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2266" name="Group 170"/>
            <p:cNvGrpSpPr>
              <a:grpSpLocks/>
            </p:cNvGrpSpPr>
            <p:nvPr/>
          </p:nvGrpSpPr>
          <p:grpSpPr bwMode="auto">
            <a:xfrm>
              <a:off x="458" y="1035"/>
              <a:ext cx="4787" cy="2924"/>
              <a:chOff x="459" y="1032"/>
              <a:chExt cx="4794" cy="2902"/>
            </a:xfrm>
          </p:grpSpPr>
          <p:sp>
            <p:nvSpPr>
              <p:cNvPr id="132267" name="Rectangle 171"/>
              <p:cNvSpPr>
                <a:spLocks noChangeArrowheads="1"/>
              </p:cNvSpPr>
              <p:nvPr/>
            </p:nvSpPr>
            <p:spPr bwMode="auto">
              <a:xfrm>
                <a:off x="468" y="1042"/>
                <a:ext cx="4776" cy="288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2268" name="Freeform 172"/>
              <p:cNvSpPr>
                <a:spLocks noEditPoints="1"/>
              </p:cNvSpPr>
              <p:nvPr/>
            </p:nvSpPr>
            <p:spPr bwMode="auto">
              <a:xfrm>
                <a:off x="459" y="1032"/>
                <a:ext cx="4794" cy="2902"/>
              </a:xfrm>
              <a:custGeom>
                <a:avLst/>
                <a:gdLst>
                  <a:gd name="T0" fmla="*/ 4657 w 4794"/>
                  <a:gd name="T1" fmla="*/ 19 h 2902"/>
                  <a:gd name="T2" fmla="*/ 4402 w 4794"/>
                  <a:gd name="T3" fmla="*/ 19 h 2902"/>
                  <a:gd name="T4" fmla="*/ 4146 w 4794"/>
                  <a:gd name="T5" fmla="*/ 19 h 2902"/>
                  <a:gd name="T6" fmla="*/ 3891 w 4794"/>
                  <a:gd name="T7" fmla="*/ 19 h 2902"/>
                  <a:gd name="T8" fmla="*/ 3635 w 4794"/>
                  <a:gd name="T9" fmla="*/ 19 h 2902"/>
                  <a:gd name="T10" fmla="*/ 3380 w 4794"/>
                  <a:gd name="T11" fmla="*/ 19 h 2902"/>
                  <a:gd name="T12" fmla="*/ 3124 w 4794"/>
                  <a:gd name="T13" fmla="*/ 19 h 2902"/>
                  <a:gd name="T14" fmla="*/ 2869 w 4794"/>
                  <a:gd name="T15" fmla="*/ 19 h 2902"/>
                  <a:gd name="T16" fmla="*/ 2614 w 4794"/>
                  <a:gd name="T17" fmla="*/ 19 h 2902"/>
                  <a:gd name="T18" fmla="*/ 2358 w 4794"/>
                  <a:gd name="T19" fmla="*/ 19 h 2902"/>
                  <a:gd name="T20" fmla="*/ 2103 w 4794"/>
                  <a:gd name="T21" fmla="*/ 19 h 2902"/>
                  <a:gd name="T22" fmla="*/ 1847 w 4794"/>
                  <a:gd name="T23" fmla="*/ 19 h 2902"/>
                  <a:gd name="T24" fmla="*/ 1592 w 4794"/>
                  <a:gd name="T25" fmla="*/ 19 h 2902"/>
                  <a:gd name="T26" fmla="*/ 1336 w 4794"/>
                  <a:gd name="T27" fmla="*/ 19 h 2902"/>
                  <a:gd name="T28" fmla="*/ 1081 w 4794"/>
                  <a:gd name="T29" fmla="*/ 19 h 2902"/>
                  <a:gd name="T30" fmla="*/ 826 w 4794"/>
                  <a:gd name="T31" fmla="*/ 19 h 2902"/>
                  <a:gd name="T32" fmla="*/ 570 w 4794"/>
                  <a:gd name="T33" fmla="*/ 19 h 2902"/>
                  <a:gd name="T34" fmla="*/ 315 w 4794"/>
                  <a:gd name="T35" fmla="*/ 19 h 2902"/>
                  <a:gd name="T36" fmla="*/ 0 w 4794"/>
                  <a:gd name="T37" fmla="*/ 32 h 2902"/>
                  <a:gd name="T38" fmla="*/ 18 w 4794"/>
                  <a:gd name="T39" fmla="*/ 288 h 2902"/>
                  <a:gd name="T40" fmla="*/ 18 w 4794"/>
                  <a:gd name="T41" fmla="*/ 543 h 2902"/>
                  <a:gd name="T42" fmla="*/ 18 w 4794"/>
                  <a:gd name="T43" fmla="*/ 799 h 2902"/>
                  <a:gd name="T44" fmla="*/ 18 w 4794"/>
                  <a:gd name="T45" fmla="*/ 1054 h 2902"/>
                  <a:gd name="T46" fmla="*/ 18 w 4794"/>
                  <a:gd name="T47" fmla="*/ 1310 h 2902"/>
                  <a:gd name="T48" fmla="*/ 18 w 4794"/>
                  <a:gd name="T49" fmla="*/ 1565 h 2902"/>
                  <a:gd name="T50" fmla="*/ 18 w 4794"/>
                  <a:gd name="T51" fmla="*/ 1821 h 2902"/>
                  <a:gd name="T52" fmla="*/ 18 w 4794"/>
                  <a:gd name="T53" fmla="*/ 2076 h 2902"/>
                  <a:gd name="T54" fmla="*/ 18 w 4794"/>
                  <a:gd name="T55" fmla="*/ 2331 h 2902"/>
                  <a:gd name="T56" fmla="*/ 18 w 4794"/>
                  <a:gd name="T57" fmla="*/ 2587 h 2902"/>
                  <a:gd name="T58" fmla="*/ 18 w 4794"/>
                  <a:gd name="T59" fmla="*/ 2842 h 2902"/>
                  <a:gd name="T60" fmla="*/ 213 w 4794"/>
                  <a:gd name="T61" fmla="*/ 2884 h 2902"/>
                  <a:gd name="T62" fmla="*/ 469 w 4794"/>
                  <a:gd name="T63" fmla="*/ 2884 h 2902"/>
                  <a:gd name="T64" fmla="*/ 724 w 4794"/>
                  <a:gd name="T65" fmla="*/ 2884 h 2902"/>
                  <a:gd name="T66" fmla="*/ 980 w 4794"/>
                  <a:gd name="T67" fmla="*/ 2884 h 2902"/>
                  <a:gd name="T68" fmla="*/ 1235 w 4794"/>
                  <a:gd name="T69" fmla="*/ 2884 h 2902"/>
                  <a:gd name="T70" fmla="*/ 1491 w 4794"/>
                  <a:gd name="T71" fmla="*/ 2884 h 2902"/>
                  <a:gd name="T72" fmla="*/ 1746 w 4794"/>
                  <a:gd name="T73" fmla="*/ 2884 h 2902"/>
                  <a:gd name="T74" fmla="*/ 2001 w 4794"/>
                  <a:gd name="T75" fmla="*/ 2884 h 2902"/>
                  <a:gd name="T76" fmla="*/ 2257 w 4794"/>
                  <a:gd name="T77" fmla="*/ 2884 h 2902"/>
                  <a:gd name="T78" fmla="*/ 2512 w 4794"/>
                  <a:gd name="T79" fmla="*/ 2884 h 2902"/>
                  <a:gd name="T80" fmla="*/ 2768 w 4794"/>
                  <a:gd name="T81" fmla="*/ 2884 h 2902"/>
                  <a:gd name="T82" fmla="*/ 3023 w 4794"/>
                  <a:gd name="T83" fmla="*/ 2884 h 2902"/>
                  <a:gd name="T84" fmla="*/ 3279 w 4794"/>
                  <a:gd name="T85" fmla="*/ 2884 h 2902"/>
                  <a:gd name="T86" fmla="*/ 3534 w 4794"/>
                  <a:gd name="T87" fmla="*/ 2884 h 2902"/>
                  <a:gd name="T88" fmla="*/ 3789 w 4794"/>
                  <a:gd name="T89" fmla="*/ 2884 h 2902"/>
                  <a:gd name="T90" fmla="*/ 4045 w 4794"/>
                  <a:gd name="T91" fmla="*/ 2884 h 2902"/>
                  <a:gd name="T92" fmla="*/ 4300 w 4794"/>
                  <a:gd name="T93" fmla="*/ 2884 h 2902"/>
                  <a:gd name="T94" fmla="*/ 4556 w 4794"/>
                  <a:gd name="T95" fmla="*/ 2884 h 2902"/>
                  <a:gd name="T96" fmla="*/ 4785 w 4794"/>
                  <a:gd name="T97" fmla="*/ 2884 h 2902"/>
                  <a:gd name="T98" fmla="*/ 4794 w 4794"/>
                  <a:gd name="T99" fmla="*/ 2812 h 2902"/>
                  <a:gd name="T100" fmla="*/ 4794 w 4794"/>
                  <a:gd name="T101" fmla="*/ 2556 h 2902"/>
                  <a:gd name="T102" fmla="*/ 4794 w 4794"/>
                  <a:gd name="T103" fmla="*/ 2301 h 2902"/>
                  <a:gd name="T104" fmla="*/ 4794 w 4794"/>
                  <a:gd name="T105" fmla="*/ 2045 h 2902"/>
                  <a:gd name="T106" fmla="*/ 4794 w 4794"/>
                  <a:gd name="T107" fmla="*/ 1790 h 2902"/>
                  <a:gd name="T108" fmla="*/ 4794 w 4794"/>
                  <a:gd name="T109" fmla="*/ 1535 h 2902"/>
                  <a:gd name="T110" fmla="*/ 4794 w 4794"/>
                  <a:gd name="T111" fmla="*/ 1279 h 2902"/>
                  <a:gd name="T112" fmla="*/ 4794 w 4794"/>
                  <a:gd name="T113" fmla="*/ 1024 h 2902"/>
                  <a:gd name="T114" fmla="*/ 4794 w 4794"/>
                  <a:gd name="T115" fmla="*/ 768 h 2902"/>
                  <a:gd name="T116" fmla="*/ 4794 w 4794"/>
                  <a:gd name="T117" fmla="*/ 513 h 2902"/>
                  <a:gd name="T118" fmla="*/ 4794 w 4794"/>
                  <a:gd name="T119" fmla="*/ 257 h 2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94" h="2902">
                    <a:moveTo>
                      <a:pt x="4785" y="19"/>
                    </a:moveTo>
                    <a:lnTo>
                      <a:pt x="4712" y="19"/>
                    </a:lnTo>
                    <a:lnTo>
                      <a:pt x="4712" y="0"/>
                    </a:lnTo>
                    <a:lnTo>
                      <a:pt x="4785" y="0"/>
                    </a:lnTo>
                    <a:lnTo>
                      <a:pt x="4785" y="19"/>
                    </a:lnTo>
                    <a:close/>
                    <a:moveTo>
                      <a:pt x="4657" y="19"/>
                    </a:moveTo>
                    <a:lnTo>
                      <a:pt x="4584" y="19"/>
                    </a:lnTo>
                    <a:lnTo>
                      <a:pt x="4584" y="0"/>
                    </a:lnTo>
                    <a:lnTo>
                      <a:pt x="4657" y="0"/>
                    </a:lnTo>
                    <a:lnTo>
                      <a:pt x="4657" y="19"/>
                    </a:lnTo>
                    <a:close/>
                    <a:moveTo>
                      <a:pt x="4529" y="19"/>
                    </a:moveTo>
                    <a:lnTo>
                      <a:pt x="4456" y="19"/>
                    </a:lnTo>
                    <a:lnTo>
                      <a:pt x="4456" y="0"/>
                    </a:lnTo>
                    <a:lnTo>
                      <a:pt x="4529" y="0"/>
                    </a:lnTo>
                    <a:lnTo>
                      <a:pt x="4529" y="19"/>
                    </a:lnTo>
                    <a:close/>
                    <a:moveTo>
                      <a:pt x="4402" y="19"/>
                    </a:moveTo>
                    <a:lnTo>
                      <a:pt x="4329" y="19"/>
                    </a:lnTo>
                    <a:lnTo>
                      <a:pt x="4329" y="0"/>
                    </a:lnTo>
                    <a:lnTo>
                      <a:pt x="4402" y="0"/>
                    </a:lnTo>
                    <a:lnTo>
                      <a:pt x="4402" y="19"/>
                    </a:lnTo>
                    <a:close/>
                    <a:moveTo>
                      <a:pt x="4274" y="19"/>
                    </a:moveTo>
                    <a:lnTo>
                      <a:pt x="4201" y="19"/>
                    </a:lnTo>
                    <a:lnTo>
                      <a:pt x="4201" y="0"/>
                    </a:lnTo>
                    <a:lnTo>
                      <a:pt x="4274" y="0"/>
                    </a:lnTo>
                    <a:lnTo>
                      <a:pt x="4274" y="19"/>
                    </a:lnTo>
                    <a:close/>
                    <a:moveTo>
                      <a:pt x="4146" y="19"/>
                    </a:moveTo>
                    <a:lnTo>
                      <a:pt x="4073" y="19"/>
                    </a:lnTo>
                    <a:lnTo>
                      <a:pt x="4073" y="0"/>
                    </a:lnTo>
                    <a:lnTo>
                      <a:pt x="4146" y="0"/>
                    </a:lnTo>
                    <a:lnTo>
                      <a:pt x="4146" y="19"/>
                    </a:lnTo>
                    <a:close/>
                    <a:moveTo>
                      <a:pt x="4018" y="19"/>
                    </a:moveTo>
                    <a:lnTo>
                      <a:pt x="3945" y="19"/>
                    </a:lnTo>
                    <a:lnTo>
                      <a:pt x="3945" y="0"/>
                    </a:lnTo>
                    <a:lnTo>
                      <a:pt x="4018" y="0"/>
                    </a:lnTo>
                    <a:lnTo>
                      <a:pt x="4018" y="19"/>
                    </a:lnTo>
                    <a:close/>
                    <a:moveTo>
                      <a:pt x="3891" y="19"/>
                    </a:moveTo>
                    <a:lnTo>
                      <a:pt x="3818" y="19"/>
                    </a:lnTo>
                    <a:lnTo>
                      <a:pt x="3818" y="0"/>
                    </a:lnTo>
                    <a:lnTo>
                      <a:pt x="3891" y="0"/>
                    </a:lnTo>
                    <a:lnTo>
                      <a:pt x="3891" y="19"/>
                    </a:lnTo>
                    <a:close/>
                    <a:moveTo>
                      <a:pt x="3763" y="19"/>
                    </a:moveTo>
                    <a:lnTo>
                      <a:pt x="3690" y="19"/>
                    </a:lnTo>
                    <a:lnTo>
                      <a:pt x="3690" y="0"/>
                    </a:lnTo>
                    <a:lnTo>
                      <a:pt x="3763" y="0"/>
                    </a:lnTo>
                    <a:lnTo>
                      <a:pt x="3763" y="19"/>
                    </a:lnTo>
                    <a:close/>
                    <a:moveTo>
                      <a:pt x="3635" y="19"/>
                    </a:moveTo>
                    <a:lnTo>
                      <a:pt x="3562" y="19"/>
                    </a:lnTo>
                    <a:lnTo>
                      <a:pt x="3562" y="0"/>
                    </a:lnTo>
                    <a:lnTo>
                      <a:pt x="3635" y="0"/>
                    </a:lnTo>
                    <a:lnTo>
                      <a:pt x="3635" y="19"/>
                    </a:lnTo>
                    <a:close/>
                    <a:moveTo>
                      <a:pt x="3508" y="19"/>
                    </a:moveTo>
                    <a:lnTo>
                      <a:pt x="3435" y="19"/>
                    </a:lnTo>
                    <a:lnTo>
                      <a:pt x="3435" y="0"/>
                    </a:lnTo>
                    <a:lnTo>
                      <a:pt x="3508" y="0"/>
                    </a:lnTo>
                    <a:lnTo>
                      <a:pt x="3508" y="19"/>
                    </a:lnTo>
                    <a:close/>
                    <a:moveTo>
                      <a:pt x="3380" y="19"/>
                    </a:moveTo>
                    <a:lnTo>
                      <a:pt x="3307" y="19"/>
                    </a:lnTo>
                    <a:lnTo>
                      <a:pt x="3307" y="0"/>
                    </a:lnTo>
                    <a:lnTo>
                      <a:pt x="3380" y="0"/>
                    </a:lnTo>
                    <a:lnTo>
                      <a:pt x="3380" y="19"/>
                    </a:lnTo>
                    <a:close/>
                    <a:moveTo>
                      <a:pt x="3252" y="19"/>
                    </a:moveTo>
                    <a:lnTo>
                      <a:pt x="3179" y="19"/>
                    </a:lnTo>
                    <a:lnTo>
                      <a:pt x="3179" y="0"/>
                    </a:lnTo>
                    <a:lnTo>
                      <a:pt x="3252" y="0"/>
                    </a:lnTo>
                    <a:lnTo>
                      <a:pt x="3252" y="19"/>
                    </a:lnTo>
                    <a:close/>
                    <a:moveTo>
                      <a:pt x="3124" y="19"/>
                    </a:moveTo>
                    <a:lnTo>
                      <a:pt x="3051" y="19"/>
                    </a:lnTo>
                    <a:lnTo>
                      <a:pt x="3051" y="0"/>
                    </a:lnTo>
                    <a:lnTo>
                      <a:pt x="3124" y="0"/>
                    </a:lnTo>
                    <a:lnTo>
                      <a:pt x="3124" y="19"/>
                    </a:lnTo>
                    <a:close/>
                    <a:moveTo>
                      <a:pt x="2997" y="19"/>
                    </a:moveTo>
                    <a:lnTo>
                      <a:pt x="2924" y="19"/>
                    </a:lnTo>
                    <a:lnTo>
                      <a:pt x="2924" y="0"/>
                    </a:lnTo>
                    <a:lnTo>
                      <a:pt x="2997" y="0"/>
                    </a:lnTo>
                    <a:lnTo>
                      <a:pt x="2997" y="19"/>
                    </a:lnTo>
                    <a:close/>
                    <a:moveTo>
                      <a:pt x="2869" y="19"/>
                    </a:moveTo>
                    <a:lnTo>
                      <a:pt x="2796" y="19"/>
                    </a:lnTo>
                    <a:lnTo>
                      <a:pt x="2796" y="0"/>
                    </a:lnTo>
                    <a:lnTo>
                      <a:pt x="2869" y="0"/>
                    </a:lnTo>
                    <a:lnTo>
                      <a:pt x="2869" y="19"/>
                    </a:lnTo>
                    <a:close/>
                    <a:moveTo>
                      <a:pt x="2741" y="19"/>
                    </a:moveTo>
                    <a:lnTo>
                      <a:pt x="2668" y="19"/>
                    </a:lnTo>
                    <a:lnTo>
                      <a:pt x="2668" y="0"/>
                    </a:lnTo>
                    <a:lnTo>
                      <a:pt x="2741" y="0"/>
                    </a:lnTo>
                    <a:lnTo>
                      <a:pt x="2741" y="19"/>
                    </a:lnTo>
                    <a:close/>
                    <a:moveTo>
                      <a:pt x="2614" y="19"/>
                    </a:moveTo>
                    <a:lnTo>
                      <a:pt x="2541" y="19"/>
                    </a:lnTo>
                    <a:lnTo>
                      <a:pt x="2541" y="0"/>
                    </a:lnTo>
                    <a:lnTo>
                      <a:pt x="2614" y="0"/>
                    </a:lnTo>
                    <a:lnTo>
                      <a:pt x="2614" y="19"/>
                    </a:lnTo>
                    <a:close/>
                    <a:moveTo>
                      <a:pt x="2486" y="19"/>
                    </a:moveTo>
                    <a:lnTo>
                      <a:pt x="2413" y="19"/>
                    </a:lnTo>
                    <a:lnTo>
                      <a:pt x="2413" y="0"/>
                    </a:lnTo>
                    <a:lnTo>
                      <a:pt x="2486" y="0"/>
                    </a:lnTo>
                    <a:lnTo>
                      <a:pt x="2486" y="19"/>
                    </a:lnTo>
                    <a:close/>
                    <a:moveTo>
                      <a:pt x="2358" y="19"/>
                    </a:moveTo>
                    <a:lnTo>
                      <a:pt x="2285" y="19"/>
                    </a:lnTo>
                    <a:lnTo>
                      <a:pt x="2285" y="0"/>
                    </a:lnTo>
                    <a:lnTo>
                      <a:pt x="2358" y="0"/>
                    </a:lnTo>
                    <a:lnTo>
                      <a:pt x="2358" y="19"/>
                    </a:lnTo>
                    <a:close/>
                    <a:moveTo>
                      <a:pt x="2230" y="19"/>
                    </a:moveTo>
                    <a:lnTo>
                      <a:pt x="2157" y="19"/>
                    </a:lnTo>
                    <a:lnTo>
                      <a:pt x="2157" y="0"/>
                    </a:lnTo>
                    <a:lnTo>
                      <a:pt x="2230" y="0"/>
                    </a:lnTo>
                    <a:lnTo>
                      <a:pt x="2230" y="19"/>
                    </a:lnTo>
                    <a:close/>
                    <a:moveTo>
                      <a:pt x="2103" y="19"/>
                    </a:moveTo>
                    <a:lnTo>
                      <a:pt x="2030" y="19"/>
                    </a:lnTo>
                    <a:lnTo>
                      <a:pt x="2030" y="0"/>
                    </a:lnTo>
                    <a:lnTo>
                      <a:pt x="2103" y="0"/>
                    </a:lnTo>
                    <a:lnTo>
                      <a:pt x="2103" y="19"/>
                    </a:lnTo>
                    <a:close/>
                    <a:moveTo>
                      <a:pt x="1975" y="19"/>
                    </a:moveTo>
                    <a:lnTo>
                      <a:pt x="1902" y="19"/>
                    </a:lnTo>
                    <a:lnTo>
                      <a:pt x="1902" y="0"/>
                    </a:lnTo>
                    <a:lnTo>
                      <a:pt x="1975" y="0"/>
                    </a:lnTo>
                    <a:lnTo>
                      <a:pt x="1975" y="19"/>
                    </a:lnTo>
                    <a:close/>
                    <a:moveTo>
                      <a:pt x="1847" y="19"/>
                    </a:moveTo>
                    <a:lnTo>
                      <a:pt x="1774" y="19"/>
                    </a:lnTo>
                    <a:lnTo>
                      <a:pt x="1774" y="0"/>
                    </a:lnTo>
                    <a:lnTo>
                      <a:pt x="1847" y="0"/>
                    </a:lnTo>
                    <a:lnTo>
                      <a:pt x="1847" y="19"/>
                    </a:lnTo>
                    <a:close/>
                    <a:moveTo>
                      <a:pt x="1720" y="19"/>
                    </a:moveTo>
                    <a:lnTo>
                      <a:pt x="1647" y="19"/>
                    </a:lnTo>
                    <a:lnTo>
                      <a:pt x="1647" y="0"/>
                    </a:lnTo>
                    <a:lnTo>
                      <a:pt x="1720" y="0"/>
                    </a:lnTo>
                    <a:lnTo>
                      <a:pt x="1720" y="19"/>
                    </a:lnTo>
                    <a:close/>
                    <a:moveTo>
                      <a:pt x="1592" y="19"/>
                    </a:moveTo>
                    <a:lnTo>
                      <a:pt x="1519" y="19"/>
                    </a:lnTo>
                    <a:lnTo>
                      <a:pt x="1519" y="0"/>
                    </a:lnTo>
                    <a:lnTo>
                      <a:pt x="1592" y="0"/>
                    </a:lnTo>
                    <a:lnTo>
                      <a:pt x="1592" y="19"/>
                    </a:lnTo>
                    <a:close/>
                    <a:moveTo>
                      <a:pt x="1464" y="19"/>
                    </a:moveTo>
                    <a:lnTo>
                      <a:pt x="1391" y="19"/>
                    </a:lnTo>
                    <a:lnTo>
                      <a:pt x="1391" y="0"/>
                    </a:lnTo>
                    <a:lnTo>
                      <a:pt x="1464" y="0"/>
                    </a:lnTo>
                    <a:lnTo>
                      <a:pt x="1464" y="19"/>
                    </a:lnTo>
                    <a:close/>
                    <a:moveTo>
                      <a:pt x="1336" y="19"/>
                    </a:moveTo>
                    <a:lnTo>
                      <a:pt x="1263" y="19"/>
                    </a:lnTo>
                    <a:lnTo>
                      <a:pt x="1263" y="0"/>
                    </a:lnTo>
                    <a:lnTo>
                      <a:pt x="1336" y="0"/>
                    </a:lnTo>
                    <a:lnTo>
                      <a:pt x="1336" y="19"/>
                    </a:lnTo>
                    <a:close/>
                    <a:moveTo>
                      <a:pt x="1209" y="19"/>
                    </a:moveTo>
                    <a:lnTo>
                      <a:pt x="1136" y="19"/>
                    </a:lnTo>
                    <a:lnTo>
                      <a:pt x="1136" y="0"/>
                    </a:lnTo>
                    <a:lnTo>
                      <a:pt x="1209" y="0"/>
                    </a:lnTo>
                    <a:lnTo>
                      <a:pt x="1209" y="19"/>
                    </a:lnTo>
                    <a:close/>
                    <a:moveTo>
                      <a:pt x="1081" y="19"/>
                    </a:moveTo>
                    <a:lnTo>
                      <a:pt x="1008" y="19"/>
                    </a:lnTo>
                    <a:lnTo>
                      <a:pt x="1008" y="0"/>
                    </a:lnTo>
                    <a:lnTo>
                      <a:pt x="1081" y="0"/>
                    </a:lnTo>
                    <a:lnTo>
                      <a:pt x="1081" y="19"/>
                    </a:lnTo>
                    <a:close/>
                    <a:moveTo>
                      <a:pt x="953" y="19"/>
                    </a:moveTo>
                    <a:lnTo>
                      <a:pt x="880" y="19"/>
                    </a:lnTo>
                    <a:lnTo>
                      <a:pt x="880" y="0"/>
                    </a:lnTo>
                    <a:lnTo>
                      <a:pt x="953" y="0"/>
                    </a:lnTo>
                    <a:lnTo>
                      <a:pt x="953" y="19"/>
                    </a:lnTo>
                    <a:close/>
                    <a:moveTo>
                      <a:pt x="826" y="19"/>
                    </a:moveTo>
                    <a:lnTo>
                      <a:pt x="753" y="19"/>
                    </a:lnTo>
                    <a:lnTo>
                      <a:pt x="753" y="0"/>
                    </a:lnTo>
                    <a:lnTo>
                      <a:pt x="826" y="0"/>
                    </a:lnTo>
                    <a:lnTo>
                      <a:pt x="826" y="19"/>
                    </a:lnTo>
                    <a:close/>
                    <a:moveTo>
                      <a:pt x="698" y="19"/>
                    </a:moveTo>
                    <a:lnTo>
                      <a:pt x="625" y="19"/>
                    </a:lnTo>
                    <a:lnTo>
                      <a:pt x="625" y="0"/>
                    </a:lnTo>
                    <a:lnTo>
                      <a:pt x="698" y="0"/>
                    </a:lnTo>
                    <a:lnTo>
                      <a:pt x="698" y="19"/>
                    </a:lnTo>
                    <a:close/>
                    <a:moveTo>
                      <a:pt x="570" y="19"/>
                    </a:moveTo>
                    <a:lnTo>
                      <a:pt x="497" y="19"/>
                    </a:lnTo>
                    <a:lnTo>
                      <a:pt x="497" y="0"/>
                    </a:lnTo>
                    <a:lnTo>
                      <a:pt x="570" y="0"/>
                    </a:lnTo>
                    <a:lnTo>
                      <a:pt x="570" y="19"/>
                    </a:lnTo>
                    <a:close/>
                    <a:moveTo>
                      <a:pt x="442" y="19"/>
                    </a:moveTo>
                    <a:lnTo>
                      <a:pt x="369" y="19"/>
                    </a:lnTo>
                    <a:lnTo>
                      <a:pt x="369" y="0"/>
                    </a:lnTo>
                    <a:lnTo>
                      <a:pt x="442" y="0"/>
                    </a:lnTo>
                    <a:lnTo>
                      <a:pt x="442" y="19"/>
                    </a:lnTo>
                    <a:close/>
                    <a:moveTo>
                      <a:pt x="315" y="19"/>
                    </a:moveTo>
                    <a:lnTo>
                      <a:pt x="242" y="19"/>
                    </a:lnTo>
                    <a:lnTo>
                      <a:pt x="242" y="0"/>
                    </a:lnTo>
                    <a:lnTo>
                      <a:pt x="315" y="0"/>
                    </a:lnTo>
                    <a:lnTo>
                      <a:pt x="315" y="19"/>
                    </a:lnTo>
                    <a:close/>
                    <a:moveTo>
                      <a:pt x="187" y="19"/>
                    </a:moveTo>
                    <a:lnTo>
                      <a:pt x="114" y="19"/>
                    </a:lnTo>
                    <a:lnTo>
                      <a:pt x="114" y="0"/>
                    </a:lnTo>
                    <a:lnTo>
                      <a:pt x="187" y="0"/>
                    </a:lnTo>
                    <a:lnTo>
                      <a:pt x="187" y="19"/>
                    </a:lnTo>
                    <a:close/>
                    <a:moveTo>
                      <a:pt x="59" y="19"/>
                    </a:moveTo>
                    <a:lnTo>
                      <a:pt x="9" y="19"/>
                    </a:lnTo>
                    <a:lnTo>
                      <a:pt x="18" y="10"/>
                    </a:lnTo>
                    <a:lnTo>
                      <a:pt x="18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9"/>
                    </a:lnTo>
                    <a:close/>
                    <a:moveTo>
                      <a:pt x="18" y="87"/>
                    </a:moveTo>
                    <a:lnTo>
                      <a:pt x="18" y="160"/>
                    </a:lnTo>
                    <a:lnTo>
                      <a:pt x="0" y="160"/>
                    </a:lnTo>
                    <a:lnTo>
                      <a:pt x="0" y="87"/>
                    </a:lnTo>
                    <a:lnTo>
                      <a:pt x="18" y="87"/>
                    </a:lnTo>
                    <a:close/>
                    <a:moveTo>
                      <a:pt x="18" y="215"/>
                    </a:moveTo>
                    <a:lnTo>
                      <a:pt x="18" y="288"/>
                    </a:lnTo>
                    <a:lnTo>
                      <a:pt x="0" y="288"/>
                    </a:lnTo>
                    <a:lnTo>
                      <a:pt x="0" y="215"/>
                    </a:lnTo>
                    <a:lnTo>
                      <a:pt x="18" y="215"/>
                    </a:lnTo>
                    <a:close/>
                    <a:moveTo>
                      <a:pt x="18" y="343"/>
                    </a:moveTo>
                    <a:lnTo>
                      <a:pt x="18" y="416"/>
                    </a:lnTo>
                    <a:lnTo>
                      <a:pt x="0" y="416"/>
                    </a:lnTo>
                    <a:lnTo>
                      <a:pt x="0" y="343"/>
                    </a:lnTo>
                    <a:lnTo>
                      <a:pt x="18" y="343"/>
                    </a:lnTo>
                    <a:close/>
                    <a:moveTo>
                      <a:pt x="18" y="470"/>
                    </a:moveTo>
                    <a:lnTo>
                      <a:pt x="18" y="543"/>
                    </a:lnTo>
                    <a:lnTo>
                      <a:pt x="0" y="543"/>
                    </a:lnTo>
                    <a:lnTo>
                      <a:pt x="0" y="470"/>
                    </a:lnTo>
                    <a:lnTo>
                      <a:pt x="18" y="470"/>
                    </a:lnTo>
                    <a:close/>
                    <a:moveTo>
                      <a:pt x="18" y="598"/>
                    </a:moveTo>
                    <a:lnTo>
                      <a:pt x="18" y="671"/>
                    </a:lnTo>
                    <a:lnTo>
                      <a:pt x="0" y="671"/>
                    </a:lnTo>
                    <a:lnTo>
                      <a:pt x="0" y="598"/>
                    </a:lnTo>
                    <a:lnTo>
                      <a:pt x="18" y="598"/>
                    </a:lnTo>
                    <a:close/>
                    <a:moveTo>
                      <a:pt x="18" y="726"/>
                    </a:moveTo>
                    <a:lnTo>
                      <a:pt x="18" y="799"/>
                    </a:lnTo>
                    <a:lnTo>
                      <a:pt x="0" y="799"/>
                    </a:lnTo>
                    <a:lnTo>
                      <a:pt x="0" y="726"/>
                    </a:lnTo>
                    <a:lnTo>
                      <a:pt x="18" y="726"/>
                    </a:lnTo>
                    <a:close/>
                    <a:moveTo>
                      <a:pt x="18" y="853"/>
                    </a:moveTo>
                    <a:lnTo>
                      <a:pt x="18" y="926"/>
                    </a:lnTo>
                    <a:lnTo>
                      <a:pt x="0" y="926"/>
                    </a:lnTo>
                    <a:lnTo>
                      <a:pt x="0" y="853"/>
                    </a:lnTo>
                    <a:lnTo>
                      <a:pt x="18" y="853"/>
                    </a:lnTo>
                    <a:close/>
                    <a:moveTo>
                      <a:pt x="18" y="981"/>
                    </a:moveTo>
                    <a:lnTo>
                      <a:pt x="18" y="1054"/>
                    </a:lnTo>
                    <a:lnTo>
                      <a:pt x="0" y="1054"/>
                    </a:lnTo>
                    <a:lnTo>
                      <a:pt x="0" y="981"/>
                    </a:lnTo>
                    <a:lnTo>
                      <a:pt x="18" y="981"/>
                    </a:lnTo>
                    <a:close/>
                    <a:moveTo>
                      <a:pt x="18" y="1109"/>
                    </a:moveTo>
                    <a:lnTo>
                      <a:pt x="18" y="1182"/>
                    </a:lnTo>
                    <a:lnTo>
                      <a:pt x="0" y="1182"/>
                    </a:lnTo>
                    <a:lnTo>
                      <a:pt x="0" y="1109"/>
                    </a:lnTo>
                    <a:lnTo>
                      <a:pt x="18" y="1109"/>
                    </a:lnTo>
                    <a:close/>
                    <a:moveTo>
                      <a:pt x="18" y="1237"/>
                    </a:moveTo>
                    <a:lnTo>
                      <a:pt x="18" y="1310"/>
                    </a:lnTo>
                    <a:lnTo>
                      <a:pt x="0" y="1310"/>
                    </a:lnTo>
                    <a:lnTo>
                      <a:pt x="0" y="1237"/>
                    </a:lnTo>
                    <a:lnTo>
                      <a:pt x="18" y="1237"/>
                    </a:lnTo>
                    <a:close/>
                    <a:moveTo>
                      <a:pt x="18" y="1364"/>
                    </a:moveTo>
                    <a:lnTo>
                      <a:pt x="18" y="1437"/>
                    </a:lnTo>
                    <a:lnTo>
                      <a:pt x="0" y="1437"/>
                    </a:lnTo>
                    <a:lnTo>
                      <a:pt x="0" y="1364"/>
                    </a:lnTo>
                    <a:lnTo>
                      <a:pt x="18" y="1364"/>
                    </a:lnTo>
                    <a:close/>
                    <a:moveTo>
                      <a:pt x="18" y="1492"/>
                    </a:moveTo>
                    <a:lnTo>
                      <a:pt x="18" y="1565"/>
                    </a:lnTo>
                    <a:lnTo>
                      <a:pt x="0" y="1565"/>
                    </a:lnTo>
                    <a:lnTo>
                      <a:pt x="0" y="1492"/>
                    </a:lnTo>
                    <a:lnTo>
                      <a:pt x="18" y="1492"/>
                    </a:lnTo>
                    <a:close/>
                    <a:moveTo>
                      <a:pt x="18" y="1620"/>
                    </a:moveTo>
                    <a:lnTo>
                      <a:pt x="18" y="1693"/>
                    </a:lnTo>
                    <a:lnTo>
                      <a:pt x="0" y="1693"/>
                    </a:lnTo>
                    <a:lnTo>
                      <a:pt x="0" y="1620"/>
                    </a:lnTo>
                    <a:lnTo>
                      <a:pt x="18" y="1620"/>
                    </a:lnTo>
                    <a:close/>
                    <a:moveTo>
                      <a:pt x="18" y="1748"/>
                    </a:moveTo>
                    <a:lnTo>
                      <a:pt x="18" y="1821"/>
                    </a:lnTo>
                    <a:lnTo>
                      <a:pt x="0" y="1821"/>
                    </a:lnTo>
                    <a:lnTo>
                      <a:pt x="0" y="1748"/>
                    </a:lnTo>
                    <a:lnTo>
                      <a:pt x="18" y="1748"/>
                    </a:lnTo>
                    <a:close/>
                    <a:moveTo>
                      <a:pt x="18" y="1875"/>
                    </a:moveTo>
                    <a:lnTo>
                      <a:pt x="18" y="1948"/>
                    </a:lnTo>
                    <a:lnTo>
                      <a:pt x="0" y="1948"/>
                    </a:lnTo>
                    <a:lnTo>
                      <a:pt x="0" y="1875"/>
                    </a:lnTo>
                    <a:lnTo>
                      <a:pt x="18" y="1875"/>
                    </a:lnTo>
                    <a:close/>
                    <a:moveTo>
                      <a:pt x="18" y="2003"/>
                    </a:moveTo>
                    <a:lnTo>
                      <a:pt x="18" y="2076"/>
                    </a:lnTo>
                    <a:lnTo>
                      <a:pt x="0" y="2076"/>
                    </a:lnTo>
                    <a:lnTo>
                      <a:pt x="0" y="2003"/>
                    </a:lnTo>
                    <a:lnTo>
                      <a:pt x="18" y="2003"/>
                    </a:lnTo>
                    <a:close/>
                    <a:moveTo>
                      <a:pt x="18" y="2131"/>
                    </a:moveTo>
                    <a:lnTo>
                      <a:pt x="18" y="2204"/>
                    </a:lnTo>
                    <a:lnTo>
                      <a:pt x="0" y="2204"/>
                    </a:lnTo>
                    <a:lnTo>
                      <a:pt x="0" y="2131"/>
                    </a:lnTo>
                    <a:lnTo>
                      <a:pt x="18" y="2131"/>
                    </a:lnTo>
                    <a:close/>
                    <a:moveTo>
                      <a:pt x="18" y="2258"/>
                    </a:moveTo>
                    <a:lnTo>
                      <a:pt x="18" y="2331"/>
                    </a:lnTo>
                    <a:lnTo>
                      <a:pt x="0" y="2331"/>
                    </a:lnTo>
                    <a:lnTo>
                      <a:pt x="0" y="2258"/>
                    </a:lnTo>
                    <a:lnTo>
                      <a:pt x="18" y="2258"/>
                    </a:lnTo>
                    <a:close/>
                    <a:moveTo>
                      <a:pt x="18" y="2386"/>
                    </a:moveTo>
                    <a:lnTo>
                      <a:pt x="18" y="2459"/>
                    </a:lnTo>
                    <a:lnTo>
                      <a:pt x="0" y="2459"/>
                    </a:lnTo>
                    <a:lnTo>
                      <a:pt x="0" y="2386"/>
                    </a:lnTo>
                    <a:lnTo>
                      <a:pt x="18" y="2386"/>
                    </a:lnTo>
                    <a:close/>
                    <a:moveTo>
                      <a:pt x="18" y="2514"/>
                    </a:moveTo>
                    <a:lnTo>
                      <a:pt x="18" y="2587"/>
                    </a:lnTo>
                    <a:lnTo>
                      <a:pt x="0" y="2587"/>
                    </a:lnTo>
                    <a:lnTo>
                      <a:pt x="0" y="2514"/>
                    </a:lnTo>
                    <a:lnTo>
                      <a:pt x="18" y="2514"/>
                    </a:lnTo>
                    <a:close/>
                    <a:moveTo>
                      <a:pt x="18" y="2642"/>
                    </a:moveTo>
                    <a:lnTo>
                      <a:pt x="18" y="2715"/>
                    </a:lnTo>
                    <a:lnTo>
                      <a:pt x="0" y="2715"/>
                    </a:lnTo>
                    <a:lnTo>
                      <a:pt x="0" y="2642"/>
                    </a:lnTo>
                    <a:lnTo>
                      <a:pt x="18" y="2642"/>
                    </a:lnTo>
                    <a:close/>
                    <a:moveTo>
                      <a:pt x="18" y="2769"/>
                    </a:moveTo>
                    <a:lnTo>
                      <a:pt x="18" y="2842"/>
                    </a:lnTo>
                    <a:lnTo>
                      <a:pt x="0" y="2842"/>
                    </a:lnTo>
                    <a:lnTo>
                      <a:pt x="0" y="2769"/>
                    </a:lnTo>
                    <a:lnTo>
                      <a:pt x="18" y="2769"/>
                    </a:lnTo>
                    <a:close/>
                    <a:moveTo>
                      <a:pt x="13" y="2884"/>
                    </a:moveTo>
                    <a:lnTo>
                      <a:pt x="86" y="2884"/>
                    </a:lnTo>
                    <a:lnTo>
                      <a:pt x="86" y="2902"/>
                    </a:lnTo>
                    <a:lnTo>
                      <a:pt x="13" y="2902"/>
                    </a:lnTo>
                    <a:lnTo>
                      <a:pt x="13" y="2884"/>
                    </a:lnTo>
                    <a:close/>
                    <a:moveTo>
                      <a:pt x="140" y="2884"/>
                    </a:moveTo>
                    <a:lnTo>
                      <a:pt x="213" y="2884"/>
                    </a:lnTo>
                    <a:lnTo>
                      <a:pt x="213" y="2902"/>
                    </a:lnTo>
                    <a:lnTo>
                      <a:pt x="140" y="2902"/>
                    </a:lnTo>
                    <a:lnTo>
                      <a:pt x="140" y="2884"/>
                    </a:lnTo>
                    <a:close/>
                    <a:moveTo>
                      <a:pt x="268" y="2884"/>
                    </a:moveTo>
                    <a:lnTo>
                      <a:pt x="341" y="2884"/>
                    </a:lnTo>
                    <a:lnTo>
                      <a:pt x="341" y="2902"/>
                    </a:lnTo>
                    <a:lnTo>
                      <a:pt x="268" y="2902"/>
                    </a:lnTo>
                    <a:lnTo>
                      <a:pt x="268" y="2884"/>
                    </a:lnTo>
                    <a:close/>
                    <a:moveTo>
                      <a:pt x="396" y="2884"/>
                    </a:moveTo>
                    <a:lnTo>
                      <a:pt x="469" y="2884"/>
                    </a:lnTo>
                    <a:lnTo>
                      <a:pt x="469" y="2902"/>
                    </a:lnTo>
                    <a:lnTo>
                      <a:pt x="396" y="2902"/>
                    </a:lnTo>
                    <a:lnTo>
                      <a:pt x="396" y="2884"/>
                    </a:lnTo>
                    <a:close/>
                    <a:moveTo>
                      <a:pt x="524" y="2884"/>
                    </a:moveTo>
                    <a:lnTo>
                      <a:pt x="597" y="2884"/>
                    </a:lnTo>
                    <a:lnTo>
                      <a:pt x="597" y="2902"/>
                    </a:lnTo>
                    <a:lnTo>
                      <a:pt x="524" y="2902"/>
                    </a:lnTo>
                    <a:lnTo>
                      <a:pt x="524" y="2884"/>
                    </a:lnTo>
                    <a:close/>
                    <a:moveTo>
                      <a:pt x="651" y="2884"/>
                    </a:moveTo>
                    <a:lnTo>
                      <a:pt x="724" y="2884"/>
                    </a:lnTo>
                    <a:lnTo>
                      <a:pt x="724" y="2902"/>
                    </a:lnTo>
                    <a:lnTo>
                      <a:pt x="651" y="2902"/>
                    </a:lnTo>
                    <a:lnTo>
                      <a:pt x="651" y="2884"/>
                    </a:lnTo>
                    <a:close/>
                    <a:moveTo>
                      <a:pt x="779" y="2884"/>
                    </a:moveTo>
                    <a:lnTo>
                      <a:pt x="852" y="2884"/>
                    </a:lnTo>
                    <a:lnTo>
                      <a:pt x="852" y="2902"/>
                    </a:lnTo>
                    <a:lnTo>
                      <a:pt x="779" y="2902"/>
                    </a:lnTo>
                    <a:lnTo>
                      <a:pt x="779" y="2884"/>
                    </a:lnTo>
                    <a:close/>
                    <a:moveTo>
                      <a:pt x="907" y="2884"/>
                    </a:moveTo>
                    <a:lnTo>
                      <a:pt x="980" y="2884"/>
                    </a:lnTo>
                    <a:lnTo>
                      <a:pt x="980" y="2902"/>
                    </a:lnTo>
                    <a:lnTo>
                      <a:pt x="907" y="2902"/>
                    </a:lnTo>
                    <a:lnTo>
                      <a:pt x="907" y="2884"/>
                    </a:lnTo>
                    <a:close/>
                    <a:moveTo>
                      <a:pt x="1034" y="2884"/>
                    </a:moveTo>
                    <a:lnTo>
                      <a:pt x="1107" y="2884"/>
                    </a:lnTo>
                    <a:lnTo>
                      <a:pt x="1107" y="2902"/>
                    </a:lnTo>
                    <a:lnTo>
                      <a:pt x="1034" y="2902"/>
                    </a:lnTo>
                    <a:lnTo>
                      <a:pt x="1034" y="2884"/>
                    </a:lnTo>
                    <a:close/>
                    <a:moveTo>
                      <a:pt x="1162" y="2884"/>
                    </a:moveTo>
                    <a:lnTo>
                      <a:pt x="1235" y="2884"/>
                    </a:lnTo>
                    <a:lnTo>
                      <a:pt x="1235" y="2902"/>
                    </a:lnTo>
                    <a:lnTo>
                      <a:pt x="1162" y="2902"/>
                    </a:lnTo>
                    <a:lnTo>
                      <a:pt x="1162" y="2884"/>
                    </a:lnTo>
                    <a:close/>
                    <a:moveTo>
                      <a:pt x="1290" y="2884"/>
                    </a:moveTo>
                    <a:lnTo>
                      <a:pt x="1363" y="2884"/>
                    </a:lnTo>
                    <a:lnTo>
                      <a:pt x="1363" y="2902"/>
                    </a:lnTo>
                    <a:lnTo>
                      <a:pt x="1290" y="2902"/>
                    </a:lnTo>
                    <a:lnTo>
                      <a:pt x="1290" y="2884"/>
                    </a:lnTo>
                    <a:close/>
                    <a:moveTo>
                      <a:pt x="1418" y="2884"/>
                    </a:moveTo>
                    <a:lnTo>
                      <a:pt x="1491" y="2884"/>
                    </a:lnTo>
                    <a:lnTo>
                      <a:pt x="1491" y="2902"/>
                    </a:lnTo>
                    <a:lnTo>
                      <a:pt x="1418" y="2902"/>
                    </a:lnTo>
                    <a:lnTo>
                      <a:pt x="1418" y="2884"/>
                    </a:lnTo>
                    <a:close/>
                    <a:moveTo>
                      <a:pt x="1545" y="2884"/>
                    </a:moveTo>
                    <a:lnTo>
                      <a:pt x="1618" y="2884"/>
                    </a:lnTo>
                    <a:lnTo>
                      <a:pt x="1618" y="2902"/>
                    </a:lnTo>
                    <a:lnTo>
                      <a:pt x="1545" y="2902"/>
                    </a:lnTo>
                    <a:lnTo>
                      <a:pt x="1545" y="2884"/>
                    </a:lnTo>
                    <a:close/>
                    <a:moveTo>
                      <a:pt x="1673" y="2884"/>
                    </a:moveTo>
                    <a:lnTo>
                      <a:pt x="1746" y="2884"/>
                    </a:lnTo>
                    <a:lnTo>
                      <a:pt x="1746" y="2902"/>
                    </a:lnTo>
                    <a:lnTo>
                      <a:pt x="1673" y="2902"/>
                    </a:lnTo>
                    <a:lnTo>
                      <a:pt x="1673" y="2884"/>
                    </a:lnTo>
                    <a:close/>
                    <a:moveTo>
                      <a:pt x="1801" y="2884"/>
                    </a:moveTo>
                    <a:lnTo>
                      <a:pt x="1874" y="2884"/>
                    </a:lnTo>
                    <a:lnTo>
                      <a:pt x="1874" y="2902"/>
                    </a:lnTo>
                    <a:lnTo>
                      <a:pt x="1801" y="2902"/>
                    </a:lnTo>
                    <a:lnTo>
                      <a:pt x="1801" y="2884"/>
                    </a:lnTo>
                    <a:close/>
                    <a:moveTo>
                      <a:pt x="1928" y="2884"/>
                    </a:moveTo>
                    <a:lnTo>
                      <a:pt x="2001" y="2884"/>
                    </a:lnTo>
                    <a:lnTo>
                      <a:pt x="2001" y="2902"/>
                    </a:lnTo>
                    <a:lnTo>
                      <a:pt x="1928" y="2902"/>
                    </a:lnTo>
                    <a:lnTo>
                      <a:pt x="1928" y="2884"/>
                    </a:lnTo>
                    <a:close/>
                    <a:moveTo>
                      <a:pt x="2056" y="2884"/>
                    </a:moveTo>
                    <a:lnTo>
                      <a:pt x="2129" y="2884"/>
                    </a:lnTo>
                    <a:lnTo>
                      <a:pt x="2129" y="2902"/>
                    </a:lnTo>
                    <a:lnTo>
                      <a:pt x="2056" y="2902"/>
                    </a:lnTo>
                    <a:lnTo>
                      <a:pt x="2056" y="2884"/>
                    </a:lnTo>
                    <a:close/>
                    <a:moveTo>
                      <a:pt x="2184" y="2884"/>
                    </a:moveTo>
                    <a:lnTo>
                      <a:pt x="2257" y="2884"/>
                    </a:lnTo>
                    <a:lnTo>
                      <a:pt x="2257" y="2902"/>
                    </a:lnTo>
                    <a:lnTo>
                      <a:pt x="2184" y="2902"/>
                    </a:lnTo>
                    <a:lnTo>
                      <a:pt x="2184" y="2884"/>
                    </a:lnTo>
                    <a:close/>
                    <a:moveTo>
                      <a:pt x="2312" y="2884"/>
                    </a:moveTo>
                    <a:lnTo>
                      <a:pt x="2385" y="2884"/>
                    </a:lnTo>
                    <a:lnTo>
                      <a:pt x="2385" y="2902"/>
                    </a:lnTo>
                    <a:lnTo>
                      <a:pt x="2312" y="2902"/>
                    </a:lnTo>
                    <a:lnTo>
                      <a:pt x="2312" y="2884"/>
                    </a:lnTo>
                    <a:close/>
                    <a:moveTo>
                      <a:pt x="2439" y="2884"/>
                    </a:moveTo>
                    <a:lnTo>
                      <a:pt x="2512" y="2884"/>
                    </a:lnTo>
                    <a:lnTo>
                      <a:pt x="2512" y="2902"/>
                    </a:lnTo>
                    <a:lnTo>
                      <a:pt x="2439" y="2902"/>
                    </a:lnTo>
                    <a:lnTo>
                      <a:pt x="2439" y="2884"/>
                    </a:lnTo>
                    <a:close/>
                    <a:moveTo>
                      <a:pt x="2567" y="2884"/>
                    </a:moveTo>
                    <a:lnTo>
                      <a:pt x="2640" y="2884"/>
                    </a:lnTo>
                    <a:lnTo>
                      <a:pt x="2640" y="2902"/>
                    </a:lnTo>
                    <a:lnTo>
                      <a:pt x="2567" y="2902"/>
                    </a:lnTo>
                    <a:lnTo>
                      <a:pt x="2567" y="2884"/>
                    </a:lnTo>
                    <a:close/>
                    <a:moveTo>
                      <a:pt x="2695" y="2884"/>
                    </a:moveTo>
                    <a:lnTo>
                      <a:pt x="2768" y="2884"/>
                    </a:lnTo>
                    <a:lnTo>
                      <a:pt x="2768" y="2902"/>
                    </a:lnTo>
                    <a:lnTo>
                      <a:pt x="2695" y="2902"/>
                    </a:lnTo>
                    <a:lnTo>
                      <a:pt x="2695" y="2884"/>
                    </a:lnTo>
                    <a:close/>
                    <a:moveTo>
                      <a:pt x="2822" y="2884"/>
                    </a:moveTo>
                    <a:lnTo>
                      <a:pt x="2895" y="2884"/>
                    </a:lnTo>
                    <a:lnTo>
                      <a:pt x="2895" y="2902"/>
                    </a:lnTo>
                    <a:lnTo>
                      <a:pt x="2822" y="2902"/>
                    </a:lnTo>
                    <a:lnTo>
                      <a:pt x="2822" y="2884"/>
                    </a:lnTo>
                    <a:close/>
                    <a:moveTo>
                      <a:pt x="2950" y="2884"/>
                    </a:moveTo>
                    <a:lnTo>
                      <a:pt x="3023" y="2884"/>
                    </a:lnTo>
                    <a:lnTo>
                      <a:pt x="3023" y="2902"/>
                    </a:lnTo>
                    <a:lnTo>
                      <a:pt x="2950" y="2902"/>
                    </a:lnTo>
                    <a:lnTo>
                      <a:pt x="2950" y="2884"/>
                    </a:lnTo>
                    <a:close/>
                    <a:moveTo>
                      <a:pt x="3078" y="2884"/>
                    </a:moveTo>
                    <a:lnTo>
                      <a:pt x="3151" y="2884"/>
                    </a:lnTo>
                    <a:lnTo>
                      <a:pt x="3151" y="2902"/>
                    </a:lnTo>
                    <a:lnTo>
                      <a:pt x="3078" y="2902"/>
                    </a:lnTo>
                    <a:lnTo>
                      <a:pt x="3078" y="2884"/>
                    </a:lnTo>
                    <a:close/>
                    <a:moveTo>
                      <a:pt x="3206" y="2884"/>
                    </a:moveTo>
                    <a:lnTo>
                      <a:pt x="3279" y="2884"/>
                    </a:lnTo>
                    <a:lnTo>
                      <a:pt x="3279" y="2902"/>
                    </a:lnTo>
                    <a:lnTo>
                      <a:pt x="3206" y="2902"/>
                    </a:lnTo>
                    <a:lnTo>
                      <a:pt x="3206" y="2884"/>
                    </a:lnTo>
                    <a:close/>
                    <a:moveTo>
                      <a:pt x="3333" y="2884"/>
                    </a:moveTo>
                    <a:lnTo>
                      <a:pt x="3406" y="2884"/>
                    </a:lnTo>
                    <a:lnTo>
                      <a:pt x="3406" y="2902"/>
                    </a:lnTo>
                    <a:lnTo>
                      <a:pt x="3333" y="2902"/>
                    </a:lnTo>
                    <a:lnTo>
                      <a:pt x="3333" y="2884"/>
                    </a:lnTo>
                    <a:close/>
                    <a:moveTo>
                      <a:pt x="3461" y="2884"/>
                    </a:moveTo>
                    <a:lnTo>
                      <a:pt x="3534" y="2884"/>
                    </a:lnTo>
                    <a:lnTo>
                      <a:pt x="3534" y="2902"/>
                    </a:lnTo>
                    <a:lnTo>
                      <a:pt x="3461" y="2902"/>
                    </a:lnTo>
                    <a:lnTo>
                      <a:pt x="3461" y="2884"/>
                    </a:lnTo>
                    <a:close/>
                    <a:moveTo>
                      <a:pt x="3589" y="2884"/>
                    </a:moveTo>
                    <a:lnTo>
                      <a:pt x="3662" y="2884"/>
                    </a:lnTo>
                    <a:lnTo>
                      <a:pt x="3662" y="2902"/>
                    </a:lnTo>
                    <a:lnTo>
                      <a:pt x="3589" y="2902"/>
                    </a:lnTo>
                    <a:lnTo>
                      <a:pt x="3589" y="2884"/>
                    </a:lnTo>
                    <a:close/>
                    <a:moveTo>
                      <a:pt x="3716" y="2884"/>
                    </a:moveTo>
                    <a:lnTo>
                      <a:pt x="3789" y="2884"/>
                    </a:lnTo>
                    <a:lnTo>
                      <a:pt x="3789" y="2902"/>
                    </a:lnTo>
                    <a:lnTo>
                      <a:pt x="3716" y="2902"/>
                    </a:lnTo>
                    <a:lnTo>
                      <a:pt x="3716" y="2884"/>
                    </a:lnTo>
                    <a:close/>
                    <a:moveTo>
                      <a:pt x="3844" y="2884"/>
                    </a:moveTo>
                    <a:lnTo>
                      <a:pt x="3917" y="2884"/>
                    </a:lnTo>
                    <a:lnTo>
                      <a:pt x="3917" y="2902"/>
                    </a:lnTo>
                    <a:lnTo>
                      <a:pt x="3844" y="2902"/>
                    </a:lnTo>
                    <a:lnTo>
                      <a:pt x="3844" y="2884"/>
                    </a:lnTo>
                    <a:close/>
                    <a:moveTo>
                      <a:pt x="3972" y="2884"/>
                    </a:moveTo>
                    <a:lnTo>
                      <a:pt x="4045" y="2884"/>
                    </a:lnTo>
                    <a:lnTo>
                      <a:pt x="4045" y="2902"/>
                    </a:lnTo>
                    <a:lnTo>
                      <a:pt x="3972" y="2902"/>
                    </a:lnTo>
                    <a:lnTo>
                      <a:pt x="3972" y="2884"/>
                    </a:lnTo>
                    <a:close/>
                    <a:moveTo>
                      <a:pt x="4100" y="2884"/>
                    </a:moveTo>
                    <a:lnTo>
                      <a:pt x="4173" y="2884"/>
                    </a:lnTo>
                    <a:lnTo>
                      <a:pt x="4173" y="2902"/>
                    </a:lnTo>
                    <a:lnTo>
                      <a:pt x="4100" y="2902"/>
                    </a:lnTo>
                    <a:lnTo>
                      <a:pt x="4100" y="2884"/>
                    </a:lnTo>
                    <a:close/>
                    <a:moveTo>
                      <a:pt x="4227" y="2884"/>
                    </a:moveTo>
                    <a:lnTo>
                      <a:pt x="4300" y="2884"/>
                    </a:lnTo>
                    <a:lnTo>
                      <a:pt x="4300" y="2902"/>
                    </a:lnTo>
                    <a:lnTo>
                      <a:pt x="4227" y="2902"/>
                    </a:lnTo>
                    <a:lnTo>
                      <a:pt x="4227" y="2884"/>
                    </a:lnTo>
                    <a:close/>
                    <a:moveTo>
                      <a:pt x="4355" y="2884"/>
                    </a:moveTo>
                    <a:lnTo>
                      <a:pt x="4428" y="2884"/>
                    </a:lnTo>
                    <a:lnTo>
                      <a:pt x="4428" y="2902"/>
                    </a:lnTo>
                    <a:lnTo>
                      <a:pt x="4355" y="2902"/>
                    </a:lnTo>
                    <a:lnTo>
                      <a:pt x="4355" y="2884"/>
                    </a:lnTo>
                    <a:close/>
                    <a:moveTo>
                      <a:pt x="4483" y="2884"/>
                    </a:moveTo>
                    <a:lnTo>
                      <a:pt x="4556" y="2884"/>
                    </a:lnTo>
                    <a:lnTo>
                      <a:pt x="4556" y="2902"/>
                    </a:lnTo>
                    <a:lnTo>
                      <a:pt x="4483" y="2902"/>
                    </a:lnTo>
                    <a:lnTo>
                      <a:pt x="4483" y="2884"/>
                    </a:lnTo>
                    <a:close/>
                    <a:moveTo>
                      <a:pt x="4610" y="2884"/>
                    </a:moveTo>
                    <a:lnTo>
                      <a:pt x="4683" y="2884"/>
                    </a:lnTo>
                    <a:lnTo>
                      <a:pt x="4683" y="2902"/>
                    </a:lnTo>
                    <a:lnTo>
                      <a:pt x="4610" y="2902"/>
                    </a:lnTo>
                    <a:lnTo>
                      <a:pt x="4610" y="2884"/>
                    </a:lnTo>
                    <a:close/>
                    <a:moveTo>
                      <a:pt x="4738" y="2884"/>
                    </a:moveTo>
                    <a:lnTo>
                      <a:pt x="4785" y="2884"/>
                    </a:lnTo>
                    <a:lnTo>
                      <a:pt x="4776" y="2893"/>
                    </a:lnTo>
                    <a:lnTo>
                      <a:pt x="4776" y="2867"/>
                    </a:lnTo>
                    <a:lnTo>
                      <a:pt x="4794" y="2867"/>
                    </a:lnTo>
                    <a:lnTo>
                      <a:pt x="4794" y="2902"/>
                    </a:lnTo>
                    <a:lnTo>
                      <a:pt x="4738" y="2902"/>
                    </a:lnTo>
                    <a:lnTo>
                      <a:pt x="4738" y="2884"/>
                    </a:lnTo>
                    <a:close/>
                    <a:moveTo>
                      <a:pt x="4776" y="2812"/>
                    </a:moveTo>
                    <a:lnTo>
                      <a:pt x="4776" y="2739"/>
                    </a:lnTo>
                    <a:lnTo>
                      <a:pt x="4794" y="2739"/>
                    </a:lnTo>
                    <a:lnTo>
                      <a:pt x="4794" y="2812"/>
                    </a:lnTo>
                    <a:lnTo>
                      <a:pt x="4776" y="2812"/>
                    </a:lnTo>
                    <a:close/>
                    <a:moveTo>
                      <a:pt x="4776" y="2684"/>
                    </a:moveTo>
                    <a:lnTo>
                      <a:pt x="4776" y="2611"/>
                    </a:lnTo>
                    <a:lnTo>
                      <a:pt x="4794" y="2611"/>
                    </a:lnTo>
                    <a:lnTo>
                      <a:pt x="4794" y="2684"/>
                    </a:lnTo>
                    <a:lnTo>
                      <a:pt x="4776" y="2684"/>
                    </a:lnTo>
                    <a:close/>
                    <a:moveTo>
                      <a:pt x="4776" y="2556"/>
                    </a:moveTo>
                    <a:lnTo>
                      <a:pt x="4776" y="2483"/>
                    </a:lnTo>
                    <a:lnTo>
                      <a:pt x="4794" y="2483"/>
                    </a:lnTo>
                    <a:lnTo>
                      <a:pt x="4794" y="2556"/>
                    </a:lnTo>
                    <a:lnTo>
                      <a:pt x="4776" y="2556"/>
                    </a:lnTo>
                    <a:close/>
                    <a:moveTo>
                      <a:pt x="4776" y="2429"/>
                    </a:moveTo>
                    <a:lnTo>
                      <a:pt x="4776" y="2356"/>
                    </a:lnTo>
                    <a:lnTo>
                      <a:pt x="4794" y="2356"/>
                    </a:lnTo>
                    <a:lnTo>
                      <a:pt x="4794" y="2429"/>
                    </a:lnTo>
                    <a:lnTo>
                      <a:pt x="4776" y="2429"/>
                    </a:lnTo>
                    <a:close/>
                    <a:moveTo>
                      <a:pt x="4776" y="2301"/>
                    </a:moveTo>
                    <a:lnTo>
                      <a:pt x="4776" y="2228"/>
                    </a:lnTo>
                    <a:lnTo>
                      <a:pt x="4794" y="2228"/>
                    </a:lnTo>
                    <a:lnTo>
                      <a:pt x="4794" y="2301"/>
                    </a:lnTo>
                    <a:lnTo>
                      <a:pt x="4776" y="2301"/>
                    </a:lnTo>
                    <a:close/>
                    <a:moveTo>
                      <a:pt x="4776" y="2173"/>
                    </a:moveTo>
                    <a:lnTo>
                      <a:pt x="4776" y="2100"/>
                    </a:lnTo>
                    <a:lnTo>
                      <a:pt x="4794" y="2100"/>
                    </a:lnTo>
                    <a:lnTo>
                      <a:pt x="4794" y="2173"/>
                    </a:lnTo>
                    <a:lnTo>
                      <a:pt x="4776" y="2173"/>
                    </a:lnTo>
                    <a:close/>
                    <a:moveTo>
                      <a:pt x="4776" y="2045"/>
                    </a:moveTo>
                    <a:lnTo>
                      <a:pt x="4776" y="1973"/>
                    </a:lnTo>
                    <a:lnTo>
                      <a:pt x="4794" y="1973"/>
                    </a:lnTo>
                    <a:lnTo>
                      <a:pt x="4794" y="2045"/>
                    </a:lnTo>
                    <a:lnTo>
                      <a:pt x="4776" y="2045"/>
                    </a:lnTo>
                    <a:close/>
                    <a:moveTo>
                      <a:pt x="4776" y="1918"/>
                    </a:moveTo>
                    <a:lnTo>
                      <a:pt x="4776" y="1845"/>
                    </a:lnTo>
                    <a:lnTo>
                      <a:pt x="4794" y="1845"/>
                    </a:lnTo>
                    <a:lnTo>
                      <a:pt x="4794" y="1918"/>
                    </a:lnTo>
                    <a:lnTo>
                      <a:pt x="4776" y="1918"/>
                    </a:lnTo>
                    <a:close/>
                    <a:moveTo>
                      <a:pt x="4776" y="1790"/>
                    </a:moveTo>
                    <a:lnTo>
                      <a:pt x="4776" y="1717"/>
                    </a:lnTo>
                    <a:lnTo>
                      <a:pt x="4794" y="1717"/>
                    </a:lnTo>
                    <a:lnTo>
                      <a:pt x="4794" y="1790"/>
                    </a:lnTo>
                    <a:lnTo>
                      <a:pt x="4776" y="1790"/>
                    </a:lnTo>
                    <a:close/>
                    <a:moveTo>
                      <a:pt x="4776" y="1662"/>
                    </a:moveTo>
                    <a:lnTo>
                      <a:pt x="4776" y="1589"/>
                    </a:lnTo>
                    <a:lnTo>
                      <a:pt x="4794" y="1589"/>
                    </a:lnTo>
                    <a:lnTo>
                      <a:pt x="4794" y="1662"/>
                    </a:lnTo>
                    <a:lnTo>
                      <a:pt x="4776" y="1662"/>
                    </a:lnTo>
                    <a:close/>
                    <a:moveTo>
                      <a:pt x="4776" y="1535"/>
                    </a:moveTo>
                    <a:lnTo>
                      <a:pt x="4776" y="1462"/>
                    </a:lnTo>
                    <a:lnTo>
                      <a:pt x="4794" y="1462"/>
                    </a:lnTo>
                    <a:lnTo>
                      <a:pt x="4794" y="1535"/>
                    </a:lnTo>
                    <a:lnTo>
                      <a:pt x="4776" y="1535"/>
                    </a:lnTo>
                    <a:close/>
                    <a:moveTo>
                      <a:pt x="4776" y="1407"/>
                    </a:moveTo>
                    <a:lnTo>
                      <a:pt x="4776" y="1334"/>
                    </a:lnTo>
                    <a:lnTo>
                      <a:pt x="4794" y="1334"/>
                    </a:lnTo>
                    <a:lnTo>
                      <a:pt x="4794" y="1407"/>
                    </a:lnTo>
                    <a:lnTo>
                      <a:pt x="4776" y="1407"/>
                    </a:lnTo>
                    <a:close/>
                    <a:moveTo>
                      <a:pt x="4776" y="1279"/>
                    </a:moveTo>
                    <a:lnTo>
                      <a:pt x="4776" y="1206"/>
                    </a:lnTo>
                    <a:lnTo>
                      <a:pt x="4794" y="1206"/>
                    </a:lnTo>
                    <a:lnTo>
                      <a:pt x="4794" y="1279"/>
                    </a:lnTo>
                    <a:lnTo>
                      <a:pt x="4776" y="1279"/>
                    </a:lnTo>
                    <a:close/>
                    <a:moveTo>
                      <a:pt x="4776" y="1151"/>
                    </a:moveTo>
                    <a:lnTo>
                      <a:pt x="4776" y="1078"/>
                    </a:lnTo>
                    <a:lnTo>
                      <a:pt x="4794" y="1078"/>
                    </a:lnTo>
                    <a:lnTo>
                      <a:pt x="4794" y="1151"/>
                    </a:lnTo>
                    <a:lnTo>
                      <a:pt x="4776" y="1151"/>
                    </a:lnTo>
                    <a:close/>
                    <a:moveTo>
                      <a:pt x="4776" y="1024"/>
                    </a:moveTo>
                    <a:lnTo>
                      <a:pt x="4776" y="951"/>
                    </a:lnTo>
                    <a:lnTo>
                      <a:pt x="4794" y="951"/>
                    </a:lnTo>
                    <a:lnTo>
                      <a:pt x="4794" y="1024"/>
                    </a:lnTo>
                    <a:lnTo>
                      <a:pt x="4776" y="1024"/>
                    </a:lnTo>
                    <a:close/>
                    <a:moveTo>
                      <a:pt x="4776" y="896"/>
                    </a:moveTo>
                    <a:lnTo>
                      <a:pt x="4776" y="823"/>
                    </a:lnTo>
                    <a:lnTo>
                      <a:pt x="4794" y="823"/>
                    </a:lnTo>
                    <a:lnTo>
                      <a:pt x="4794" y="896"/>
                    </a:lnTo>
                    <a:lnTo>
                      <a:pt x="4776" y="896"/>
                    </a:lnTo>
                    <a:close/>
                    <a:moveTo>
                      <a:pt x="4776" y="768"/>
                    </a:moveTo>
                    <a:lnTo>
                      <a:pt x="4776" y="695"/>
                    </a:lnTo>
                    <a:lnTo>
                      <a:pt x="4794" y="695"/>
                    </a:lnTo>
                    <a:lnTo>
                      <a:pt x="4794" y="768"/>
                    </a:lnTo>
                    <a:lnTo>
                      <a:pt x="4776" y="768"/>
                    </a:lnTo>
                    <a:close/>
                    <a:moveTo>
                      <a:pt x="4776" y="640"/>
                    </a:moveTo>
                    <a:lnTo>
                      <a:pt x="4776" y="567"/>
                    </a:lnTo>
                    <a:lnTo>
                      <a:pt x="4794" y="567"/>
                    </a:lnTo>
                    <a:lnTo>
                      <a:pt x="4794" y="640"/>
                    </a:lnTo>
                    <a:lnTo>
                      <a:pt x="4776" y="640"/>
                    </a:lnTo>
                    <a:close/>
                    <a:moveTo>
                      <a:pt x="4776" y="513"/>
                    </a:moveTo>
                    <a:lnTo>
                      <a:pt x="4776" y="440"/>
                    </a:lnTo>
                    <a:lnTo>
                      <a:pt x="4794" y="440"/>
                    </a:lnTo>
                    <a:lnTo>
                      <a:pt x="4794" y="513"/>
                    </a:lnTo>
                    <a:lnTo>
                      <a:pt x="4776" y="513"/>
                    </a:lnTo>
                    <a:close/>
                    <a:moveTo>
                      <a:pt x="4776" y="385"/>
                    </a:moveTo>
                    <a:lnTo>
                      <a:pt x="4776" y="312"/>
                    </a:lnTo>
                    <a:lnTo>
                      <a:pt x="4794" y="312"/>
                    </a:lnTo>
                    <a:lnTo>
                      <a:pt x="4794" y="385"/>
                    </a:lnTo>
                    <a:lnTo>
                      <a:pt x="4776" y="385"/>
                    </a:lnTo>
                    <a:close/>
                    <a:moveTo>
                      <a:pt x="4776" y="257"/>
                    </a:moveTo>
                    <a:lnTo>
                      <a:pt x="4776" y="184"/>
                    </a:lnTo>
                    <a:lnTo>
                      <a:pt x="4794" y="184"/>
                    </a:lnTo>
                    <a:lnTo>
                      <a:pt x="4794" y="257"/>
                    </a:lnTo>
                    <a:lnTo>
                      <a:pt x="4776" y="257"/>
                    </a:lnTo>
                    <a:close/>
                    <a:moveTo>
                      <a:pt x="4776" y="130"/>
                    </a:moveTo>
                    <a:lnTo>
                      <a:pt x="4776" y="57"/>
                    </a:lnTo>
                    <a:lnTo>
                      <a:pt x="4794" y="57"/>
                    </a:lnTo>
                    <a:lnTo>
                      <a:pt x="4794" y="130"/>
                    </a:lnTo>
                    <a:lnTo>
                      <a:pt x="4776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2269" name="Group 173"/>
            <p:cNvGrpSpPr>
              <a:grpSpLocks/>
            </p:cNvGrpSpPr>
            <p:nvPr/>
          </p:nvGrpSpPr>
          <p:grpSpPr bwMode="auto">
            <a:xfrm>
              <a:off x="587" y="1322"/>
              <a:ext cx="4511" cy="2468"/>
              <a:chOff x="588" y="1317"/>
              <a:chExt cx="4518" cy="2449"/>
            </a:xfrm>
          </p:grpSpPr>
          <p:sp>
            <p:nvSpPr>
              <p:cNvPr id="132270" name="Freeform 174"/>
              <p:cNvSpPr>
                <a:spLocks/>
              </p:cNvSpPr>
              <p:nvPr/>
            </p:nvSpPr>
            <p:spPr bwMode="auto">
              <a:xfrm>
                <a:off x="588" y="1317"/>
                <a:ext cx="4518" cy="2449"/>
              </a:xfrm>
              <a:custGeom>
                <a:avLst/>
                <a:gdLst>
                  <a:gd name="T0" fmla="*/ 1472 w 24762"/>
                  <a:gd name="T1" fmla="*/ 0 h 13417"/>
                  <a:gd name="T2" fmla="*/ 0 w 24762"/>
                  <a:gd name="T3" fmla="*/ 1472 h 13417"/>
                  <a:gd name="T4" fmla="*/ 0 w 24762"/>
                  <a:gd name="T5" fmla="*/ 11945 h 13417"/>
                  <a:gd name="T6" fmla="*/ 1472 w 24762"/>
                  <a:gd name="T7" fmla="*/ 13417 h 13417"/>
                  <a:gd name="T8" fmla="*/ 23290 w 24762"/>
                  <a:gd name="T9" fmla="*/ 13417 h 13417"/>
                  <a:gd name="T10" fmla="*/ 24762 w 24762"/>
                  <a:gd name="T11" fmla="*/ 11945 h 13417"/>
                  <a:gd name="T12" fmla="*/ 24762 w 24762"/>
                  <a:gd name="T13" fmla="*/ 1472 h 13417"/>
                  <a:gd name="T14" fmla="*/ 23290 w 24762"/>
                  <a:gd name="T15" fmla="*/ 0 h 13417"/>
                  <a:gd name="T16" fmla="*/ 1472 w 24762"/>
                  <a:gd name="T17" fmla="*/ 0 h 13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62" h="13417">
                    <a:moveTo>
                      <a:pt x="1472" y="0"/>
                    </a:moveTo>
                    <a:cubicBezTo>
                      <a:pt x="659" y="0"/>
                      <a:pt x="0" y="659"/>
                      <a:pt x="0" y="1472"/>
                    </a:cubicBezTo>
                    <a:lnTo>
                      <a:pt x="0" y="11945"/>
                    </a:lnTo>
                    <a:cubicBezTo>
                      <a:pt x="0" y="12758"/>
                      <a:pt x="659" y="13417"/>
                      <a:pt x="1472" y="13417"/>
                    </a:cubicBezTo>
                    <a:lnTo>
                      <a:pt x="23290" y="13417"/>
                    </a:lnTo>
                    <a:cubicBezTo>
                      <a:pt x="24103" y="13417"/>
                      <a:pt x="24762" y="12758"/>
                      <a:pt x="24762" y="11945"/>
                    </a:cubicBezTo>
                    <a:lnTo>
                      <a:pt x="24762" y="1472"/>
                    </a:lnTo>
                    <a:cubicBezTo>
                      <a:pt x="24762" y="659"/>
                      <a:pt x="24103" y="0"/>
                      <a:pt x="23290" y="0"/>
                    </a:cubicBez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2271" name="Freeform 175"/>
              <p:cNvSpPr>
                <a:spLocks/>
              </p:cNvSpPr>
              <p:nvPr/>
            </p:nvSpPr>
            <p:spPr bwMode="auto">
              <a:xfrm>
                <a:off x="588" y="1317"/>
                <a:ext cx="4518" cy="2449"/>
              </a:xfrm>
              <a:custGeom>
                <a:avLst/>
                <a:gdLst>
                  <a:gd name="T0" fmla="*/ 1472 w 24762"/>
                  <a:gd name="T1" fmla="*/ 0 h 13417"/>
                  <a:gd name="T2" fmla="*/ 0 w 24762"/>
                  <a:gd name="T3" fmla="*/ 1472 h 13417"/>
                  <a:gd name="T4" fmla="*/ 0 w 24762"/>
                  <a:gd name="T5" fmla="*/ 11945 h 13417"/>
                  <a:gd name="T6" fmla="*/ 1472 w 24762"/>
                  <a:gd name="T7" fmla="*/ 13417 h 13417"/>
                  <a:gd name="T8" fmla="*/ 23290 w 24762"/>
                  <a:gd name="T9" fmla="*/ 13417 h 13417"/>
                  <a:gd name="T10" fmla="*/ 24762 w 24762"/>
                  <a:gd name="T11" fmla="*/ 11945 h 13417"/>
                  <a:gd name="T12" fmla="*/ 24762 w 24762"/>
                  <a:gd name="T13" fmla="*/ 1472 h 13417"/>
                  <a:gd name="T14" fmla="*/ 23290 w 24762"/>
                  <a:gd name="T15" fmla="*/ 0 h 13417"/>
                  <a:gd name="T16" fmla="*/ 1472 w 24762"/>
                  <a:gd name="T17" fmla="*/ 0 h 13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62" h="13417">
                    <a:moveTo>
                      <a:pt x="1472" y="0"/>
                    </a:moveTo>
                    <a:cubicBezTo>
                      <a:pt x="659" y="0"/>
                      <a:pt x="0" y="659"/>
                      <a:pt x="0" y="1472"/>
                    </a:cubicBezTo>
                    <a:lnTo>
                      <a:pt x="0" y="11945"/>
                    </a:lnTo>
                    <a:cubicBezTo>
                      <a:pt x="0" y="12758"/>
                      <a:pt x="659" y="13417"/>
                      <a:pt x="1472" y="13417"/>
                    </a:cubicBezTo>
                    <a:lnTo>
                      <a:pt x="23290" y="13417"/>
                    </a:lnTo>
                    <a:cubicBezTo>
                      <a:pt x="24103" y="13417"/>
                      <a:pt x="24762" y="12758"/>
                      <a:pt x="24762" y="11945"/>
                    </a:cubicBezTo>
                    <a:lnTo>
                      <a:pt x="24762" y="1472"/>
                    </a:lnTo>
                    <a:cubicBezTo>
                      <a:pt x="24762" y="659"/>
                      <a:pt x="24103" y="0"/>
                      <a:pt x="23290" y="0"/>
                    </a:cubicBezTo>
                    <a:lnTo>
                      <a:pt x="147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2272" name="Rectangle 176"/>
            <p:cNvSpPr>
              <a:spLocks noChangeArrowheads="1"/>
            </p:cNvSpPr>
            <p:nvPr/>
          </p:nvSpPr>
          <p:spPr bwMode="auto">
            <a:xfrm>
              <a:off x="2326" y="1377"/>
              <a:ext cx="104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2000" dirty="0" err="1" smtClean="0">
                  <a:solidFill>
                    <a:srgbClr val="FFFF00"/>
                  </a:solidFill>
                </a:rPr>
                <a:t>Executive</a:t>
              </a:r>
              <a:r>
                <a:rPr lang="pt-PT" sz="2000" dirty="0" smtClean="0">
                  <a:solidFill>
                    <a:srgbClr val="FFFF00"/>
                  </a:solidFill>
                </a:rPr>
                <a:t> </a:t>
              </a:r>
              <a:r>
                <a:rPr lang="pt-PT" sz="2000" dirty="0" err="1" smtClean="0">
                  <a:solidFill>
                    <a:srgbClr val="FFFF00"/>
                  </a:solidFill>
                </a:rPr>
                <a:t>board</a:t>
              </a:r>
              <a:endParaRPr lang="pt-PT" sz="2000" dirty="0">
                <a:solidFill>
                  <a:srgbClr val="FFFF00"/>
                </a:solidFill>
              </a:endParaRPr>
            </a:p>
          </p:txBody>
        </p:sp>
        <p:sp>
          <p:nvSpPr>
            <p:cNvPr id="132287" name="Rectangle 191"/>
            <p:cNvSpPr>
              <a:spLocks noChangeArrowheads="1"/>
            </p:cNvSpPr>
            <p:nvPr/>
          </p:nvSpPr>
          <p:spPr bwMode="auto">
            <a:xfrm>
              <a:off x="2332" y="1127"/>
              <a:ext cx="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32291" name="Rectangle 195"/>
            <p:cNvSpPr>
              <a:spLocks noChangeArrowheads="1"/>
            </p:cNvSpPr>
            <p:nvPr/>
          </p:nvSpPr>
          <p:spPr bwMode="auto">
            <a:xfrm>
              <a:off x="2169" y="1116"/>
              <a:ext cx="130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sz="1900" b="1" dirty="0">
                  <a:solidFill>
                    <a:srgbClr val="000000"/>
                  </a:solidFill>
                </a:rPr>
                <a:t> </a:t>
              </a:r>
              <a:r>
                <a:rPr lang="pt-PT" sz="1900" b="1" dirty="0" smtClean="0">
                  <a:solidFill>
                    <a:srgbClr val="000000"/>
                  </a:solidFill>
                </a:rPr>
                <a:t>INOV.C </a:t>
              </a:r>
              <a:r>
                <a:rPr lang="pt-PT" sz="1900" b="1" dirty="0" err="1" smtClean="0">
                  <a:solidFill>
                    <a:srgbClr val="000000"/>
                  </a:solidFill>
                </a:rPr>
                <a:t>board</a:t>
              </a:r>
              <a:endParaRPr lang="pt-PT" sz="2800" dirty="0">
                <a:solidFill>
                  <a:prstClr val="black"/>
                </a:solidFill>
              </a:endParaRPr>
            </a:p>
          </p:txBody>
        </p:sp>
        <p:sp>
          <p:nvSpPr>
            <p:cNvPr id="132292" name="Rectangle 196"/>
            <p:cNvSpPr>
              <a:spLocks noChangeArrowheads="1"/>
            </p:cNvSpPr>
            <p:nvPr/>
          </p:nvSpPr>
          <p:spPr bwMode="auto">
            <a:xfrm>
              <a:off x="1182" y="798"/>
              <a:ext cx="63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600" dirty="0" smtClean="0">
                  <a:solidFill>
                    <a:prstClr val="black"/>
                  </a:solidFill>
                </a:rPr>
                <a:t>COMPANIES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32293" name="Rectangle 197"/>
            <p:cNvSpPr>
              <a:spLocks noChangeArrowheads="1"/>
            </p:cNvSpPr>
            <p:nvPr/>
          </p:nvSpPr>
          <p:spPr bwMode="auto">
            <a:xfrm rot="5400000">
              <a:off x="-304" y="2450"/>
              <a:ext cx="117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600" dirty="0" smtClean="0">
                  <a:solidFill>
                    <a:prstClr val="black"/>
                  </a:solidFill>
                </a:rPr>
                <a:t>PUBLIC AUTHORITIES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32294" name="Rectangle 198"/>
            <p:cNvSpPr>
              <a:spLocks noChangeArrowheads="1"/>
            </p:cNvSpPr>
            <p:nvPr/>
          </p:nvSpPr>
          <p:spPr bwMode="auto">
            <a:xfrm>
              <a:off x="2560" y="4075"/>
              <a:ext cx="43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600" dirty="0" smtClean="0">
                  <a:solidFill>
                    <a:prstClr val="black"/>
                  </a:solidFill>
                </a:rPr>
                <a:t>SOCIETY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32295" name="Rectangle 199"/>
            <p:cNvSpPr>
              <a:spLocks noChangeArrowheads="1"/>
            </p:cNvSpPr>
            <p:nvPr/>
          </p:nvSpPr>
          <p:spPr bwMode="auto">
            <a:xfrm rot="16200000">
              <a:off x="4837" y="2354"/>
              <a:ext cx="12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t-PT" sz="1600" dirty="0" smtClean="0">
                  <a:solidFill>
                    <a:prstClr val="black"/>
                  </a:solidFill>
                </a:rPr>
                <a:t>INNOVATION AGENTS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132296" name="Rectangle 200"/>
            <p:cNvSpPr>
              <a:spLocks noChangeArrowheads="1"/>
            </p:cNvSpPr>
            <p:nvPr/>
          </p:nvSpPr>
          <p:spPr bwMode="auto">
            <a:xfrm>
              <a:off x="3345" y="798"/>
              <a:ext cx="105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PT" sz="1600" dirty="0" smtClean="0">
                  <a:solidFill>
                    <a:prstClr val="black"/>
                  </a:solidFill>
                </a:rPr>
                <a:t>FINANCIAL ENTITIES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2366" name="Rectangle 270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132367" name="Text Box 271"/>
          <p:cNvSpPr txBox="1">
            <a:spLocks noChangeArrowheads="1"/>
          </p:cNvSpPr>
          <p:nvPr/>
        </p:nvSpPr>
        <p:spPr bwMode="auto">
          <a:xfrm>
            <a:off x="0" y="-26988"/>
            <a:ext cx="9144000" cy="1189038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4800" b="1" dirty="0" err="1" smtClean="0">
                <a:solidFill>
                  <a:prstClr val="white"/>
                </a:solidFill>
              </a:rPr>
              <a:t>Immaterial</a:t>
            </a:r>
            <a:r>
              <a:rPr lang="pt-PT" sz="4800" b="1" dirty="0" smtClean="0">
                <a:solidFill>
                  <a:prstClr val="white"/>
                </a:solidFill>
              </a:rPr>
              <a:t> </a:t>
            </a:r>
            <a:r>
              <a:rPr lang="pt-PT" sz="4800" b="1" dirty="0" err="1" smtClean="0">
                <a:solidFill>
                  <a:prstClr val="white"/>
                </a:solidFill>
              </a:rPr>
              <a:t>Projects</a:t>
            </a:r>
            <a:endParaRPr lang="pt-PT" sz="4800" b="1" dirty="0" smtClean="0">
              <a:solidFill>
                <a:prstClr val="white"/>
              </a:solidFill>
            </a:endParaRPr>
          </a:p>
          <a:p>
            <a:pPr algn="ctr"/>
            <a:r>
              <a:rPr lang="pt-PT" sz="2400" b="1" dirty="0" smtClean="0">
                <a:solidFill>
                  <a:prstClr val="white"/>
                </a:solidFill>
              </a:rPr>
              <a:t>I </a:t>
            </a:r>
            <a:r>
              <a:rPr lang="pt-PT" sz="2400" b="1" dirty="0">
                <a:solidFill>
                  <a:prstClr val="white"/>
                </a:solidFill>
              </a:rPr>
              <a:t>– </a:t>
            </a:r>
            <a:r>
              <a:rPr lang="pt-PT" sz="2400" b="1" dirty="0" err="1" smtClean="0">
                <a:solidFill>
                  <a:prstClr val="white"/>
                </a:solidFill>
              </a:rPr>
              <a:t>Ecosystem</a:t>
            </a:r>
            <a:r>
              <a:rPr lang="pt-PT" sz="2400" b="1" dirty="0" smtClean="0">
                <a:solidFill>
                  <a:prstClr val="white"/>
                </a:solidFill>
              </a:rPr>
              <a:t> Management, </a:t>
            </a:r>
            <a:r>
              <a:rPr lang="pt-PT" sz="2400" b="1" dirty="0" err="1" smtClean="0">
                <a:solidFill>
                  <a:prstClr val="white"/>
                </a:solidFill>
              </a:rPr>
              <a:t>Promotion</a:t>
            </a:r>
            <a:r>
              <a:rPr lang="pt-PT" sz="2400" b="1" dirty="0" smtClean="0">
                <a:solidFill>
                  <a:prstClr val="white"/>
                </a:solidFill>
              </a:rPr>
              <a:t> </a:t>
            </a:r>
            <a:r>
              <a:rPr lang="pt-PT" sz="2400" b="1" dirty="0" err="1" smtClean="0">
                <a:solidFill>
                  <a:prstClr val="white"/>
                </a:solidFill>
              </a:rPr>
              <a:t>and</a:t>
            </a:r>
            <a:r>
              <a:rPr lang="pt-PT" sz="2400" b="1" dirty="0" smtClean="0">
                <a:solidFill>
                  <a:prstClr val="white"/>
                </a:solidFill>
              </a:rPr>
              <a:t> </a:t>
            </a:r>
            <a:r>
              <a:rPr lang="pt-PT" sz="2400" b="1" dirty="0" err="1" smtClean="0">
                <a:solidFill>
                  <a:prstClr val="white"/>
                </a:solidFill>
              </a:rPr>
              <a:t>Monitoring</a:t>
            </a:r>
            <a:endParaRPr lang="pt-PT" sz="2400" b="1" dirty="0">
              <a:solidFill>
                <a:prstClr val="white"/>
              </a:solidFill>
            </a:endParaRPr>
          </a:p>
        </p:txBody>
      </p:sp>
      <p:sp>
        <p:nvSpPr>
          <p:cNvPr id="132690" name="AutoShape 594"/>
          <p:cNvSpPr>
            <a:spLocks noChangeArrowheads="1"/>
          </p:cNvSpPr>
          <p:nvPr/>
        </p:nvSpPr>
        <p:spPr bwMode="auto">
          <a:xfrm>
            <a:off x="1295400" y="2852738"/>
            <a:ext cx="6553200" cy="295275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pt-PT" b="1" dirty="0">
              <a:solidFill>
                <a:prstClr val="black"/>
              </a:solidFill>
            </a:endParaRPr>
          </a:p>
          <a:p>
            <a:pPr algn="ctr"/>
            <a:endParaRPr lang="pt-PT" b="1" dirty="0">
              <a:solidFill>
                <a:prstClr val="black"/>
              </a:solidFill>
            </a:endParaRPr>
          </a:p>
          <a:p>
            <a:pPr algn="ctr"/>
            <a:r>
              <a:rPr lang="pt-PT" sz="2100" dirty="0" err="1" smtClean="0">
                <a:solidFill>
                  <a:prstClr val="black"/>
                </a:solidFill>
              </a:rPr>
              <a:t>Strategic</a:t>
            </a:r>
            <a:r>
              <a:rPr lang="pt-PT" sz="2100" dirty="0" smtClean="0">
                <a:solidFill>
                  <a:prstClr val="black"/>
                </a:solidFill>
              </a:rPr>
              <a:t> </a:t>
            </a:r>
            <a:r>
              <a:rPr lang="pt-PT" sz="2100" dirty="0" err="1" smtClean="0">
                <a:solidFill>
                  <a:prstClr val="black"/>
                </a:solidFill>
              </a:rPr>
              <a:t>Programm</a:t>
            </a:r>
            <a:r>
              <a:rPr lang="pt-PT" sz="2100" dirty="0" smtClean="0">
                <a:solidFill>
                  <a:prstClr val="black"/>
                </a:solidFill>
              </a:rPr>
              <a:t> Management</a:t>
            </a:r>
            <a:endParaRPr lang="pt-PT" sz="2100" dirty="0">
              <a:solidFill>
                <a:prstClr val="black"/>
              </a:solidFill>
            </a:endParaRPr>
          </a:p>
          <a:p>
            <a:pPr algn="ctr"/>
            <a:r>
              <a:rPr lang="pt-PT" sz="2100" dirty="0" err="1" smtClean="0">
                <a:solidFill>
                  <a:prstClr val="black"/>
                </a:solidFill>
              </a:rPr>
              <a:t>Communication</a:t>
            </a:r>
            <a:r>
              <a:rPr lang="pt-PT" sz="2100" dirty="0" smtClean="0">
                <a:solidFill>
                  <a:prstClr val="black"/>
                </a:solidFill>
              </a:rPr>
              <a:t> </a:t>
            </a:r>
            <a:r>
              <a:rPr lang="pt-PT" sz="2100" dirty="0" err="1" smtClean="0">
                <a:solidFill>
                  <a:prstClr val="black"/>
                </a:solidFill>
              </a:rPr>
              <a:t>and</a:t>
            </a:r>
            <a:r>
              <a:rPr lang="pt-PT" sz="2100" dirty="0" smtClean="0">
                <a:solidFill>
                  <a:prstClr val="black"/>
                </a:solidFill>
              </a:rPr>
              <a:t> </a:t>
            </a:r>
            <a:r>
              <a:rPr lang="pt-PT" sz="2100" dirty="0" err="1" smtClean="0">
                <a:solidFill>
                  <a:prstClr val="black"/>
                </a:solidFill>
              </a:rPr>
              <a:t>disclosure</a:t>
            </a:r>
            <a:r>
              <a:rPr lang="pt-PT" sz="2100" dirty="0" smtClean="0">
                <a:solidFill>
                  <a:prstClr val="black"/>
                </a:solidFill>
              </a:rPr>
              <a:t> </a:t>
            </a:r>
            <a:r>
              <a:rPr lang="pt-PT" sz="2100" dirty="0" err="1" smtClean="0">
                <a:solidFill>
                  <a:prstClr val="black"/>
                </a:solidFill>
              </a:rPr>
              <a:t>of</a:t>
            </a:r>
            <a:r>
              <a:rPr lang="pt-PT" sz="2100" dirty="0" smtClean="0">
                <a:solidFill>
                  <a:prstClr val="black"/>
                </a:solidFill>
              </a:rPr>
              <a:t> </a:t>
            </a:r>
            <a:r>
              <a:rPr lang="pt-PT" sz="2100" dirty="0" err="1" smtClean="0">
                <a:solidFill>
                  <a:prstClr val="black"/>
                </a:solidFill>
              </a:rPr>
              <a:t>the</a:t>
            </a:r>
            <a:r>
              <a:rPr lang="pt-PT" sz="2100" dirty="0" smtClean="0">
                <a:solidFill>
                  <a:prstClr val="black"/>
                </a:solidFill>
              </a:rPr>
              <a:t> </a:t>
            </a:r>
            <a:r>
              <a:rPr lang="pt-PT" sz="2100" dirty="0" err="1" smtClean="0">
                <a:solidFill>
                  <a:prstClr val="black"/>
                </a:solidFill>
              </a:rPr>
              <a:t>Programm</a:t>
            </a:r>
            <a:endParaRPr lang="pt-PT" sz="2100" dirty="0">
              <a:solidFill>
                <a:prstClr val="black"/>
              </a:solidFill>
            </a:endParaRPr>
          </a:p>
          <a:p>
            <a:pPr algn="ctr"/>
            <a:r>
              <a:rPr lang="pt-PT" sz="2100" dirty="0" err="1" smtClean="0">
                <a:solidFill>
                  <a:prstClr val="black"/>
                </a:solidFill>
              </a:rPr>
              <a:t>Managing</a:t>
            </a:r>
            <a:r>
              <a:rPr lang="pt-PT" sz="2100" dirty="0" smtClean="0">
                <a:solidFill>
                  <a:prstClr val="black"/>
                </a:solidFill>
              </a:rPr>
              <a:t> </a:t>
            </a:r>
            <a:r>
              <a:rPr lang="pt-PT" sz="2100" dirty="0" err="1" smtClean="0">
                <a:solidFill>
                  <a:prstClr val="black"/>
                </a:solidFill>
              </a:rPr>
              <a:t>stakeholders</a:t>
            </a:r>
            <a:r>
              <a:rPr lang="pt-PT" sz="2100" dirty="0" smtClean="0">
                <a:solidFill>
                  <a:prstClr val="black"/>
                </a:solidFill>
              </a:rPr>
              <a:t> </a:t>
            </a:r>
            <a:r>
              <a:rPr lang="pt-PT" sz="2100" dirty="0" err="1" smtClean="0">
                <a:solidFill>
                  <a:prstClr val="black"/>
                </a:solidFill>
              </a:rPr>
              <a:t>relationships</a:t>
            </a:r>
            <a:endParaRPr lang="pt-PT" sz="2100" dirty="0" smtClean="0">
              <a:solidFill>
                <a:prstClr val="black"/>
              </a:solidFill>
            </a:endParaRPr>
          </a:p>
          <a:p>
            <a:pPr algn="ctr"/>
            <a:endParaRPr lang="pt-PT" sz="2100" dirty="0">
              <a:solidFill>
                <a:prstClr val="black"/>
              </a:solidFill>
            </a:endParaRPr>
          </a:p>
          <a:p>
            <a:pPr algn="ctr"/>
            <a:endParaRPr lang="pt-PT" sz="2100" dirty="0">
              <a:solidFill>
                <a:prstClr val="black"/>
              </a:solidFill>
            </a:endParaRPr>
          </a:p>
          <a:p>
            <a:pPr algn="ctr"/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68009"/>
            <a:ext cx="8748713" cy="62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71"/>
          <p:cNvSpPr txBox="1">
            <a:spLocks noChangeArrowheads="1"/>
          </p:cNvSpPr>
          <p:nvPr/>
        </p:nvSpPr>
        <p:spPr bwMode="auto">
          <a:xfrm>
            <a:off x="0" y="-26988"/>
            <a:ext cx="9144000" cy="1189038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4800" b="1" dirty="0" err="1" smtClean="0">
                <a:solidFill>
                  <a:prstClr val="white"/>
                </a:solidFill>
              </a:rPr>
              <a:t>Immaterial</a:t>
            </a:r>
            <a:r>
              <a:rPr lang="pt-PT" sz="4800" b="1" dirty="0" smtClean="0">
                <a:solidFill>
                  <a:prstClr val="white"/>
                </a:solidFill>
              </a:rPr>
              <a:t> </a:t>
            </a:r>
            <a:r>
              <a:rPr lang="pt-PT" sz="4800" b="1" dirty="0" err="1" smtClean="0">
                <a:solidFill>
                  <a:prstClr val="white"/>
                </a:solidFill>
              </a:rPr>
              <a:t>Projects</a:t>
            </a:r>
            <a:endParaRPr lang="pt-PT" sz="4800" b="1" dirty="0" smtClean="0">
              <a:solidFill>
                <a:prstClr val="white"/>
              </a:solidFill>
            </a:endParaRPr>
          </a:p>
          <a:p>
            <a:pPr algn="ctr"/>
            <a:r>
              <a:rPr lang="pt-PT" sz="2400" b="1" dirty="0" smtClean="0">
                <a:solidFill>
                  <a:prstClr val="white"/>
                </a:solidFill>
              </a:rPr>
              <a:t>I </a:t>
            </a:r>
            <a:r>
              <a:rPr lang="pt-PT" sz="2400" b="1" dirty="0">
                <a:solidFill>
                  <a:prstClr val="white"/>
                </a:solidFill>
              </a:rPr>
              <a:t>– </a:t>
            </a:r>
            <a:r>
              <a:rPr lang="pt-PT" sz="2400" b="1" dirty="0" err="1" smtClean="0">
                <a:solidFill>
                  <a:prstClr val="white"/>
                </a:solidFill>
              </a:rPr>
              <a:t>Ecosystem</a:t>
            </a:r>
            <a:r>
              <a:rPr lang="pt-PT" sz="2400" b="1" dirty="0" smtClean="0">
                <a:solidFill>
                  <a:prstClr val="white"/>
                </a:solidFill>
              </a:rPr>
              <a:t> Management, </a:t>
            </a:r>
            <a:r>
              <a:rPr lang="pt-PT" sz="2400" b="1" dirty="0" err="1" smtClean="0">
                <a:solidFill>
                  <a:prstClr val="white"/>
                </a:solidFill>
              </a:rPr>
              <a:t>Promotion</a:t>
            </a:r>
            <a:r>
              <a:rPr lang="pt-PT" sz="2400" b="1" dirty="0" smtClean="0">
                <a:solidFill>
                  <a:prstClr val="white"/>
                </a:solidFill>
              </a:rPr>
              <a:t> </a:t>
            </a:r>
            <a:r>
              <a:rPr lang="pt-PT" sz="2400" b="1" dirty="0" err="1" smtClean="0">
                <a:solidFill>
                  <a:prstClr val="white"/>
                </a:solidFill>
              </a:rPr>
              <a:t>and</a:t>
            </a:r>
            <a:r>
              <a:rPr lang="pt-PT" sz="2400" b="1" dirty="0" smtClean="0">
                <a:solidFill>
                  <a:prstClr val="white"/>
                </a:solidFill>
              </a:rPr>
              <a:t> </a:t>
            </a:r>
            <a:r>
              <a:rPr lang="pt-PT" sz="2400" b="1" dirty="0" err="1" smtClean="0">
                <a:solidFill>
                  <a:prstClr val="white"/>
                </a:solidFill>
              </a:rPr>
              <a:t>Monitoring</a:t>
            </a:r>
            <a:endParaRPr lang="pt-PT" sz="2400" b="1" dirty="0">
              <a:solidFill>
                <a:prstClr val="white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 rot="20298896">
            <a:off x="3370310" y="3384998"/>
            <a:ext cx="2702023" cy="707886"/>
          </a:xfrm>
          <a:prstGeom prst="rect">
            <a:avLst/>
          </a:prstGeom>
          <a:ln w="79375" cmpd="thinThick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PT" sz="4000" b="1" dirty="0">
                <a:solidFill>
                  <a:srgbClr val="FF0000"/>
                </a:solidFill>
              </a:rPr>
              <a:t>KPI </a:t>
            </a:r>
            <a:r>
              <a:rPr lang="pt-PT" sz="4000" b="1" dirty="0" err="1">
                <a:solidFill>
                  <a:srgbClr val="FF0000"/>
                </a:solidFill>
              </a:rPr>
              <a:t>reached</a:t>
            </a:r>
            <a:endParaRPr lang="pt-P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8" name="Rectangle 78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133202" name="AutoShape 82"/>
          <p:cNvSpPr>
            <a:spLocks noChangeAspect="1" noChangeArrowheads="1" noTextEdit="1"/>
          </p:cNvSpPr>
          <p:nvPr/>
        </p:nvSpPr>
        <p:spPr bwMode="auto">
          <a:xfrm>
            <a:off x="0" y="1209675"/>
            <a:ext cx="91440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133213" name="Rectangle 93"/>
          <p:cNvSpPr>
            <a:spLocks noChangeArrowheads="1"/>
          </p:cNvSpPr>
          <p:nvPr/>
        </p:nvSpPr>
        <p:spPr bwMode="auto">
          <a:xfrm>
            <a:off x="4672013" y="2192759"/>
            <a:ext cx="6120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 b="1">
                <a:solidFill>
                  <a:srgbClr val="FFFF00"/>
                </a:solidFill>
              </a:rPr>
              <a:t>Executivo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133214" name="Group 94"/>
          <p:cNvGrpSpPr>
            <a:grpSpLocks/>
          </p:cNvGrpSpPr>
          <p:nvPr/>
        </p:nvGrpSpPr>
        <p:grpSpPr bwMode="auto">
          <a:xfrm>
            <a:off x="979488" y="2521372"/>
            <a:ext cx="346075" cy="2563812"/>
            <a:chOff x="1070" y="1610"/>
            <a:chExt cx="171" cy="1106"/>
          </a:xfrm>
        </p:grpSpPr>
        <p:sp>
          <p:nvSpPr>
            <p:cNvPr id="133215" name="Rectangle 9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216" name="Rectangle 9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133266" name="Group 146"/>
          <p:cNvGrpSpPr>
            <a:grpSpLocks/>
          </p:cNvGrpSpPr>
          <p:nvPr/>
        </p:nvGrpSpPr>
        <p:grpSpPr bwMode="auto">
          <a:xfrm>
            <a:off x="1955800" y="2521372"/>
            <a:ext cx="347663" cy="2563812"/>
            <a:chOff x="1552" y="1610"/>
            <a:chExt cx="171" cy="1106"/>
          </a:xfrm>
        </p:grpSpPr>
        <p:sp>
          <p:nvSpPr>
            <p:cNvPr id="133267" name="Rectangle 14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268" name="Rectangle 14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133272" name="Group 152"/>
          <p:cNvGrpSpPr>
            <a:grpSpLocks/>
          </p:cNvGrpSpPr>
          <p:nvPr/>
        </p:nvGrpSpPr>
        <p:grpSpPr bwMode="auto">
          <a:xfrm>
            <a:off x="2863850" y="2521372"/>
            <a:ext cx="349250" cy="2563812"/>
            <a:chOff x="2000" y="1610"/>
            <a:chExt cx="172" cy="1106"/>
          </a:xfrm>
        </p:grpSpPr>
        <p:sp>
          <p:nvSpPr>
            <p:cNvPr id="133273" name="Rectangle 15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274" name="Rectangle 15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133278" name="Group 158"/>
          <p:cNvGrpSpPr>
            <a:grpSpLocks/>
          </p:cNvGrpSpPr>
          <p:nvPr/>
        </p:nvGrpSpPr>
        <p:grpSpPr bwMode="auto">
          <a:xfrm>
            <a:off x="3770313" y="2521372"/>
            <a:ext cx="628650" cy="2563812"/>
            <a:chOff x="2447" y="1610"/>
            <a:chExt cx="310" cy="1106"/>
          </a:xfrm>
        </p:grpSpPr>
        <p:sp>
          <p:nvSpPr>
            <p:cNvPr id="133279" name="Rectangle 15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280" name="Rectangle 16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133289" name="Group 169"/>
          <p:cNvGrpSpPr>
            <a:grpSpLocks/>
          </p:cNvGrpSpPr>
          <p:nvPr/>
        </p:nvGrpSpPr>
        <p:grpSpPr bwMode="auto">
          <a:xfrm>
            <a:off x="5095875" y="2521372"/>
            <a:ext cx="558800" cy="2563812"/>
            <a:chOff x="3101" y="1610"/>
            <a:chExt cx="276" cy="1106"/>
          </a:xfrm>
        </p:grpSpPr>
        <p:sp>
          <p:nvSpPr>
            <p:cNvPr id="133290" name="Rectangle 17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291" name="Rectangle 17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133300" name="Group 180"/>
          <p:cNvGrpSpPr>
            <a:grpSpLocks/>
          </p:cNvGrpSpPr>
          <p:nvPr/>
        </p:nvGrpSpPr>
        <p:grpSpPr bwMode="auto">
          <a:xfrm>
            <a:off x="6215063" y="2521372"/>
            <a:ext cx="487362" cy="2563812"/>
            <a:chOff x="3653" y="1610"/>
            <a:chExt cx="241" cy="1106"/>
          </a:xfrm>
        </p:grpSpPr>
        <p:sp>
          <p:nvSpPr>
            <p:cNvPr id="133301" name="Rectangle 18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302" name="Rectangle 18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133311" name="Group 191"/>
          <p:cNvGrpSpPr>
            <a:grpSpLocks/>
          </p:cNvGrpSpPr>
          <p:nvPr/>
        </p:nvGrpSpPr>
        <p:grpSpPr bwMode="auto">
          <a:xfrm>
            <a:off x="7261225" y="2521372"/>
            <a:ext cx="347663" cy="2563812"/>
            <a:chOff x="4169" y="1610"/>
            <a:chExt cx="172" cy="1106"/>
          </a:xfrm>
        </p:grpSpPr>
        <p:sp>
          <p:nvSpPr>
            <p:cNvPr id="133312" name="Rectangle 19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313" name="Rectangle 19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314" name="Rectangle 194"/>
          <p:cNvSpPr>
            <a:spLocks noChangeArrowheads="1"/>
          </p:cNvSpPr>
          <p:nvPr/>
        </p:nvSpPr>
        <p:spPr bwMode="auto">
          <a:xfrm rot="16200000">
            <a:off x="6870432" y="3489489"/>
            <a:ext cx="10863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Desenvolvimento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133315" name="Group 195"/>
          <p:cNvGrpSpPr>
            <a:grpSpLocks/>
          </p:cNvGrpSpPr>
          <p:nvPr/>
        </p:nvGrpSpPr>
        <p:grpSpPr bwMode="auto">
          <a:xfrm>
            <a:off x="280988" y="3792959"/>
            <a:ext cx="1046162" cy="798513"/>
            <a:chOff x="726" y="2337"/>
            <a:chExt cx="516" cy="344"/>
          </a:xfrm>
        </p:grpSpPr>
        <p:sp>
          <p:nvSpPr>
            <p:cNvPr id="133316" name="Freeform 19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317" name="Freeform 19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318" name="Rectangle 198"/>
          <p:cNvSpPr>
            <a:spLocks noChangeArrowheads="1"/>
          </p:cNvSpPr>
          <p:nvPr/>
        </p:nvSpPr>
        <p:spPr bwMode="auto">
          <a:xfrm>
            <a:off x="623888" y="4088234"/>
            <a:ext cx="2372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I&amp;D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133319" name="Group 199"/>
          <p:cNvGrpSpPr>
            <a:grpSpLocks/>
          </p:cNvGrpSpPr>
          <p:nvPr/>
        </p:nvGrpSpPr>
        <p:grpSpPr bwMode="auto">
          <a:xfrm>
            <a:off x="1119188" y="3792959"/>
            <a:ext cx="1185862" cy="798513"/>
            <a:chOff x="1139" y="2337"/>
            <a:chExt cx="585" cy="344"/>
          </a:xfrm>
        </p:grpSpPr>
        <p:sp>
          <p:nvSpPr>
            <p:cNvPr id="133320" name="Freeform 20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321" name="Freeform 20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322" name="Rectangle 202"/>
          <p:cNvSpPr>
            <a:spLocks noChangeArrowheads="1"/>
          </p:cNvSpPr>
          <p:nvPr/>
        </p:nvSpPr>
        <p:spPr bwMode="auto">
          <a:xfrm>
            <a:off x="1403350" y="3965997"/>
            <a:ext cx="496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Ideia de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23" name="Rectangle 203"/>
          <p:cNvSpPr>
            <a:spLocks noChangeArrowheads="1"/>
          </p:cNvSpPr>
          <p:nvPr/>
        </p:nvSpPr>
        <p:spPr bwMode="auto">
          <a:xfrm>
            <a:off x="1395413" y="4204122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Neg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24" name="Rectangle 204"/>
          <p:cNvSpPr>
            <a:spLocks noChangeArrowheads="1"/>
          </p:cNvSpPr>
          <p:nvPr/>
        </p:nvSpPr>
        <p:spPr bwMode="auto">
          <a:xfrm>
            <a:off x="1711325" y="4204122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ó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25" name="Rectangle 205"/>
          <p:cNvSpPr>
            <a:spLocks noChangeArrowheads="1"/>
          </p:cNvSpPr>
          <p:nvPr/>
        </p:nvSpPr>
        <p:spPr bwMode="auto">
          <a:xfrm>
            <a:off x="1806575" y="4204122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cio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133326" name="Group 206"/>
          <p:cNvGrpSpPr>
            <a:grpSpLocks/>
          </p:cNvGrpSpPr>
          <p:nvPr/>
        </p:nvGrpSpPr>
        <p:grpSpPr bwMode="auto">
          <a:xfrm>
            <a:off x="2095500" y="3792959"/>
            <a:ext cx="1116013" cy="798513"/>
            <a:chOff x="1621" y="2337"/>
            <a:chExt cx="550" cy="344"/>
          </a:xfrm>
        </p:grpSpPr>
        <p:sp>
          <p:nvSpPr>
            <p:cNvPr id="133327" name="Freeform 20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328" name="Freeform 20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329" name="Rectangle 209"/>
          <p:cNvSpPr>
            <a:spLocks noChangeArrowheads="1"/>
          </p:cNvSpPr>
          <p:nvPr/>
        </p:nvSpPr>
        <p:spPr bwMode="auto">
          <a:xfrm>
            <a:off x="2312988" y="3965997"/>
            <a:ext cx="5565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Proposta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30" name="Rectangle 210"/>
          <p:cNvSpPr>
            <a:spLocks noChangeArrowheads="1"/>
          </p:cNvSpPr>
          <p:nvPr/>
        </p:nvSpPr>
        <p:spPr bwMode="auto">
          <a:xfrm>
            <a:off x="2335213" y="4204122"/>
            <a:ext cx="513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de Valor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133331" name="Group 211"/>
          <p:cNvGrpSpPr>
            <a:grpSpLocks/>
          </p:cNvGrpSpPr>
          <p:nvPr/>
        </p:nvGrpSpPr>
        <p:grpSpPr bwMode="auto">
          <a:xfrm>
            <a:off x="3003550" y="3792959"/>
            <a:ext cx="1255713" cy="798513"/>
            <a:chOff x="2069" y="2337"/>
            <a:chExt cx="619" cy="344"/>
          </a:xfrm>
        </p:grpSpPr>
        <p:sp>
          <p:nvSpPr>
            <p:cNvPr id="133332" name="Freeform 21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333" name="Freeform 21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334" name="Rectangle 214"/>
          <p:cNvSpPr>
            <a:spLocks noChangeArrowheads="1"/>
          </p:cNvSpPr>
          <p:nvPr/>
        </p:nvSpPr>
        <p:spPr bwMode="auto">
          <a:xfrm>
            <a:off x="3292475" y="3965997"/>
            <a:ext cx="5434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Plano de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35" name="Rectangle 215"/>
          <p:cNvSpPr>
            <a:spLocks noChangeArrowheads="1"/>
          </p:cNvSpPr>
          <p:nvPr/>
        </p:nvSpPr>
        <p:spPr bwMode="auto">
          <a:xfrm>
            <a:off x="3316288" y="4204122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Neg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36" name="Rectangle 216"/>
          <p:cNvSpPr>
            <a:spLocks noChangeArrowheads="1"/>
          </p:cNvSpPr>
          <p:nvPr/>
        </p:nvSpPr>
        <p:spPr bwMode="auto">
          <a:xfrm>
            <a:off x="3632200" y="4204122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ó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37" name="Rectangle 217"/>
          <p:cNvSpPr>
            <a:spLocks noChangeArrowheads="1"/>
          </p:cNvSpPr>
          <p:nvPr/>
        </p:nvSpPr>
        <p:spPr bwMode="auto">
          <a:xfrm>
            <a:off x="3727450" y="4204122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cio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133338" name="Group 218"/>
          <p:cNvGrpSpPr>
            <a:grpSpLocks/>
          </p:cNvGrpSpPr>
          <p:nvPr/>
        </p:nvGrpSpPr>
        <p:grpSpPr bwMode="auto">
          <a:xfrm>
            <a:off x="5375275" y="3792959"/>
            <a:ext cx="1327150" cy="798513"/>
            <a:chOff x="3239" y="2337"/>
            <a:chExt cx="655" cy="344"/>
          </a:xfrm>
        </p:grpSpPr>
        <p:sp>
          <p:nvSpPr>
            <p:cNvPr id="133339" name="Freeform 21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340" name="Freeform 22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341" name="Rectangle 221"/>
          <p:cNvSpPr>
            <a:spLocks noChangeArrowheads="1"/>
          </p:cNvSpPr>
          <p:nvPr/>
        </p:nvSpPr>
        <p:spPr bwMode="auto">
          <a:xfrm>
            <a:off x="5694363" y="3965997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42" name="Rectangle 222"/>
          <p:cNvSpPr>
            <a:spLocks noChangeArrowheads="1"/>
          </p:cNvSpPr>
          <p:nvPr/>
        </p:nvSpPr>
        <p:spPr bwMode="auto">
          <a:xfrm>
            <a:off x="5565775" y="4204122"/>
            <a:ext cx="7727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Adolescente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133343" name="Group 223"/>
          <p:cNvGrpSpPr>
            <a:grpSpLocks/>
          </p:cNvGrpSpPr>
          <p:nvPr/>
        </p:nvGrpSpPr>
        <p:grpSpPr bwMode="auto">
          <a:xfrm>
            <a:off x="3981450" y="3792959"/>
            <a:ext cx="1603375" cy="798513"/>
            <a:chOff x="2551" y="2337"/>
            <a:chExt cx="791" cy="344"/>
          </a:xfrm>
        </p:grpSpPr>
        <p:sp>
          <p:nvSpPr>
            <p:cNvPr id="133344" name="Freeform 22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345" name="Freeform 22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346" name="Rectangle 226"/>
          <p:cNvSpPr>
            <a:spLocks noChangeArrowheads="1"/>
          </p:cNvSpPr>
          <p:nvPr/>
        </p:nvSpPr>
        <p:spPr bwMode="auto">
          <a:xfrm>
            <a:off x="4478338" y="3848522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47" name="Rectangle 227"/>
          <p:cNvSpPr>
            <a:spLocks noChangeArrowheads="1"/>
          </p:cNvSpPr>
          <p:nvPr/>
        </p:nvSpPr>
        <p:spPr bwMode="auto">
          <a:xfrm>
            <a:off x="4213225" y="4088234"/>
            <a:ext cx="2233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Rec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48" name="Rectangle 228"/>
          <p:cNvSpPr>
            <a:spLocks noChangeArrowheads="1"/>
          </p:cNvSpPr>
          <p:nvPr/>
        </p:nvSpPr>
        <p:spPr bwMode="auto">
          <a:xfrm>
            <a:off x="4518025" y="4088234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é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49" name="Rectangle 229"/>
          <p:cNvSpPr>
            <a:spLocks noChangeArrowheads="1"/>
          </p:cNvSpPr>
          <p:nvPr/>
        </p:nvSpPr>
        <p:spPr bwMode="auto">
          <a:xfrm>
            <a:off x="4616450" y="4088234"/>
            <a:ext cx="1234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m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50" name="Rectangle 230"/>
          <p:cNvSpPr>
            <a:spLocks noChangeArrowheads="1"/>
          </p:cNvSpPr>
          <p:nvPr/>
        </p:nvSpPr>
        <p:spPr bwMode="auto">
          <a:xfrm>
            <a:off x="4757738" y="4088234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-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51" name="Rectangle 231"/>
          <p:cNvSpPr>
            <a:spLocks noChangeArrowheads="1"/>
          </p:cNvSpPr>
          <p:nvPr/>
        </p:nvSpPr>
        <p:spPr bwMode="auto">
          <a:xfrm>
            <a:off x="4814888" y="4088234"/>
            <a:ext cx="4889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Nascida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52" name="Rectangle 232"/>
          <p:cNvSpPr>
            <a:spLocks noChangeArrowheads="1"/>
          </p:cNvSpPr>
          <p:nvPr/>
        </p:nvSpPr>
        <p:spPr bwMode="auto">
          <a:xfrm>
            <a:off x="4267200" y="4324772"/>
            <a:ext cx="9076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Licenciamento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133353" name="Group 233"/>
          <p:cNvGrpSpPr>
            <a:grpSpLocks/>
          </p:cNvGrpSpPr>
          <p:nvPr/>
        </p:nvGrpSpPr>
        <p:grpSpPr bwMode="auto">
          <a:xfrm>
            <a:off x="6492875" y="3792959"/>
            <a:ext cx="1116013" cy="798513"/>
            <a:chOff x="3790" y="2337"/>
            <a:chExt cx="551" cy="344"/>
          </a:xfrm>
        </p:grpSpPr>
        <p:sp>
          <p:nvSpPr>
            <p:cNvPr id="133354" name="Freeform 23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355" name="Freeform 23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356" name="Rectangle 236"/>
          <p:cNvSpPr>
            <a:spLocks noChangeArrowheads="1"/>
          </p:cNvSpPr>
          <p:nvPr/>
        </p:nvSpPr>
        <p:spPr bwMode="auto">
          <a:xfrm>
            <a:off x="6710363" y="3965997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57" name="Rectangle 237"/>
          <p:cNvSpPr>
            <a:spLocks noChangeArrowheads="1"/>
          </p:cNvSpPr>
          <p:nvPr/>
        </p:nvSpPr>
        <p:spPr bwMode="auto">
          <a:xfrm>
            <a:off x="6808788" y="4204122"/>
            <a:ext cx="4085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Adulta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133358" name="Group 238"/>
          <p:cNvGrpSpPr>
            <a:grpSpLocks/>
          </p:cNvGrpSpPr>
          <p:nvPr/>
        </p:nvGrpSpPr>
        <p:grpSpPr bwMode="auto">
          <a:xfrm>
            <a:off x="7399338" y="3792959"/>
            <a:ext cx="1395412" cy="798513"/>
            <a:chOff x="4237" y="2337"/>
            <a:chExt cx="689" cy="344"/>
          </a:xfrm>
        </p:grpSpPr>
        <p:sp>
          <p:nvSpPr>
            <p:cNvPr id="133359" name="Freeform 23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360" name="Freeform 24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361" name="Rectangle 241"/>
          <p:cNvSpPr>
            <a:spLocks noChangeArrowheads="1"/>
          </p:cNvSpPr>
          <p:nvPr/>
        </p:nvSpPr>
        <p:spPr bwMode="auto">
          <a:xfrm>
            <a:off x="7748588" y="3965997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133362" name="Rectangle 242"/>
          <p:cNvSpPr>
            <a:spLocks noChangeArrowheads="1"/>
          </p:cNvSpPr>
          <p:nvPr/>
        </p:nvSpPr>
        <p:spPr bwMode="auto">
          <a:xfrm>
            <a:off x="7586663" y="4204122"/>
            <a:ext cx="8299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Amadurecida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133369" name="Group 249"/>
          <p:cNvGrpSpPr>
            <a:grpSpLocks/>
          </p:cNvGrpSpPr>
          <p:nvPr/>
        </p:nvGrpSpPr>
        <p:grpSpPr bwMode="auto">
          <a:xfrm>
            <a:off x="107504" y="2072109"/>
            <a:ext cx="8856984" cy="3013075"/>
            <a:chOff x="587" y="1339"/>
            <a:chExt cx="4511" cy="2444"/>
          </a:xfrm>
        </p:grpSpPr>
        <p:sp>
          <p:nvSpPr>
            <p:cNvPr id="133370" name="Freeform 250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371" name="Freeform 251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133374" name="Group 254"/>
          <p:cNvGrpSpPr>
            <a:grpSpLocks/>
          </p:cNvGrpSpPr>
          <p:nvPr/>
        </p:nvGrpSpPr>
        <p:grpSpPr bwMode="auto">
          <a:xfrm>
            <a:off x="979488" y="2532484"/>
            <a:ext cx="346075" cy="2132013"/>
            <a:chOff x="1070" y="1610"/>
            <a:chExt cx="171" cy="1106"/>
          </a:xfrm>
          <a:solidFill>
            <a:schemeClr val="bg1"/>
          </a:solidFill>
        </p:grpSpPr>
        <p:sp>
          <p:nvSpPr>
            <p:cNvPr id="133375" name="Rectangle 25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376" name="Rectangle 25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133426" name="Group 306"/>
          <p:cNvGrpSpPr>
            <a:grpSpLocks/>
          </p:cNvGrpSpPr>
          <p:nvPr/>
        </p:nvGrpSpPr>
        <p:grpSpPr bwMode="auto">
          <a:xfrm>
            <a:off x="1955800" y="2532484"/>
            <a:ext cx="347663" cy="2132013"/>
            <a:chOff x="1552" y="1610"/>
            <a:chExt cx="171" cy="1106"/>
          </a:xfrm>
          <a:solidFill>
            <a:schemeClr val="bg1"/>
          </a:solidFill>
        </p:grpSpPr>
        <p:sp>
          <p:nvSpPr>
            <p:cNvPr id="133427" name="Rectangle 30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428" name="Rectangle 30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429" name="Rectangle 309"/>
          <p:cNvSpPr>
            <a:spLocks noChangeArrowheads="1"/>
          </p:cNvSpPr>
          <p:nvPr/>
        </p:nvSpPr>
        <p:spPr bwMode="auto">
          <a:xfrm rot="16200000">
            <a:off x="1744781" y="2878559"/>
            <a:ext cx="7109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 dirty="0" err="1" smtClean="0">
                <a:solidFill>
                  <a:srgbClr val="000000"/>
                </a:solidFill>
              </a:rPr>
              <a:t>Verification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133432" name="Group 312"/>
          <p:cNvGrpSpPr>
            <a:grpSpLocks/>
          </p:cNvGrpSpPr>
          <p:nvPr/>
        </p:nvGrpSpPr>
        <p:grpSpPr bwMode="auto">
          <a:xfrm>
            <a:off x="2863850" y="2532484"/>
            <a:ext cx="349250" cy="2132013"/>
            <a:chOff x="2000" y="1610"/>
            <a:chExt cx="172" cy="1106"/>
          </a:xfrm>
          <a:solidFill>
            <a:schemeClr val="bg1"/>
          </a:solidFill>
        </p:grpSpPr>
        <p:sp>
          <p:nvSpPr>
            <p:cNvPr id="133433" name="Rectangle 31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434" name="Rectangle 31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435" name="Rectangle 315"/>
          <p:cNvSpPr>
            <a:spLocks noChangeArrowheads="1"/>
          </p:cNvSpPr>
          <p:nvPr/>
        </p:nvSpPr>
        <p:spPr bwMode="auto">
          <a:xfrm rot="16200000">
            <a:off x="2704659" y="2858299"/>
            <a:ext cx="6231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 dirty="0" err="1" smtClean="0">
                <a:solidFill>
                  <a:srgbClr val="000000"/>
                </a:solidFill>
              </a:rPr>
              <a:t>Validation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133438" name="Group 318"/>
          <p:cNvGrpSpPr>
            <a:grpSpLocks/>
          </p:cNvGrpSpPr>
          <p:nvPr/>
        </p:nvGrpSpPr>
        <p:grpSpPr bwMode="auto">
          <a:xfrm>
            <a:off x="3770313" y="2575942"/>
            <a:ext cx="628650" cy="2132013"/>
            <a:chOff x="2447" y="1610"/>
            <a:chExt cx="310" cy="1106"/>
          </a:xfrm>
          <a:solidFill>
            <a:schemeClr val="bg1"/>
          </a:solidFill>
        </p:grpSpPr>
        <p:sp>
          <p:nvSpPr>
            <p:cNvPr id="133439" name="Rectangle 31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440" name="Rectangle 32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133449" name="Group 329"/>
          <p:cNvGrpSpPr>
            <a:grpSpLocks/>
          </p:cNvGrpSpPr>
          <p:nvPr/>
        </p:nvGrpSpPr>
        <p:grpSpPr bwMode="auto">
          <a:xfrm>
            <a:off x="5095875" y="2532484"/>
            <a:ext cx="558800" cy="2132013"/>
            <a:chOff x="3101" y="1610"/>
            <a:chExt cx="276" cy="1106"/>
          </a:xfrm>
          <a:solidFill>
            <a:schemeClr val="bg1"/>
          </a:solidFill>
        </p:grpSpPr>
        <p:sp>
          <p:nvSpPr>
            <p:cNvPr id="133450" name="Rectangle 33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451" name="Rectangle 33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133460" name="Group 340"/>
          <p:cNvGrpSpPr>
            <a:grpSpLocks/>
          </p:cNvGrpSpPr>
          <p:nvPr/>
        </p:nvGrpSpPr>
        <p:grpSpPr bwMode="auto">
          <a:xfrm>
            <a:off x="6215063" y="2532484"/>
            <a:ext cx="487362" cy="2132013"/>
            <a:chOff x="3653" y="1610"/>
            <a:chExt cx="241" cy="1106"/>
          </a:xfrm>
          <a:solidFill>
            <a:schemeClr val="bg1"/>
          </a:solidFill>
        </p:grpSpPr>
        <p:sp>
          <p:nvSpPr>
            <p:cNvPr id="133461" name="Rectangle 34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462" name="Rectangle 34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133471" name="Group 351"/>
          <p:cNvGrpSpPr>
            <a:grpSpLocks/>
          </p:cNvGrpSpPr>
          <p:nvPr/>
        </p:nvGrpSpPr>
        <p:grpSpPr bwMode="auto">
          <a:xfrm>
            <a:off x="7261225" y="2532484"/>
            <a:ext cx="347663" cy="2132013"/>
            <a:chOff x="4169" y="1610"/>
            <a:chExt cx="172" cy="1106"/>
          </a:xfrm>
          <a:solidFill>
            <a:schemeClr val="bg1"/>
          </a:solidFill>
        </p:grpSpPr>
        <p:sp>
          <p:nvSpPr>
            <p:cNvPr id="133472" name="Rectangle 35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473" name="Rectangle 35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474" name="Rectangle 354"/>
          <p:cNvSpPr>
            <a:spLocks noChangeArrowheads="1"/>
          </p:cNvSpPr>
          <p:nvPr/>
        </p:nvSpPr>
        <p:spPr bwMode="auto">
          <a:xfrm rot="16200000">
            <a:off x="6643688" y="3252951"/>
            <a:ext cx="1543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Development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133475" name="Group 355"/>
          <p:cNvGrpSpPr>
            <a:grpSpLocks/>
          </p:cNvGrpSpPr>
          <p:nvPr/>
        </p:nvGrpSpPr>
        <p:grpSpPr bwMode="auto">
          <a:xfrm>
            <a:off x="280988" y="3792959"/>
            <a:ext cx="1046162" cy="798513"/>
            <a:chOff x="726" y="2337"/>
            <a:chExt cx="516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476" name="Freeform 35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477" name="Freeform 35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478" name="Rectangle 358"/>
          <p:cNvSpPr>
            <a:spLocks noChangeArrowheads="1"/>
          </p:cNvSpPr>
          <p:nvPr/>
        </p:nvSpPr>
        <p:spPr bwMode="auto">
          <a:xfrm>
            <a:off x="623888" y="4088234"/>
            <a:ext cx="2821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 dirty="0" smtClean="0">
                <a:solidFill>
                  <a:prstClr val="black"/>
                </a:solidFill>
              </a:rPr>
              <a:t>R&amp;D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133479" name="Group 359"/>
          <p:cNvGrpSpPr>
            <a:grpSpLocks/>
          </p:cNvGrpSpPr>
          <p:nvPr/>
        </p:nvGrpSpPr>
        <p:grpSpPr bwMode="auto">
          <a:xfrm>
            <a:off x="1119188" y="3792959"/>
            <a:ext cx="1185862" cy="798513"/>
            <a:chOff x="1139" y="2337"/>
            <a:chExt cx="58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480" name="Freeform 36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481" name="Freeform 36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482" name="Rectangle 362"/>
          <p:cNvSpPr>
            <a:spLocks noChangeArrowheads="1"/>
          </p:cNvSpPr>
          <p:nvPr/>
        </p:nvSpPr>
        <p:spPr bwMode="auto">
          <a:xfrm>
            <a:off x="1403350" y="3965997"/>
            <a:ext cx="604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Business </a:t>
            </a:r>
            <a:r>
              <a:rPr lang="pt-PT" sz="1200" dirty="0" err="1" smtClean="0">
                <a:solidFill>
                  <a:srgbClr val="000000"/>
                </a:solidFill>
              </a:rPr>
              <a:t>Idea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133486" name="Group 366"/>
          <p:cNvGrpSpPr>
            <a:grpSpLocks/>
          </p:cNvGrpSpPr>
          <p:nvPr/>
        </p:nvGrpSpPr>
        <p:grpSpPr bwMode="auto">
          <a:xfrm>
            <a:off x="2095500" y="3792959"/>
            <a:ext cx="1116013" cy="798513"/>
            <a:chOff x="1621" y="2337"/>
            <a:chExt cx="550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487" name="Freeform 36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488" name="Freeform 36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489" name="Rectangle 369"/>
          <p:cNvSpPr>
            <a:spLocks noChangeArrowheads="1"/>
          </p:cNvSpPr>
          <p:nvPr/>
        </p:nvSpPr>
        <p:spPr bwMode="auto">
          <a:xfrm>
            <a:off x="2291013" y="3965996"/>
            <a:ext cx="8522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Value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Proposition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133491" name="Group 371"/>
          <p:cNvGrpSpPr>
            <a:grpSpLocks/>
          </p:cNvGrpSpPr>
          <p:nvPr/>
        </p:nvGrpSpPr>
        <p:grpSpPr bwMode="auto">
          <a:xfrm>
            <a:off x="3003550" y="3792959"/>
            <a:ext cx="1255713" cy="798513"/>
            <a:chOff x="2069" y="2337"/>
            <a:chExt cx="61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492" name="Freeform 37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493" name="Freeform 37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494" name="Rectangle 374"/>
          <p:cNvSpPr>
            <a:spLocks noChangeArrowheads="1"/>
          </p:cNvSpPr>
          <p:nvPr/>
        </p:nvSpPr>
        <p:spPr bwMode="auto">
          <a:xfrm>
            <a:off x="3319771" y="3965997"/>
            <a:ext cx="711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Business </a:t>
            </a:r>
            <a:r>
              <a:rPr lang="pt-PT" sz="1200" dirty="0" err="1" smtClean="0">
                <a:solidFill>
                  <a:srgbClr val="000000"/>
                </a:solidFill>
              </a:rPr>
              <a:t>Plan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133498" name="Group 378"/>
          <p:cNvGrpSpPr>
            <a:grpSpLocks/>
          </p:cNvGrpSpPr>
          <p:nvPr/>
        </p:nvGrpSpPr>
        <p:grpSpPr bwMode="auto">
          <a:xfrm>
            <a:off x="5375275" y="3792959"/>
            <a:ext cx="1327150" cy="798513"/>
            <a:chOff x="3239" y="2337"/>
            <a:chExt cx="65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499" name="Freeform 37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500" name="Freeform 38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501" name="Rectangle 381"/>
          <p:cNvSpPr>
            <a:spLocks noChangeArrowheads="1"/>
          </p:cNvSpPr>
          <p:nvPr/>
        </p:nvSpPr>
        <p:spPr bwMode="auto">
          <a:xfrm>
            <a:off x="5727896" y="3965997"/>
            <a:ext cx="865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pt-PT" sz="1200" dirty="0" smtClean="0">
                <a:solidFill>
                  <a:srgbClr val="000000"/>
                </a:solidFill>
              </a:rPr>
              <a:t>“</a:t>
            </a:r>
            <a:r>
              <a:rPr lang="pt-PT" sz="1200" dirty="0" err="1" smtClean="0">
                <a:solidFill>
                  <a:srgbClr val="000000"/>
                </a:solidFill>
              </a:rPr>
              <a:t>Teenage</a:t>
            </a:r>
            <a:r>
              <a:rPr lang="pt-PT" sz="1200" dirty="0" smtClean="0">
                <a:solidFill>
                  <a:srgbClr val="000000"/>
                </a:solidFill>
              </a:rPr>
              <a:t>”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133503" name="Group 383"/>
          <p:cNvGrpSpPr>
            <a:grpSpLocks/>
          </p:cNvGrpSpPr>
          <p:nvPr/>
        </p:nvGrpSpPr>
        <p:grpSpPr bwMode="auto">
          <a:xfrm>
            <a:off x="3981450" y="3792959"/>
            <a:ext cx="1603375" cy="798513"/>
            <a:chOff x="2551" y="2337"/>
            <a:chExt cx="79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504" name="Freeform 38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505" name="Freeform 38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506" name="Rectangle 386"/>
          <p:cNvSpPr>
            <a:spLocks noChangeArrowheads="1"/>
          </p:cNvSpPr>
          <p:nvPr/>
        </p:nvSpPr>
        <p:spPr bwMode="auto">
          <a:xfrm>
            <a:off x="4314562" y="3903114"/>
            <a:ext cx="898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Start-up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133512" name="Rectangle 392"/>
          <p:cNvSpPr>
            <a:spLocks noChangeArrowheads="1"/>
          </p:cNvSpPr>
          <p:nvPr/>
        </p:nvSpPr>
        <p:spPr bwMode="auto">
          <a:xfrm>
            <a:off x="4420448" y="4324772"/>
            <a:ext cx="570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 dirty="0" err="1" smtClean="0">
                <a:solidFill>
                  <a:srgbClr val="000000"/>
                </a:solidFill>
              </a:rPr>
              <a:t>Licensing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133513" name="Group 393"/>
          <p:cNvGrpSpPr>
            <a:grpSpLocks/>
          </p:cNvGrpSpPr>
          <p:nvPr/>
        </p:nvGrpSpPr>
        <p:grpSpPr bwMode="auto">
          <a:xfrm>
            <a:off x="6492875" y="3792959"/>
            <a:ext cx="1116013" cy="798513"/>
            <a:chOff x="3790" y="2337"/>
            <a:chExt cx="55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514" name="Freeform 39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515" name="Freeform 39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516" name="Rectangle 396"/>
          <p:cNvSpPr>
            <a:spLocks noChangeArrowheads="1"/>
          </p:cNvSpPr>
          <p:nvPr/>
        </p:nvSpPr>
        <p:spPr bwMode="auto">
          <a:xfrm>
            <a:off x="6678303" y="3965997"/>
            <a:ext cx="775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“</a:t>
            </a:r>
            <a:r>
              <a:rPr lang="pt-PT" sz="1200" dirty="0" err="1" smtClean="0">
                <a:solidFill>
                  <a:srgbClr val="000000"/>
                </a:solidFill>
              </a:rPr>
              <a:t>Full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grown</a:t>
            </a:r>
            <a:r>
              <a:rPr lang="pt-PT" sz="1200" dirty="0" smtClean="0">
                <a:solidFill>
                  <a:srgbClr val="000000"/>
                </a:solidFill>
              </a:rPr>
              <a:t>”</a:t>
            </a:r>
          </a:p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133518" name="Group 398"/>
          <p:cNvGrpSpPr>
            <a:grpSpLocks/>
          </p:cNvGrpSpPr>
          <p:nvPr/>
        </p:nvGrpSpPr>
        <p:grpSpPr bwMode="auto">
          <a:xfrm>
            <a:off x="7399338" y="3792959"/>
            <a:ext cx="1395412" cy="798513"/>
            <a:chOff x="4237" y="2337"/>
            <a:chExt cx="68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3519" name="Freeform 39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133520" name="Freeform 40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133521" name="Rectangle 401"/>
          <p:cNvSpPr>
            <a:spLocks noChangeArrowheads="1"/>
          </p:cNvSpPr>
          <p:nvPr/>
        </p:nvSpPr>
        <p:spPr bwMode="auto">
          <a:xfrm>
            <a:off x="7788698" y="3965997"/>
            <a:ext cx="754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“Mature”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26" name="Rectangle 336"/>
          <p:cNvSpPr>
            <a:spLocks noChangeArrowheads="1"/>
          </p:cNvSpPr>
          <p:nvPr/>
        </p:nvSpPr>
        <p:spPr bwMode="auto">
          <a:xfrm rot="16200000">
            <a:off x="3509592" y="2940832"/>
            <a:ext cx="11502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Creation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(1st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Incubation</a:t>
            </a:r>
            <a:r>
              <a:rPr lang="pt-PT" sz="1200" dirty="0" smtClean="0">
                <a:solidFill>
                  <a:srgbClr val="000000"/>
                </a:solidFill>
              </a:rPr>
              <a:t>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03" name="Text Box 271"/>
          <p:cNvSpPr txBox="1">
            <a:spLocks noChangeArrowheads="1"/>
          </p:cNvSpPr>
          <p:nvPr/>
        </p:nvSpPr>
        <p:spPr bwMode="auto">
          <a:xfrm>
            <a:off x="0" y="308"/>
            <a:ext cx="9144000" cy="1200329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4800" b="1" dirty="0" err="1" smtClean="0">
                <a:solidFill>
                  <a:prstClr val="white"/>
                </a:solidFill>
              </a:rPr>
              <a:t>Immaterial</a:t>
            </a:r>
            <a:r>
              <a:rPr lang="pt-PT" sz="4800" b="1" dirty="0" smtClean="0">
                <a:solidFill>
                  <a:prstClr val="white"/>
                </a:solidFill>
              </a:rPr>
              <a:t> </a:t>
            </a:r>
            <a:r>
              <a:rPr lang="pt-PT" sz="4800" b="1" dirty="0" err="1" smtClean="0">
                <a:solidFill>
                  <a:prstClr val="white"/>
                </a:solidFill>
              </a:rPr>
              <a:t>Projects</a:t>
            </a:r>
            <a:endParaRPr lang="pt-PT" sz="4800" b="1" dirty="0" smtClean="0">
              <a:solidFill>
                <a:prstClr val="white"/>
              </a:solidFill>
            </a:endParaRPr>
          </a:p>
          <a:p>
            <a:pPr algn="ctr"/>
            <a:r>
              <a:rPr lang="pt-PT" sz="2400" b="1" dirty="0" smtClean="0">
                <a:solidFill>
                  <a:prstClr val="white"/>
                </a:solidFill>
              </a:rPr>
              <a:t>II </a:t>
            </a:r>
            <a:r>
              <a:rPr lang="pt-PT" sz="2400" b="1" dirty="0">
                <a:solidFill>
                  <a:prstClr val="white"/>
                </a:solidFill>
              </a:rPr>
              <a:t>– </a:t>
            </a:r>
            <a:r>
              <a:rPr lang="pt-PT" sz="2400" b="1" dirty="0" err="1" smtClean="0">
                <a:solidFill>
                  <a:prstClr val="white"/>
                </a:solidFill>
              </a:rPr>
              <a:t>Entrepreneurship</a:t>
            </a:r>
            <a:r>
              <a:rPr lang="pt-PT" sz="2400" b="1" dirty="0" smtClean="0">
                <a:solidFill>
                  <a:prstClr val="white"/>
                </a:solidFill>
              </a:rPr>
              <a:t> </a:t>
            </a:r>
            <a:r>
              <a:rPr lang="pt-PT" sz="2400" b="1" dirty="0" err="1" smtClean="0">
                <a:solidFill>
                  <a:prstClr val="white"/>
                </a:solidFill>
              </a:rPr>
              <a:t>and</a:t>
            </a:r>
            <a:r>
              <a:rPr lang="pt-PT" sz="2400" b="1" dirty="0" smtClean="0">
                <a:solidFill>
                  <a:prstClr val="white"/>
                </a:solidFill>
              </a:rPr>
              <a:t> </a:t>
            </a:r>
            <a:r>
              <a:rPr lang="pt-PT" sz="2400" b="1" dirty="0" err="1" smtClean="0">
                <a:solidFill>
                  <a:prstClr val="white"/>
                </a:solidFill>
              </a:rPr>
              <a:t>Innovation</a:t>
            </a:r>
            <a:r>
              <a:rPr lang="pt-PT" sz="2400" b="1" dirty="0" smtClean="0">
                <a:solidFill>
                  <a:prstClr val="white"/>
                </a:solidFill>
              </a:rPr>
              <a:t> </a:t>
            </a:r>
            <a:r>
              <a:rPr lang="pt-PT" sz="2400" b="1" dirty="0" err="1" smtClean="0">
                <a:solidFill>
                  <a:prstClr val="white"/>
                </a:solidFill>
              </a:rPr>
              <a:t>Promotion</a:t>
            </a:r>
            <a:endParaRPr lang="pt-PT" sz="2400" b="1" dirty="0">
              <a:solidFill>
                <a:prstClr val="white"/>
              </a:solidFill>
            </a:endParaRPr>
          </a:p>
        </p:txBody>
      </p:sp>
      <p:sp>
        <p:nvSpPr>
          <p:cNvPr id="133217" name="Rectangle 97"/>
          <p:cNvSpPr>
            <a:spLocks noChangeArrowheads="1"/>
          </p:cNvSpPr>
          <p:nvPr/>
        </p:nvSpPr>
        <p:spPr bwMode="auto">
          <a:xfrm rot="16200000">
            <a:off x="894644" y="2796790"/>
            <a:ext cx="4744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PT" sz="1200" dirty="0" err="1" smtClean="0"/>
              <a:t>Ignition</a:t>
            </a:r>
            <a:endParaRPr lang="pt-PT" sz="1200" dirty="0"/>
          </a:p>
        </p:txBody>
      </p:sp>
      <p:sp>
        <p:nvSpPr>
          <p:cNvPr id="204" name="Rectangle 336"/>
          <p:cNvSpPr>
            <a:spLocks noChangeArrowheads="1"/>
          </p:cNvSpPr>
          <p:nvPr/>
        </p:nvSpPr>
        <p:spPr bwMode="auto">
          <a:xfrm rot="16200000">
            <a:off x="4794776" y="2994493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Acceleration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(2nd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</a:t>
            </a:r>
            <a:r>
              <a:rPr lang="pt-PT" sz="1200" dirty="0" smtClean="0">
                <a:solidFill>
                  <a:srgbClr val="000000"/>
                </a:solidFill>
              </a:rPr>
              <a:t>.)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05" name="Rectangle 336"/>
          <p:cNvSpPr>
            <a:spLocks noChangeArrowheads="1"/>
          </p:cNvSpPr>
          <p:nvPr/>
        </p:nvSpPr>
        <p:spPr bwMode="auto">
          <a:xfrm rot="16200000">
            <a:off x="5888888" y="2996765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Consolidation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(3rd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</a:t>
            </a:r>
            <a:r>
              <a:rPr lang="pt-PT" sz="1200" dirty="0" smtClean="0">
                <a:solidFill>
                  <a:srgbClr val="000000"/>
                </a:solidFill>
              </a:rPr>
              <a:t>.)</a:t>
            </a:r>
            <a:endParaRPr lang="pt-P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8" name="Rectangle 78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33199" name="Text Box 79"/>
          <p:cNvSpPr txBox="1">
            <a:spLocks noChangeArrowheads="1"/>
          </p:cNvSpPr>
          <p:nvPr/>
        </p:nvSpPr>
        <p:spPr bwMode="auto">
          <a:xfrm>
            <a:off x="0" y="-26988"/>
            <a:ext cx="9144000" cy="1189038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4800" b="1" dirty="0" err="1">
                <a:solidFill>
                  <a:schemeClr val="bg1"/>
                </a:solidFill>
              </a:rPr>
              <a:t>Immaterial</a:t>
            </a:r>
            <a:r>
              <a:rPr lang="pt-PT" sz="4800" b="1" dirty="0">
                <a:solidFill>
                  <a:schemeClr val="bg1"/>
                </a:solidFill>
              </a:rPr>
              <a:t> </a:t>
            </a:r>
            <a:r>
              <a:rPr lang="pt-PT" sz="4800" b="1" dirty="0" err="1">
                <a:solidFill>
                  <a:schemeClr val="bg1"/>
                </a:solidFill>
              </a:rPr>
              <a:t>Projects</a:t>
            </a:r>
            <a:endParaRPr lang="pt-PT" sz="4800" b="1" dirty="0">
              <a:solidFill>
                <a:schemeClr val="bg1"/>
              </a:solidFill>
            </a:endParaRPr>
          </a:p>
          <a:p>
            <a:pPr algn="ctr"/>
            <a:r>
              <a:rPr lang="pt-PT" sz="2400" b="1" dirty="0">
                <a:solidFill>
                  <a:schemeClr val="bg1"/>
                </a:solidFill>
              </a:rPr>
              <a:t>II – </a:t>
            </a:r>
            <a:r>
              <a:rPr lang="pt-PT" sz="2400" b="1" dirty="0" err="1">
                <a:solidFill>
                  <a:schemeClr val="bg1"/>
                </a:solidFill>
              </a:rPr>
              <a:t>Entrepreneurship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and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Innovation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Promotion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3202" name="AutoShape 82"/>
          <p:cNvSpPr>
            <a:spLocks noChangeAspect="1" noChangeArrowheads="1" noTextEdit="1"/>
          </p:cNvSpPr>
          <p:nvPr/>
        </p:nvSpPr>
        <p:spPr bwMode="auto">
          <a:xfrm>
            <a:off x="0" y="1209675"/>
            <a:ext cx="91440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19" name="Rectangle 93"/>
          <p:cNvSpPr>
            <a:spLocks noChangeArrowheads="1"/>
          </p:cNvSpPr>
          <p:nvPr/>
        </p:nvSpPr>
        <p:spPr bwMode="auto">
          <a:xfrm>
            <a:off x="4708017" y="1389410"/>
            <a:ext cx="6120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>
                <a:solidFill>
                  <a:srgbClr val="FFFF00"/>
                </a:solidFill>
              </a:rPr>
              <a:t>Executivo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20" name="Group 94"/>
          <p:cNvGrpSpPr>
            <a:grpSpLocks/>
          </p:cNvGrpSpPr>
          <p:nvPr/>
        </p:nvGrpSpPr>
        <p:grpSpPr bwMode="auto">
          <a:xfrm>
            <a:off x="1015492" y="1718023"/>
            <a:ext cx="346075" cy="2563812"/>
            <a:chOff x="1070" y="1610"/>
            <a:chExt cx="171" cy="1106"/>
          </a:xfrm>
        </p:grpSpPr>
        <p:sp>
          <p:nvSpPr>
            <p:cNvPr id="353" name="Rectangle 9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4" name="Rectangle 9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6"/>
          <p:cNvGrpSpPr>
            <a:grpSpLocks/>
          </p:cNvGrpSpPr>
          <p:nvPr/>
        </p:nvGrpSpPr>
        <p:grpSpPr bwMode="auto">
          <a:xfrm>
            <a:off x="1991804" y="1718023"/>
            <a:ext cx="347663" cy="2563812"/>
            <a:chOff x="1552" y="1610"/>
            <a:chExt cx="171" cy="1106"/>
          </a:xfrm>
        </p:grpSpPr>
        <p:sp>
          <p:nvSpPr>
            <p:cNvPr id="351" name="Rectangle 14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2" name="Rectangle 14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2" name="Group 152"/>
          <p:cNvGrpSpPr>
            <a:grpSpLocks/>
          </p:cNvGrpSpPr>
          <p:nvPr/>
        </p:nvGrpSpPr>
        <p:grpSpPr bwMode="auto">
          <a:xfrm>
            <a:off x="2899854" y="1718023"/>
            <a:ext cx="349250" cy="2563812"/>
            <a:chOff x="2000" y="1610"/>
            <a:chExt cx="172" cy="1106"/>
          </a:xfrm>
        </p:grpSpPr>
        <p:sp>
          <p:nvSpPr>
            <p:cNvPr id="349" name="Rectangle 15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0" name="Rectangle 15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3" name="Group 158"/>
          <p:cNvGrpSpPr>
            <a:grpSpLocks/>
          </p:cNvGrpSpPr>
          <p:nvPr/>
        </p:nvGrpSpPr>
        <p:grpSpPr bwMode="auto">
          <a:xfrm>
            <a:off x="3806317" y="1718023"/>
            <a:ext cx="628650" cy="2563812"/>
            <a:chOff x="2447" y="1610"/>
            <a:chExt cx="310" cy="1106"/>
          </a:xfrm>
        </p:grpSpPr>
        <p:sp>
          <p:nvSpPr>
            <p:cNvPr id="347" name="Rectangle 15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8" name="Rectangle 16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4" name="Group 169"/>
          <p:cNvGrpSpPr>
            <a:grpSpLocks/>
          </p:cNvGrpSpPr>
          <p:nvPr/>
        </p:nvGrpSpPr>
        <p:grpSpPr bwMode="auto">
          <a:xfrm>
            <a:off x="5131879" y="1718023"/>
            <a:ext cx="558800" cy="2563812"/>
            <a:chOff x="3101" y="1610"/>
            <a:chExt cx="276" cy="1106"/>
          </a:xfrm>
        </p:grpSpPr>
        <p:sp>
          <p:nvSpPr>
            <p:cNvPr id="345" name="Rectangle 17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6" name="Rectangle 17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80"/>
          <p:cNvGrpSpPr>
            <a:grpSpLocks/>
          </p:cNvGrpSpPr>
          <p:nvPr/>
        </p:nvGrpSpPr>
        <p:grpSpPr bwMode="auto">
          <a:xfrm>
            <a:off x="6251067" y="1718023"/>
            <a:ext cx="487362" cy="2563812"/>
            <a:chOff x="3653" y="1610"/>
            <a:chExt cx="241" cy="1106"/>
          </a:xfrm>
        </p:grpSpPr>
        <p:sp>
          <p:nvSpPr>
            <p:cNvPr id="343" name="Rectangle 18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4" name="Rectangle 18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7" name="Group 191"/>
          <p:cNvGrpSpPr>
            <a:grpSpLocks/>
          </p:cNvGrpSpPr>
          <p:nvPr/>
        </p:nvGrpSpPr>
        <p:grpSpPr bwMode="auto">
          <a:xfrm>
            <a:off x="7297229" y="1718023"/>
            <a:ext cx="347663" cy="2563812"/>
            <a:chOff x="4169" y="1610"/>
            <a:chExt cx="172" cy="1106"/>
          </a:xfrm>
        </p:grpSpPr>
        <p:sp>
          <p:nvSpPr>
            <p:cNvPr id="341" name="Rectangle 19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2" name="Rectangle 19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28" name="Rectangle 194"/>
          <p:cNvSpPr>
            <a:spLocks noChangeArrowheads="1"/>
          </p:cNvSpPr>
          <p:nvPr/>
        </p:nvSpPr>
        <p:spPr bwMode="auto">
          <a:xfrm rot="16200000">
            <a:off x="6906436" y="2686140"/>
            <a:ext cx="10863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Desenvolvimento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29" name="Group 195"/>
          <p:cNvGrpSpPr>
            <a:grpSpLocks/>
          </p:cNvGrpSpPr>
          <p:nvPr/>
        </p:nvGrpSpPr>
        <p:grpSpPr bwMode="auto">
          <a:xfrm>
            <a:off x="316992" y="2989610"/>
            <a:ext cx="1046162" cy="798513"/>
            <a:chOff x="726" y="2337"/>
            <a:chExt cx="516" cy="344"/>
          </a:xfrm>
        </p:grpSpPr>
        <p:sp>
          <p:nvSpPr>
            <p:cNvPr id="339" name="Freeform 19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0" name="Freeform 19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0" name="Rectangle 198"/>
          <p:cNvSpPr>
            <a:spLocks noChangeArrowheads="1"/>
          </p:cNvSpPr>
          <p:nvPr/>
        </p:nvSpPr>
        <p:spPr bwMode="auto">
          <a:xfrm>
            <a:off x="659892" y="3284885"/>
            <a:ext cx="2372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I&amp;D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1" name="Group 199"/>
          <p:cNvGrpSpPr>
            <a:grpSpLocks/>
          </p:cNvGrpSpPr>
          <p:nvPr/>
        </p:nvGrpSpPr>
        <p:grpSpPr bwMode="auto">
          <a:xfrm>
            <a:off x="1155192" y="2989610"/>
            <a:ext cx="1185862" cy="798513"/>
            <a:chOff x="1139" y="2337"/>
            <a:chExt cx="585" cy="344"/>
          </a:xfrm>
        </p:grpSpPr>
        <p:sp>
          <p:nvSpPr>
            <p:cNvPr id="337" name="Freeform 20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8" name="Freeform 20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2" name="Rectangle 202"/>
          <p:cNvSpPr>
            <a:spLocks noChangeArrowheads="1"/>
          </p:cNvSpPr>
          <p:nvPr/>
        </p:nvSpPr>
        <p:spPr bwMode="auto">
          <a:xfrm>
            <a:off x="1439354" y="3162648"/>
            <a:ext cx="496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Ideia de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3" name="Rectangle 203"/>
          <p:cNvSpPr>
            <a:spLocks noChangeArrowheads="1"/>
          </p:cNvSpPr>
          <p:nvPr/>
        </p:nvSpPr>
        <p:spPr bwMode="auto">
          <a:xfrm>
            <a:off x="1431417" y="3400773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Neg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4" name="Rectangle 204"/>
          <p:cNvSpPr>
            <a:spLocks noChangeArrowheads="1"/>
          </p:cNvSpPr>
          <p:nvPr/>
        </p:nvSpPr>
        <p:spPr bwMode="auto">
          <a:xfrm>
            <a:off x="1747329" y="340077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ó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5" name="Rectangle 205"/>
          <p:cNvSpPr>
            <a:spLocks noChangeArrowheads="1"/>
          </p:cNvSpPr>
          <p:nvPr/>
        </p:nvSpPr>
        <p:spPr bwMode="auto">
          <a:xfrm>
            <a:off x="1842579" y="3400773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cio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6" name="Group 206"/>
          <p:cNvGrpSpPr>
            <a:grpSpLocks/>
          </p:cNvGrpSpPr>
          <p:nvPr/>
        </p:nvGrpSpPr>
        <p:grpSpPr bwMode="auto">
          <a:xfrm>
            <a:off x="2131504" y="2989610"/>
            <a:ext cx="1116013" cy="798513"/>
            <a:chOff x="1621" y="2337"/>
            <a:chExt cx="550" cy="344"/>
          </a:xfrm>
        </p:grpSpPr>
        <p:sp>
          <p:nvSpPr>
            <p:cNvPr id="335" name="Freeform 20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6" name="Freeform 20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7" name="Rectangle 209"/>
          <p:cNvSpPr>
            <a:spLocks noChangeArrowheads="1"/>
          </p:cNvSpPr>
          <p:nvPr/>
        </p:nvSpPr>
        <p:spPr bwMode="auto">
          <a:xfrm>
            <a:off x="2348992" y="3162648"/>
            <a:ext cx="5565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Proposta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8" name="Rectangle 210"/>
          <p:cNvSpPr>
            <a:spLocks noChangeArrowheads="1"/>
          </p:cNvSpPr>
          <p:nvPr/>
        </p:nvSpPr>
        <p:spPr bwMode="auto">
          <a:xfrm>
            <a:off x="2371217" y="3400773"/>
            <a:ext cx="513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de Valor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9" name="Group 211"/>
          <p:cNvGrpSpPr>
            <a:grpSpLocks/>
          </p:cNvGrpSpPr>
          <p:nvPr/>
        </p:nvGrpSpPr>
        <p:grpSpPr bwMode="auto">
          <a:xfrm>
            <a:off x="3039554" y="2989610"/>
            <a:ext cx="1255713" cy="798513"/>
            <a:chOff x="2069" y="2337"/>
            <a:chExt cx="619" cy="344"/>
          </a:xfrm>
        </p:grpSpPr>
        <p:sp>
          <p:nvSpPr>
            <p:cNvPr id="333" name="Freeform 21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4" name="Freeform 21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0" name="Rectangle 214"/>
          <p:cNvSpPr>
            <a:spLocks noChangeArrowheads="1"/>
          </p:cNvSpPr>
          <p:nvPr/>
        </p:nvSpPr>
        <p:spPr bwMode="auto">
          <a:xfrm>
            <a:off x="3328479" y="3162648"/>
            <a:ext cx="5434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Plano de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1" name="Rectangle 215"/>
          <p:cNvSpPr>
            <a:spLocks noChangeArrowheads="1"/>
          </p:cNvSpPr>
          <p:nvPr/>
        </p:nvSpPr>
        <p:spPr bwMode="auto">
          <a:xfrm>
            <a:off x="3352292" y="3400773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Neg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2" name="Rectangle 216"/>
          <p:cNvSpPr>
            <a:spLocks noChangeArrowheads="1"/>
          </p:cNvSpPr>
          <p:nvPr/>
        </p:nvSpPr>
        <p:spPr bwMode="auto">
          <a:xfrm>
            <a:off x="3668204" y="340077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ó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3" name="Rectangle 217"/>
          <p:cNvSpPr>
            <a:spLocks noChangeArrowheads="1"/>
          </p:cNvSpPr>
          <p:nvPr/>
        </p:nvSpPr>
        <p:spPr bwMode="auto">
          <a:xfrm>
            <a:off x="3763454" y="3400773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cio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44" name="Group 218"/>
          <p:cNvGrpSpPr>
            <a:grpSpLocks/>
          </p:cNvGrpSpPr>
          <p:nvPr/>
        </p:nvGrpSpPr>
        <p:grpSpPr bwMode="auto">
          <a:xfrm>
            <a:off x="5411279" y="2989610"/>
            <a:ext cx="1327150" cy="798513"/>
            <a:chOff x="3239" y="2337"/>
            <a:chExt cx="655" cy="344"/>
          </a:xfrm>
        </p:grpSpPr>
        <p:sp>
          <p:nvSpPr>
            <p:cNvPr id="331" name="Freeform 21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2" name="Freeform 22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5" name="Rectangle 221"/>
          <p:cNvSpPr>
            <a:spLocks noChangeArrowheads="1"/>
          </p:cNvSpPr>
          <p:nvPr/>
        </p:nvSpPr>
        <p:spPr bwMode="auto">
          <a:xfrm>
            <a:off x="5730367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6" name="Rectangle 222"/>
          <p:cNvSpPr>
            <a:spLocks noChangeArrowheads="1"/>
          </p:cNvSpPr>
          <p:nvPr/>
        </p:nvSpPr>
        <p:spPr bwMode="auto">
          <a:xfrm>
            <a:off x="5601779" y="3400773"/>
            <a:ext cx="7727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Adolescente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47" name="Group 223"/>
          <p:cNvGrpSpPr>
            <a:grpSpLocks/>
          </p:cNvGrpSpPr>
          <p:nvPr/>
        </p:nvGrpSpPr>
        <p:grpSpPr bwMode="auto">
          <a:xfrm>
            <a:off x="4017454" y="2989610"/>
            <a:ext cx="1603375" cy="798513"/>
            <a:chOff x="2551" y="2337"/>
            <a:chExt cx="791" cy="344"/>
          </a:xfrm>
        </p:grpSpPr>
        <p:sp>
          <p:nvSpPr>
            <p:cNvPr id="329" name="Freeform 22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0" name="Freeform 22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8" name="Rectangle 226"/>
          <p:cNvSpPr>
            <a:spLocks noChangeArrowheads="1"/>
          </p:cNvSpPr>
          <p:nvPr/>
        </p:nvSpPr>
        <p:spPr bwMode="auto">
          <a:xfrm>
            <a:off x="4514342" y="3045173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>
            <a:off x="4249229" y="3284885"/>
            <a:ext cx="2233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Rec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0" name="Rectangle 228"/>
          <p:cNvSpPr>
            <a:spLocks noChangeArrowheads="1"/>
          </p:cNvSpPr>
          <p:nvPr/>
        </p:nvSpPr>
        <p:spPr bwMode="auto">
          <a:xfrm>
            <a:off x="4554029" y="328488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é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1" name="Rectangle 229"/>
          <p:cNvSpPr>
            <a:spLocks noChangeArrowheads="1"/>
          </p:cNvSpPr>
          <p:nvPr/>
        </p:nvSpPr>
        <p:spPr bwMode="auto">
          <a:xfrm>
            <a:off x="4652454" y="3284885"/>
            <a:ext cx="1234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m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2" name="Rectangle 230"/>
          <p:cNvSpPr>
            <a:spLocks noChangeArrowheads="1"/>
          </p:cNvSpPr>
          <p:nvPr/>
        </p:nvSpPr>
        <p:spPr bwMode="auto">
          <a:xfrm>
            <a:off x="4793742" y="3284885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-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3" name="Rectangle 231"/>
          <p:cNvSpPr>
            <a:spLocks noChangeArrowheads="1"/>
          </p:cNvSpPr>
          <p:nvPr/>
        </p:nvSpPr>
        <p:spPr bwMode="auto">
          <a:xfrm>
            <a:off x="4850892" y="3284885"/>
            <a:ext cx="4889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Nascida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4" name="Rectangle 232"/>
          <p:cNvSpPr>
            <a:spLocks noChangeArrowheads="1"/>
          </p:cNvSpPr>
          <p:nvPr/>
        </p:nvSpPr>
        <p:spPr bwMode="auto">
          <a:xfrm>
            <a:off x="4303204" y="3521423"/>
            <a:ext cx="9076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Licenciamento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55" name="Group 233"/>
          <p:cNvGrpSpPr>
            <a:grpSpLocks/>
          </p:cNvGrpSpPr>
          <p:nvPr/>
        </p:nvGrpSpPr>
        <p:grpSpPr bwMode="auto">
          <a:xfrm>
            <a:off x="6528879" y="2989610"/>
            <a:ext cx="1116013" cy="798513"/>
            <a:chOff x="3790" y="2337"/>
            <a:chExt cx="551" cy="344"/>
          </a:xfrm>
        </p:grpSpPr>
        <p:sp>
          <p:nvSpPr>
            <p:cNvPr id="327" name="Freeform 23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8" name="Freeform 23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56" name="Rectangle 236"/>
          <p:cNvSpPr>
            <a:spLocks noChangeArrowheads="1"/>
          </p:cNvSpPr>
          <p:nvPr/>
        </p:nvSpPr>
        <p:spPr bwMode="auto">
          <a:xfrm>
            <a:off x="6746367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7" name="Rectangle 237"/>
          <p:cNvSpPr>
            <a:spLocks noChangeArrowheads="1"/>
          </p:cNvSpPr>
          <p:nvPr/>
        </p:nvSpPr>
        <p:spPr bwMode="auto">
          <a:xfrm>
            <a:off x="6844792" y="3400773"/>
            <a:ext cx="4085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Adulta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58" name="Group 238"/>
          <p:cNvGrpSpPr>
            <a:grpSpLocks/>
          </p:cNvGrpSpPr>
          <p:nvPr/>
        </p:nvGrpSpPr>
        <p:grpSpPr bwMode="auto">
          <a:xfrm>
            <a:off x="7435342" y="2989610"/>
            <a:ext cx="1395412" cy="798513"/>
            <a:chOff x="4237" y="2337"/>
            <a:chExt cx="689" cy="344"/>
          </a:xfrm>
        </p:grpSpPr>
        <p:sp>
          <p:nvSpPr>
            <p:cNvPr id="325" name="Freeform 23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6" name="Freeform 24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59" name="Rectangle 241"/>
          <p:cNvSpPr>
            <a:spLocks noChangeArrowheads="1"/>
          </p:cNvSpPr>
          <p:nvPr/>
        </p:nvSpPr>
        <p:spPr bwMode="auto">
          <a:xfrm>
            <a:off x="7784592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60" name="Rectangle 242"/>
          <p:cNvSpPr>
            <a:spLocks noChangeArrowheads="1"/>
          </p:cNvSpPr>
          <p:nvPr/>
        </p:nvSpPr>
        <p:spPr bwMode="auto">
          <a:xfrm>
            <a:off x="7622667" y="3400773"/>
            <a:ext cx="8299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Amadurecida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61" name="Group 249"/>
          <p:cNvGrpSpPr>
            <a:grpSpLocks/>
          </p:cNvGrpSpPr>
          <p:nvPr/>
        </p:nvGrpSpPr>
        <p:grpSpPr bwMode="auto">
          <a:xfrm>
            <a:off x="143508" y="1268760"/>
            <a:ext cx="8856984" cy="5589240"/>
            <a:chOff x="587" y="1339"/>
            <a:chExt cx="4511" cy="2444"/>
          </a:xfrm>
        </p:grpSpPr>
        <p:sp>
          <p:nvSpPr>
            <p:cNvPr id="323" name="Freeform 250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4" name="Freeform 251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Group 254"/>
          <p:cNvGrpSpPr>
            <a:grpSpLocks/>
          </p:cNvGrpSpPr>
          <p:nvPr/>
        </p:nvGrpSpPr>
        <p:grpSpPr bwMode="auto">
          <a:xfrm>
            <a:off x="1015492" y="1729135"/>
            <a:ext cx="423862" cy="2348408"/>
            <a:chOff x="1070" y="1610"/>
            <a:chExt cx="171" cy="1106"/>
          </a:xfrm>
          <a:solidFill>
            <a:schemeClr val="bg1"/>
          </a:solidFill>
        </p:grpSpPr>
        <p:sp>
          <p:nvSpPr>
            <p:cNvPr id="321" name="Rectangle 25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2" name="Rectangle 25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Group 306"/>
          <p:cNvGrpSpPr>
            <a:grpSpLocks/>
          </p:cNvGrpSpPr>
          <p:nvPr/>
        </p:nvGrpSpPr>
        <p:grpSpPr bwMode="auto">
          <a:xfrm>
            <a:off x="1991804" y="1729135"/>
            <a:ext cx="347663" cy="2132013"/>
            <a:chOff x="1552" y="1610"/>
            <a:chExt cx="171" cy="1106"/>
          </a:xfrm>
          <a:solidFill>
            <a:schemeClr val="bg1"/>
          </a:solidFill>
        </p:grpSpPr>
        <p:sp>
          <p:nvSpPr>
            <p:cNvPr id="319" name="Rectangle 30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0" name="Rectangle 30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64" name="Rectangle 309"/>
          <p:cNvSpPr>
            <a:spLocks noChangeArrowheads="1"/>
          </p:cNvSpPr>
          <p:nvPr/>
        </p:nvSpPr>
        <p:spPr bwMode="auto">
          <a:xfrm rot="16200000">
            <a:off x="1780785" y="2075210"/>
            <a:ext cx="7109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Verification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65" name="Group 312"/>
          <p:cNvGrpSpPr>
            <a:grpSpLocks/>
          </p:cNvGrpSpPr>
          <p:nvPr/>
        </p:nvGrpSpPr>
        <p:grpSpPr bwMode="auto">
          <a:xfrm>
            <a:off x="2899854" y="1729135"/>
            <a:ext cx="349250" cy="2132013"/>
            <a:chOff x="2000" y="1610"/>
            <a:chExt cx="172" cy="1106"/>
          </a:xfrm>
          <a:solidFill>
            <a:schemeClr val="bg1"/>
          </a:solidFill>
        </p:grpSpPr>
        <p:sp>
          <p:nvSpPr>
            <p:cNvPr id="317" name="Rectangle 31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8" name="Rectangle 31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66" name="Rectangle 315"/>
          <p:cNvSpPr>
            <a:spLocks noChangeArrowheads="1"/>
          </p:cNvSpPr>
          <p:nvPr/>
        </p:nvSpPr>
        <p:spPr bwMode="auto">
          <a:xfrm rot="16200000">
            <a:off x="2740663" y="2054950"/>
            <a:ext cx="6231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Validation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67" name="Group 318"/>
          <p:cNvGrpSpPr>
            <a:grpSpLocks/>
          </p:cNvGrpSpPr>
          <p:nvPr/>
        </p:nvGrpSpPr>
        <p:grpSpPr bwMode="auto">
          <a:xfrm>
            <a:off x="3806317" y="1729035"/>
            <a:ext cx="628650" cy="2132013"/>
            <a:chOff x="2447" y="1610"/>
            <a:chExt cx="310" cy="1106"/>
          </a:xfrm>
          <a:solidFill>
            <a:schemeClr val="bg1"/>
          </a:solidFill>
        </p:grpSpPr>
        <p:sp>
          <p:nvSpPr>
            <p:cNvPr id="315" name="Rectangle 31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6" name="Rectangle 32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Group 329"/>
          <p:cNvGrpSpPr>
            <a:grpSpLocks/>
          </p:cNvGrpSpPr>
          <p:nvPr/>
        </p:nvGrpSpPr>
        <p:grpSpPr bwMode="auto">
          <a:xfrm>
            <a:off x="5131879" y="1729135"/>
            <a:ext cx="558800" cy="2132013"/>
            <a:chOff x="3101" y="1610"/>
            <a:chExt cx="276" cy="1106"/>
          </a:xfrm>
          <a:solidFill>
            <a:schemeClr val="bg1"/>
          </a:solidFill>
        </p:grpSpPr>
        <p:sp>
          <p:nvSpPr>
            <p:cNvPr id="313" name="Rectangle 33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4" name="Rectangle 33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340"/>
          <p:cNvGrpSpPr>
            <a:grpSpLocks/>
          </p:cNvGrpSpPr>
          <p:nvPr/>
        </p:nvGrpSpPr>
        <p:grpSpPr bwMode="auto">
          <a:xfrm>
            <a:off x="6251067" y="1729135"/>
            <a:ext cx="487362" cy="2132013"/>
            <a:chOff x="3653" y="1610"/>
            <a:chExt cx="241" cy="1106"/>
          </a:xfrm>
          <a:solidFill>
            <a:schemeClr val="bg1"/>
          </a:solidFill>
        </p:grpSpPr>
        <p:sp>
          <p:nvSpPr>
            <p:cNvPr id="311" name="Rectangle 34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2" name="Rectangle 34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Group 351"/>
          <p:cNvGrpSpPr>
            <a:grpSpLocks/>
          </p:cNvGrpSpPr>
          <p:nvPr/>
        </p:nvGrpSpPr>
        <p:grpSpPr bwMode="auto">
          <a:xfrm>
            <a:off x="7297229" y="1729135"/>
            <a:ext cx="347663" cy="2132013"/>
            <a:chOff x="4169" y="1610"/>
            <a:chExt cx="172" cy="1106"/>
          </a:xfrm>
          <a:solidFill>
            <a:schemeClr val="bg1"/>
          </a:solidFill>
        </p:grpSpPr>
        <p:sp>
          <p:nvSpPr>
            <p:cNvPr id="309" name="Rectangle 35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0" name="Rectangle 35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1" name="Rectangle 354"/>
          <p:cNvSpPr>
            <a:spLocks noChangeArrowheads="1"/>
          </p:cNvSpPr>
          <p:nvPr/>
        </p:nvSpPr>
        <p:spPr bwMode="auto">
          <a:xfrm rot="16200000">
            <a:off x="6679692" y="2449602"/>
            <a:ext cx="1543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Development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2" name="Group 355"/>
          <p:cNvGrpSpPr>
            <a:grpSpLocks/>
          </p:cNvGrpSpPr>
          <p:nvPr/>
        </p:nvGrpSpPr>
        <p:grpSpPr bwMode="auto">
          <a:xfrm>
            <a:off x="316992" y="2989610"/>
            <a:ext cx="1046162" cy="798513"/>
            <a:chOff x="726" y="2337"/>
            <a:chExt cx="516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3" name="Rectangle 358"/>
          <p:cNvSpPr>
            <a:spLocks noChangeArrowheads="1"/>
          </p:cNvSpPr>
          <p:nvPr/>
        </p:nvSpPr>
        <p:spPr bwMode="auto">
          <a:xfrm>
            <a:off x="659892" y="3284885"/>
            <a:ext cx="2821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>
                <a:solidFill>
                  <a:prstClr val="black"/>
                </a:solidFill>
              </a:rPr>
              <a:t>R&amp;D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4" name="Group 359"/>
          <p:cNvGrpSpPr>
            <a:grpSpLocks/>
          </p:cNvGrpSpPr>
          <p:nvPr/>
        </p:nvGrpSpPr>
        <p:grpSpPr bwMode="auto">
          <a:xfrm>
            <a:off x="1155192" y="2989610"/>
            <a:ext cx="1185862" cy="798513"/>
            <a:chOff x="1139" y="2337"/>
            <a:chExt cx="58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5" name="Freeform 36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6" name="Freeform 36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5" name="Rectangle 362"/>
          <p:cNvSpPr>
            <a:spLocks noChangeArrowheads="1"/>
          </p:cNvSpPr>
          <p:nvPr/>
        </p:nvSpPr>
        <p:spPr bwMode="auto">
          <a:xfrm>
            <a:off x="1439354" y="3162648"/>
            <a:ext cx="604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Business </a:t>
            </a:r>
            <a:r>
              <a:rPr lang="pt-PT" sz="1200" dirty="0" err="1" smtClean="0">
                <a:solidFill>
                  <a:srgbClr val="000000"/>
                </a:solidFill>
              </a:rPr>
              <a:t>Idea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6" name="Group 366"/>
          <p:cNvGrpSpPr>
            <a:grpSpLocks/>
          </p:cNvGrpSpPr>
          <p:nvPr/>
        </p:nvGrpSpPr>
        <p:grpSpPr bwMode="auto">
          <a:xfrm>
            <a:off x="2131504" y="2989610"/>
            <a:ext cx="1116013" cy="798513"/>
            <a:chOff x="1621" y="2337"/>
            <a:chExt cx="550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3" name="Freeform 36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4" name="Freeform 36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7" name="Rectangle 369"/>
          <p:cNvSpPr>
            <a:spLocks noChangeArrowheads="1"/>
          </p:cNvSpPr>
          <p:nvPr/>
        </p:nvSpPr>
        <p:spPr bwMode="auto">
          <a:xfrm>
            <a:off x="2327017" y="3162647"/>
            <a:ext cx="8522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Value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Proposition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8" name="Group 371"/>
          <p:cNvGrpSpPr>
            <a:grpSpLocks/>
          </p:cNvGrpSpPr>
          <p:nvPr/>
        </p:nvGrpSpPr>
        <p:grpSpPr bwMode="auto">
          <a:xfrm>
            <a:off x="3039554" y="2989610"/>
            <a:ext cx="1255713" cy="798513"/>
            <a:chOff x="2069" y="2337"/>
            <a:chExt cx="61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1" name="Freeform 37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2" name="Freeform 37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9" name="Rectangle 374"/>
          <p:cNvSpPr>
            <a:spLocks noChangeArrowheads="1"/>
          </p:cNvSpPr>
          <p:nvPr/>
        </p:nvSpPr>
        <p:spPr bwMode="auto">
          <a:xfrm>
            <a:off x="3355775" y="3162648"/>
            <a:ext cx="711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Business </a:t>
            </a:r>
            <a:r>
              <a:rPr lang="pt-PT" sz="1200" dirty="0" err="1" smtClean="0">
                <a:solidFill>
                  <a:srgbClr val="000000"/>
                </a:solidFill>
              </a:rPr>
              <a:t>Plan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0" name="Group 378"/>
          <p:cNvGrpSpPr>
            <a:grpSpLocks/>
          </p:cNvGrpSpPr>
          <p:nvPr/>
        </p:nvGrpSpPr>
        <p:grpSpPr bwMode="auto">
          <a:xfrm>
            <a:off x="5411279" y="2989610"/>
            <a:ext cx="1327150" cy="798513"/>
            <a:chOff x="3239" y="2337"/>
            <a:chExt cx="65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9" name="Freeform 37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0" name="Freeform 38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1" name="Rectangle 381"/>
          <p:cNvSpPr>
            <a:spLocks noChangeArrowheads="1"/>
          </p:cNvSpPr>
          <p:nvPr/>
        </p:nvSpPr>
        <p:spPr bwMode="auto">
          <a:xfrm>
            <a:off x="5763900" y="3162648"/>
            <a:ext cx="865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>
                <a:solidFill>
                  <a:srgbClr val="000000"/>
                </a:solidFill>
              </a:rPr>
              <a:t>“</a:t>
            </a:r>
            <a:r>
              <a:rPr lang="pt-PT" sz="1200" dirty="0" err="1" smtClean="0">
                <a:solidFill>
                  <a:srgbClr val="000000"/>
                </a:solidFill>
              </a:rPr>
              <a:t>Teenage</a:t>
            </a:r>
            <a:r>
              <a:rPr lang="pt-PT" sz="1200" dirty="0" smtClean="0">
                <a:solidFill>
                  <a:srgbClr val="000000"/>
                </a:solidFill>
              </a:rPr>
              <a:t>”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2" name="Group 383"/>
          <p:cNvGrpSpPr>
            <a:grpSpLocks/>
          </p:cNvGrpSpPr>
          <p:nvPr/>
        </p:nvGrpSpPr>
        <p:grpSpPr bwMode="auto">
          <a:xfrm>
            <a:off x="4017454" y="2989610"/>
            <a:ext cx="1603375" cy="798513"/>
            <a:chOff x="2551" y="2337"/>
            <a:chExt cx="79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7" name="Freeform 38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8" name="Freeform 38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3" name="Rectangle 386"/>
          <p:cNvSpPr>
            <a:spLocks noChangeArrowheads="1"/>
          </p:cNvSpPr>
          <p:nvPr/>
        </p:nvSpPr>
        <p:spPr bwMode="auto">
          <a:xfrm>
            <a:off x="4350566" y="3099765"/>
            <a:ext cx="898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Start-up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84" name="Rectangle 392"/>
          <p:cNvSpPr>
            <a:spLocks noChangeArrowheads="1"/>
          </p:cNvSpPr>
          <p:nvPr/>
        </p:nvSpPr>
        <p:spPr bwMode="auto">
          <a:xfrm>
            <a:off x="4456452" y="3521423"/>
            <a:ext cx="570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Licensing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5" name="Group 393"/>
          <p:cNvGrpSpPr>
            <a:grpSpLocks/>
          </p:cNvGrpSpPr>
          <p:nvPr/>
        </p:nvGrpSpPr>
        <p:grpSpPr bwMode="auto">
          <a:xfrm>
            <a:off x="6528879" y="2989610"/>
            <a:ext cx="1116013" cy="798513"/>
            <a:chOff x="3790" y="2337"/>
            <a:chExt cx="55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5" name="Freeform 39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6" name="Freeform 39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6" name="Rectangle 396"/>
          <p:cNvSpPr>
            <a:spLocks noChangeArrowheads="1"/>
          </p:cNvSpPr>
          <p:nvPr/>
        </p:nvSpPr>
        <p:spPr bwMode="auto">
          <a:xfrm>
            <a:off x="6714307" y="3162648"/>
            <a:ext cx="775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“</a:t>
            </a:r>
            <a:r>
              <a:rPr lang="pt-PT" sz="1200" dirty="0" err="1" smtClean="0">
                <a:solidFill>
                  <a:srgbClr val="000000"/>
                </a:solidFill>
              </a:rPr>
              <a:t>Full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grown</a:t>
            </a:r>
            <a:r>
              <a:rPr lang="pt-PT" sz="1200" dirty="0" smtClean="0">
                <a:solidFill>
                  <a:srgbClr val="000000"/>
                </a:solidFill>
              </a:rPr>
              <a:t>”</a:t>
            </a:r>
          </a:p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7" name="Group 398"/>
          <p:cNvGrpSpPr>
            <a:grpSpLocks/>
          </p:cNvGrpSpPr>
          <p:nvPr/>
        </p:nvGrpSpPr>
        <p:grpSpPr bwMode="auto">
          <a:xfrm>
            <a:off x="7435342" y="2989610"/>
            <a:ext cx="1395412" cy="798513"/>
            <a:chOff x="4237" y="2337"/>
            <a:chExt cx="68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3" name="Freeform 39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4" name="Freeform 40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8" name="Rectangle 401"/>
          <p:cNvSpPr>
            <a:spLocks noChangeArrowheads="1"/>
          </p:cNvSpPr>
          <p:nvPr/>
        </p:nvSpPr>
        <p:spPr bwMode="auto">
          <a:xfrm>
            <a:off x="7824702" y="3162648"/>
            <a:ext cx="754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“Mature”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89" name="Rectangle 336"/>
          <p:cNvSpPr>
            <a:spLocks noChangeArrowheads="1"/>
          </p:cNvSpPr>
          <p:nvPr/>
        </p:nvSpPr>
        <p:spPr bwMode="auto">
          <a:xfrm rot="16200000">
            <a:off x="3545596" y="2137483"/>
            <a:ext cx="11502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Creation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(1st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Incubation</a:t>
            </a:r>
            <a:r>
              <a:rPr lang="pt-PT" sz="1200" dirty="0" smtClean="0">
                <a:solidFill>
                  <a:srgbClr val="000000"/>
                </a:solidFill>
              </a:rPr>
              <a:t>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90" name="Rectangle 97"/>
          <p:cNvSpPr>
            <a:spLocks noChangeArrowheads="1"/>
          </p:cNvSpPr>
          <p:nvPr/>
        </p:nvSpPr>
        <p:spPr bwMode="auto">
          <a:xfrm rot="16200000">
            <a:off x="930648" y="1993441"/>
            <a:ext cx="4744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/>
              <a:t>Ignition</a:t>
            </a:r>
            <a:endParaRPr lang="pt-PT" sz="1200" dirty="0"/>
          </a:p>
        </p:txBody>
      </p:sp>
      <p:sp>
        <p:nvSpPr>
          <p:cNvPr id="291" name="Rectangle 336"/>
          <p:cNvSpPr>
            <a:spLocks noChangeArrowheads="1"/>
          </p:cNvSpPr>
          <p:nvPr/>
        </p:nvSpPr>
        <p:spPr bwMode="auto">
          <a:xfrm rot="16200000">
            <a:off x="4830780" y="2191144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Acceleration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(2nd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</a:t>
            </a:r>
            <a:r>
              <a:rPr lang="pt-PT" sz="1200" dirty="0" smtClean="0">
                <a:solidFill>
                  <a:srgbClr val="000000"/>
                </a:solidFill>
              </a:rPr>
              <a:t>.)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92" name="Rectangle 336"/>
          <p:cNvSpPr>
            <a:spLocks noChangeArrowheads="1"/>
          </p:cNvSpPr>
          <p:nvPr/>
        </p:nvSpPr>
        <p:spPr bwMode="auto">
          <a:xfrm rot="16200000">
            <a:off x="5924892" y="2193416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Consolidation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(3rd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</a:t>
            </a:r>
            <a:r>
              <a:rPr lang="pt-PT" sz="1200" dirty="0" smtClean="0">
                <a:solidFill>
                  <a:srgbClr val="000000"/>
                </a:solidFill>
              </a:rPr>
              <a:t>.)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18" name="Rectangle 409"/>
          <p:cNvSpPr>
            <a:spLocks noChangeArrowheads="1"/>
          </p:cNvSpPr>
          <p:nvPr/>
        </p:nvSpPr>
        <p:spPr bwMode="auto">
          <a:xfrm>
            <a:off x="242764" y="4077544"/>
            <a:ext cx="8721724" cy="19251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altLang="pt-PT" dirty="0" smtClean="0"/>
              <a:t>Technology Scouting Network</a:t>
            </a:r>
            <a:endParaRPr lang="en-US" altLang="pt-PT" dirty="0"/>
          </a:p>
          <a:p>
            <a:pPr>
              <a:buFontTx/>
              <a:buChar char="•"/>
            </a:pPr>
            <a:r>
              <a:rPr lang="en-US" altLang="pt-PT" dirty="0"/>
              <a:t>Identification of the R&amp;D and innovation potential</a:t>
            </a:r>
          </a:p>
          <a:p>
            <a:pPr>
              <a:buFontTx/>
              <a:buChar char="•"/>
            </a:pPr>
            <a:r>
              <a:rPr lang="en-US" altLang="pt-PT" dirty="0"/>
              <a:t>Management of Intellectual Property</a:t>
            </a:r>
          </a:p>
          <a:p>
            <a:pPr>
              <a:buFontTx/>
              <a:buChar char="•"/>
            </a:pPr>
            <a:r>
              <a:rPr lang="en-US" altLang="pt-PT" dirty="0" smtClean="0"/>
              <a:t>Ignition Grants System</a:t>
            </a:r>
            <a:endParaRPr lang="en-US" altLang="pt-PT" dirty="0"/>
          </a:p>
          <a:p>
            <a:pPr>
              <a:buFontTx/>
              <a:buChar char="•"/>
            </a:pPr>
            <a:r>
              <a:rPr lang="en-US" altLang="pt-PT" dirty="0" smtClean="0"/>
              <a:t>Supporting </a:t>
            </a:r>
            <a:r>
              <a:rPr lang="en-US" altLang="pt-PT" dirty="0"/>
              <a:t>and encouraging participation in national </a:t>
            </a:r>
            <a:r>
              <a:rPr lang="en-US" altLang="pt-PT" dirty="0" smtClean="0"/>
              <a:t>innovation contests </a:t>
            </a:r>
          </a:p>
          <a:p>
            <a:pPr>
              <a:buFontTx/>
              <a:buChar char="•"/>
            </a:pPr>
            <a:r>
              <a:rPr lang="en-US" altLang="pt-PT" dirty="0" smtClean="0"/>
              <a:t>Introduction courses</a:t>
            </a:r>
            <a:r>
              <a:rPr lang="en-US" altLang="pt-PT" dirty="0"/>
              <a:t>: Entrepreneurship and </a:t>
            </a:r>
            <a:r>
              <a:rPr lang="en-US" altLang="pt-PT" dirty="0" smtClean="0"/>
              <a:t>Innovation</a:t>
            </a:r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41082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8" name="Rectangle 78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33199" name="Text Box 79"/>
          <p:cNvSpPr txBox="1">
            <a:spLocks noChangeArrowheads="1"/>
          </p:cNvSpPr>
          <p:nvPr/>
        </p:nvSpPr>
        <p:spPr bwMode="auto">
          <a:xfrm>
            <a:off x="0" y="-26988"/>
            <a:ext cx="9144000" cy="1189038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4800" b="1" dirty="0" err="1">
                <a:solidFill>
                  <a:schemeClr val="bg1"/>
                </a:solidFill>
              </a:rPr>
              <a:t>Immaterial</a:t>
            </a:r>
            <a:r>
              <a:rPr lang="pt-PT" sz="4800" b="1" dirty="0">
                <a:solidFill>
                  <a:schemeClr val="bg1"/>
                </a:solidFill>
              </a:rPr>
              <a:t> </a:t>
            </a:r>
            <a:r>
              <a:rPr lang="pt-PT" sz="4800" b="1" dirty="0" err="1">
                <a:solidFill>
                  <a:schemeClr val="bg1"/>
                </a:solidFill>
              </a:rPr>
              <a:t>Projects</a:t>
            </a:r>
            <a:endParaRPr lang="pt-PT" sz="4800" b="1" dirty="0">
              <a:solidFill>
                <a:schemeClr val="bg1"/>
              </a:solidFill>
            </a:endParaRPr>
          </a:p>
          <a:p>
            <a:pPr algn="ctr"/>
            <a:r>
              <a:rPr lang="pt-PT" sz="2400" b="1" dirty="0">
                <a:solidFill>
                  <a:schemeClr val="bg1"/>
                </a:solidFill>
              </a:rPr>
              <a:t>II – </a:t>
            </a:r>
            <a:r>
              <a:rPr lang="pt-PT" sz="2400" b="1" dirty="0" err="1">
                <a:solidFill>
                  <a:schemeClr val="bg1"/>
                </a:solidFill>
              </a:rPr>
              <a:t>Entrepreneurship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and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Innovation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Promotion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3202" name="AutoShape 82"/>
          <p:cNvSpPr>
            <a:spLocks noChangeAspect="1" noChangeArrowheads="1" noTextEdit="1"/>
          </p:cNvSpPr>
          <p:nvPr/>
        </p:nvSpPr>
        <p:spPr bwMode="auto">
          <a:xfrm>
            <a:off x="0" y="1209675"/>
            <a:ext cx="91440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19" name="Rectangle 93"/>
          <p:cNvSpPr>
            <a:spLocks noChangeArrowheads="1"/>
          </p:cNvSpPr>
          <p:nvPr/>
        </p:nvSpPr>
        <p:spPr bwMode="auto">
          <a:xfrm>
            <a:off x="4708017" y="1389410"/>
            <a:ext cx="6120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>
                <a:solidFill>
                  <a:srgbClr val="FFFF00"/>
                </a:solidFill>
              </a:rPr>
              <a:t>Executivo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20" name="Group 94"/>
          <p:cNvGrpSpPr>
            <a:grpSpLocks/>
          </p:cNvGrpSpPr>
          <p:nvPr/>
        </p:nvGrpSpPr>
        <p:grpSpPr bwMode="auto">
          <a:xfrm>
            <a:off x="1015492" y="1718023"/>
            <a:ext cx="346075" cy="2563812"/>
            <a:chOff x="1070" y="1610"/>
            <a:chExt cx="171" cy="1106"/>
          </a:xfrm>
        </p:grpSpPr>
        <p:sp>
          <p:nvSpPr>
            <p:cNvPr id="353" name="Rectangle 9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4" name="Rectangle 9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6"/>
          <p:cNvGrpSpPr>
            <a:grpSpLocks/>
          </p:cNvGrpSpPr>
          <p:nvPr/>
        </p:nvGrpSpPr>
        <p:grpSpPr bwMode="auto">
          <a:xfrm>
            <a:off x="1991804" y="1718023"/>
            <a:ext cx="347663" cy="2563812"/>
            <a:chOff x="1552" y="1610"/>
            <a:chExt cx="171" cy="1106"/>
          </a:xfrm>
        </p:grpSpPr>
        <p:sp>
          <p:nvSpPr>
            <p:cNvPr id="351" name="Rectangle 14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2" name="Rectangle 14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2" name="Group 152"/>
          <p:cNvGrpSpPr>
            <a:grpSpLocks/>
          </p:cNvGrpSpPr>
          <p:nvPr/>
        </p:nvGrpSpPr>
        <p:grpSpPr bwMode="auto">
          <a:xfrm>
            <a:off x="2899854" y="1718023"/>
            <a:ext cx="349250" cy="2563812"/>
            <a:chOff x="2000" y="1610"/>
            <a:chExt cx="172" cy="1106"/>
          </a:xfrm>
        </p:grpSpPr>
        <p:sp>
          <p:nvSpPr>
            <p:cNvPr id="349" name="Rectangle 15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0" name="Rectangle 15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3" name="Group 158"/>
          <p:cNvGrpSpPr>
            <a:grpSpLocks/>
          </p:cNvGrpSpPr>
          <p:nvPr/>
        </p:nvGrpSpPr>
        <p:grpSpPr bwMode="auto">
          <a:xfrm>
            <a:off x="3806317" y="1718023"/>
            <a:ext cx="628650" cy="2563812"/>
            <a:chOff x="2447" y="1610"/>
            <a:chExt cx="310" cy="1106"/>
          </a:xfrm>
        </p:grpSpPr>
        <p:sp>
          <p:nvSpPr>
            <p:cNvPr id="347" name="Rectangle 15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8" name="Rectangle 16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4" name="Group 169"/>
          <p:cNvGrpSpPr>
            <a:grpSpLocks/>
          </p:cNvGrpSpPr>
          <p:nvPr/>
        </p:nvGrpSpPr>
        <p:grpSpPr bwMode="auto">
          <a:xfrm>
            <a:off x="5131879" y="1718023"/>
            <a:ext cx="558800" cy="2563812"/>
            <a:chOff x="3101" y="1610"/>
            <a:chExt cx="276" cy="1106"/>
          </a:xfrm>
        </p:grpSpPr>
        <p:sp>
          <p:nvSpPr>
            <p:cNvPr id="345" name="Rectangle 17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6" name="Rectangle 17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80"/>
          <p:cNvGrpSpPr>
            <a:grpSpLocks/>
          </p:cNvGrpSpPr>
          <p:nvPr/>
        </p:nvGrpSpPr>
        <p:grpSpPr bwMode="auto">
          <a:xfrm>
            <a:off x="6251067" y="1718023"/>
            <a:ext cx="487362" cy="2563812"/>
            <a:chOff x="3653" y="1610"/>
            <a:chExt cx="241" cy="1106"/>
          </a:xfrm>
        </p:grpSpPr>
        <p:sp>
          <p:nvSpPr>
            <p:cNvPr id="343" name="Rectangle 18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4" name="Rectangle 18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7" name="Group 191"/>
          <p:cNvGrpSpPr>
            <a:grpSpLocks/>
          </p:cNvGrpSpPr>
          <p:nvPr/>
        </p:nvGrpSpPr>
        <p:grpSpPr bwMode="auto">
          <a:xfrm>
            <a:off x="7297229" y="1718023"/>
            <a:ext cx="347663" cy="2563812"/>
            <a:chOff x="4169" y="1610"/>
            <a:chExt cx="172" cy="1106"/>
          </a:xfrm>
        </p:grpSpPr>
        <p:sp>
          <p:nvSpPr>
            <p:cNvPr id="341" name="Rectangle 19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2" name="Rectangle 19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28" name="Rectangle 194"/>
          <p:cNvSpPr>
            <a:spLocks noChangeArrowheads="1"/>
          </p:cNvSpPr>
          <p:nvPr/>
        </p:nvSpPr>
        <p:spPr bwMode="auto">
          <a:xfrm rot="16200000">
            <a:off x="6906436" y="2686140"/>
            <a:ext cx="10863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Desenvolvimento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29" name="Group 195"/>
          <p:cNvGrpSpPr>
            <a:grpSpLocks/>
          </p:cNvGrpSpPr>
          <p:nvPr/>
        </p:nvGrpSpPr>
        <p:grpSpPr bwMode="auto">
          <a:xfrm>
            <a:off x="316992" y="2989610"/>
            <a:ext cx="1046162" cy="798513"/>
            <a:chOff x="726" y="2337"/>
            <a:chExt cx="516" cy="344"/>
          </a:xfrm>
        </p:grpSpPr>
        <p:sp>
          <p:nvSpPr>
            <p:cNvPr id="339" name="Freeform 19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0" name="Freeform 19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0" name="Rectangle 198"/>
          <p:cNvSpPr>
            <a:spLocks noChangeArrowheads="1"/>
          </p:cNvSpPr>
          <p:nvPr/>
        </p:nvSpPr>
        <p:spPr bwMode="auto">
          <a:xfrm>
            <a:off x="659892" y="3284885"/>
            <a:ext cx="2372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I&amp;D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1" name="Group 199"/>
          <p:cNvGrpSpPr>
            <a:grpSpLocks/>
          </p:cNvGrpSpPr>
          <p:nvPr/>
        </p:nvGrpSpPr>
        <p:grpSpPr bwMode="auto">
          <a:xfrm>
            <a:off x="1155192" y="2989610"/>
            <a:ext cx="1185862" cy="798513"/>
            <a:chOff x="1139" y="2337"/>
            <a:chExt cx="585" cy="344"/>
          </a:xfrm>
        </p:grpSpPr>
        <p:sp>
          <p:nvSpPr>
            <p:cNvPr id="337" name="Freeform 20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8" name="Freeform 20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2" name="Rectangle 202"/>
          <p:cNvSpPr>
            <a:spLocks noChangeArrowheads="1"/>
          </p:cNvSpPr>
          <p:nvPr/>
        </p:nvSpPr>
        <p:spPr bwMode="auto">
          <a:xfrm>
            <a:off x="1439354" y="3162648"/>
            <a:ext cx="496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Ideia de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3" name="Rectangle 203"/>
          <p:cNvSpPr>
            <a:spLocks noChangeArrowheads="1"/>
          </p:cNvSpPr>
          <p:nvPr/>
        </p:nvSpPr>
        <p:spPr bwMode="auto">
          <a:xfrm>
            <a:off x="1431417" y="3400773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Neg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4" name="Rectangle 204"/>
          <p:cNvSpPr>
            <a:spLocks noChangeArrowheads="1"/>
          </p:cNvSpPr>
          <p:nvPr/>
        </p:nvSpPr>
        <p:spPr bwMode="auto">
          <a:xfrm>
            <a:off x="1747329" y="340077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ó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5" name="Rectangle 205"/>
          <p:cNvSpPr>
            <a:spLocks noChangeArrowheads="1"/>
          </p:cNvSpPr>
          <p:nvPr/>
        </p:nvSpPr>
        <p:spPr bwMode="auto">
          <a:xfrm>
            <a:off x="1842579" y="3400773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cio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6" name="Group 206"/>
          <p:cNvGrpSpPr>
            <a:grpSpLocks/>
          </p:cNvGrpSpPr>
          <p:nvPr/>
        </p:nvGrpSpPr>
        <p:grpSpPr bwMode="auto">
          <a:xfrm>
            <a:off x="2131504" y="2989610"/>
            <a:ext cx="1116013" cy="798513"/>
            <a:chOff x="1621" y="2337"/>
            <a:chExt cx="550" cy="344"/>
          </a:xfrm>
        </p:grpSpPr>
        <p:sp>
          <p:nvSpPr>
            <p:cNvPr id="335" name="Freeform 20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6" name="Freeform 20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7" name="Rectangle 209"/>
          <p:cNvSpPr>
            <a:spLocks noChangeArrowheads="1"/>
          </p:cNvSpPr>
          <p:nvPr/>
        </p:nvSpPr>
        <p:spPr bwMode="auto">
          <a:xfrm>
            <a:off x="2348992" y="3162648"/>
            <a:ext cx="5565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Proposta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8" name="Rectangle 210"/>
          <p:cNvSpPr>
            <a:spLocks noChangeArrowheads="1"/>
          </p:cNvSpPr>
          <p:nvPr/>
        </p:nvSpPr>
        <p:spPr bwMode="auto">
          <a:xfrm>
            <a:off x="2371217" y="3400773"/>
            <a:ext cx="513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de Valor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9" name="Group 211"/>
          <p:cNvGrpSpPr>
            <a:grpSpLocks/>
          </p:cNvGrpSpPr>
          <p:nvPr/>
        </p:nvGrpSpPr>
        <p:grpSpPr bwMode="auto">
          <a:xfrm>
            <a:off x="3039554" y="2989610"/>
            <a:ext cx="1255713" cy="798513"/>
            <a:chOff x="2069" y="2337"/>
            <a:chExt cx="619" cy="344"/>
          </a:xfrm>
        </p:grpSpPr>
        <p:sp>
          <p:nvSpPr>
            <p:cNvPr id="333" name="Freeform 21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4" name="Freeform 21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0" name="Rectangle 214"/>
          <p:cNvSpPr>
            <a:spLocks noChangeArrowheads="1"/>
          </p:cNvSpPr>
          <p:nvPr/>
        </p:nvSpPr>
        <p:spPr bwMode="auto">
          <a:xfrm>
            <a:off x="3328479" y="3162648"/>
            <a:ext cx="5434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Plano de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1" name="Rectangle 215"/>
          <p:cNvSpPr>
            <a:spLocks noChangeArrowheads="1"/>
          </p:cNvSpPr>
          <p:nvPr/>
        </p:nvSpPr>
        <p:spPr bwMode="auto">
          <a:xfrm>
            <a:off x="3352292" y="3400773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Neg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2" name="Rectangle 216"/>
          <p:cNvSpPr>
            <a:spLocks noChangeArrowheads="1"/>
          </p:cNvSpPr>
          <p:nvPr/>
        </p:nvSpPr>
        <p:spPr bwMode="auto">
          <a:xfrm>
            <a:off x="3668204" y="340077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ó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3" name="Rectangle 217"/>
          <p:cNvSpPr>
            <a:spLocks noChangeArrowheads="1"/>
          </p:cNvSpPr>
          <p:nvPr/>
        </p:nvSpPr>
        <p:spPr bwMode="auto">
          <a:xfrm>
            <a:off x="3763454" y="3400773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cio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44" name="Group 218"/>
          <p:cNvGrpSpPr>
            <a:grpSpLocks/>
          </p:cNvGrpSpPr>
          <p:nvPr/>
        </p:nvGrpSpPr>
        <p:grpSpPr bwMode="auto">
          <a:xfrm>
            <a:off x="5411279" y="2989610"/>
            <a:ext cx="1327150" cy="798513"/>
            <a:chOff x="3239" y="2337"/>
            <a:chExt cx="655" cy="344"/>
          </a:xfrm>
        </p:grpSpPr>
        <p:sp>
          <p:nvSpPr>
            <p:cNvPr id="331" name="Freeform 21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2" name="Freeform 22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5" name="Rectangle 221"/>
          <p:cNvSpPr>
            <a:spLocks noChangeArrowheads="1"/>
          </p:cNvSpPr>
          <p:nvPr/>
        </p:nvSpPr>
        <p:spPr bwMode="auto">
          <a:xfrm>
            <a:off x="5730367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6" name="Rectangle 222"/>
          <p:cNvSpPr>
            <a:spLocks noChangeArrowheads="1"/>
          </p:cNvSpPr>
          <p:nvPr/>
        </p:nvSpPr>
        <p:spPr bwMode="auto">
          <a:xfrm>
            <a:off x="5601779" y="3400773"/>
            <a:ext cx="7727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Adolescente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47" name="Group 223"/>
          <p:cNvGrpSpPr>
            <a:grpSpLocks/>
          </p:cNvGrpSpPr>
          <p:nvPr/>
        </p:nvGrpSpPr>
        <p:grpSpPr bwMode="auto">
          <a:xfrm>
            <a:off x="4017454" y="2989610"/>
            <a:ext cx="1603375" cy="798513"/>
            <a:chOff x="2551" y="2337"/>
            <a:chExt cx="791" cy="344"/>
          </a:xfrm>
        </p:grpSpPr>
        <p:sp>
          <p:nvSpPr>
            <p:cNvPr id="329" name="Freeform 22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0" name="Freeform 22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8" name="Rectangle 226"/>
          <p:cNvSpPr>
            <a:spLocks noChangeArrowheads="1"/>
          </p:cNvSpPr>
          <p:nvPr/>
        </p:nvSpPr>
        <p:spPr bwMode="auto">
          <a:xfrm>
            <a:off x="4514342" y="3045173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>
            <a:off x="4249229" y="3284885"/>
            <a:ext cx="2233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Rec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0" name="Rectangle 228"/>
          <p:cNvSpPr>
            <a:spLocks noChangeArrowheads="1"/>
          </p:cNvSpPr>
          <p:nvPr/>
        </p:nvSpPr>
        <p:spPr bwMode="auto">
          <a:xfrm>
            <a:off x="4554029" y="328488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é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1" name="Rectangle 229"/>
          <p:cNvSpPr>
            <a:spLocks noChangeArrowheads="1"/>
          </p:cNvSpPr>
          <p:nvPr/>
        </p:nvSpPr>
        <p:spPr bwMode="auto">
          <a:xfrm>
            <a:off x="4652454" y="3284885"/>
            <a:ext cx="1234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m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2" name="Rectangle 230"/>
          <p:cNvSpPr>
            <a:spLocks noChangeArrowheads="1"/>
          </p:cNvSpPr>
          <p:nvPr/>
        </p:nvSpPr>
        <p:spPr bwMode="auto">
          <a:xfrm>
            <a:off x="4793742" y="3284885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-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3" name="Rectangle 231"/>
          <p:cNvSpPr>
            <a:spLocks noChangeArrowheads="1"/>
          </p:cNvSpPr>
          <p:nvPr/>
        </p:nvSpPr>
        <p:spPr bwMode="auto">
          <a:xfrm>
            <a:off x="4850892" y="3284885"/>
            <a:ext cx="4889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Nascida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4" name="Rectangle 232"/>
          <p:cNvSpPr>
            <a:spLocks noChangeArrowheads="1"/>
          </p:cNvSpPr>
          <p:nvPr/>
        </p:nvSpPr>
        <p:spPr bwMode="auto">
          <a:xfrm>
            <a:off x="4303204" y="3521423"/>
            <a:ext cx="9076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Licenciamento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55" name="Group 233"/>
          <p:cNvGrpSpPr>
            <a:grpSpLocks/>
          </p:cNvGrpSpPr>
          <p:nvPr/>
        </p:nvGrpSpPr>
        <p:grpSpPr bwMode="auto">
          <a:xfrm>
            <a:off x="6528879" y="2989610"/>
            <a:ext cx="1116013" cy="798513"/>
            <a:chOff x="3790" y="2337"/>
            <a:chExt cx="551" cy="344"/>
          </a:xfrm>
        </p:grpSpPr>
        <p:sp>
          <p:nvSpPr>
            <p:cNvPr id="327" name="Freeform 23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8" name="Freeform 23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56" name="Rectangle 236"/>
          <p:cNvSpPr>
            <a:spLocks noChangeArrowheads="1"/>
          </p:cNvSpPr>
          <p:nvPr/>
        </p:nvSpPr>
        <p:spPr bwMode="auto">
          <a:xfrm>
            <a:off x="6746367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7" name="Rectangle 237"/>
          <p:cNvSpPr>
            <a:spLocks noChangeArrowheads="1"/>
          </p:cNvSpPr>
          <p:nvPr/>
        </p:nvSpPr>
        <p:spPr bwMode="auto">
          <a:xfrm>
            <a:off x="6844792" y="3400773"/>
            <a:ext cx="4085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Adulta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58" name="Group 238"/>
          <p:cNvGrpSpPr>
            <a:grpSpLocks/>
          </p:cNvGrpSpPr>
          <p:nvPr/>
        </p:nvGrpSpPr>
        <p:grpSpPr bwMode="auto">
          <a:xfrm>
            <a:off x="7435342" y="2989610"/>
            <a:ext cx="1395412" cy="798513"/>
            <a:chOff x="4237" y="2337"/>
            <a:chExt cx="689" cy="344"/>
          </a:xfrm>
        </p:grpSpPr>
        <p:sp>
          <p:nvSpPr>
            <p:cNvPr id="325" name="Freeform 23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6" name="Freeform 24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59" name="Rectangle 241"/>
          <p:cNvSpPr>
            <a:spLocks noChangeArrowheads="1"/>
          </p:cNvSpPr>
          <p:nvPr/>
        </p:nvSpPr>
        <p:spPr bwMode="auto">
          <a:xfrm>
            <a:off x="7784592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60" name="Rectangle 242"/>
          <p:cNvSpPr>
            <a:spLocks noChangeArrowheads="1"/>
          </p:cNvSpPr>
          <p:nvPr/>
        </p:nvSpPr>
        <p:spPr bwMode="auto">
          <a:xfrm>
            <a:off x="7622667" y="3400773"/>
            <a:ext cx="8299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Amadurecida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61" name="Group 249"/>
          <p:cNvGrpSpPr>
            <a:grpSpLocks/>
          </p:cNvGrpSpPr>
          <p:nvPr/>
        </p:nvGrpSpPr>
        <p:grpSpPr bwMode="auto">
          <a:xfrm>
            <a:off x="143508" y="1268760"/>
            <a:ext cx="8856984" cy="5589240"/>
            <a:chOff x="587" y="1339"/>
            <a:chExt cx="4511" cy="2444"/>
          </a:xfrm>
        </p:grpSpPr>
        <p:sp>
          <p:nvSpPr>
            <p:cNvPr id="323" name="Freeform 250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4" name="Freeform 251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Group 254"/>
          <p:cNvGrpSpPr>
            <a:grpSpLocks/>
          </p:cNvGrpSpPr>
          <p:nvPr/>
        </p:nvGrpSpPr>
        <p:grpSpPr bwMode="auto">
          <a:xfrm>
            <a:off x="1015492" y="1729135"/>
            <a:ext cx="423862" cy="2132013"/>
            <a:chOff x="1070" y="1610"/>
            <a:chExt cx="171" cy="1106"/>
          </a:xfrm>
          <a:solidFill>
            <a:schemeClr val="bg1"/>
          </a:solidFill>
        </p:grpSpPr>
        <p:sp>
          <p:nvSpPr>
            <p:cNvPr id="321" name="Rectangle 25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2" name="Rectangle 25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Group 306"/>
          <p:cNvGrpSpPr>
            <a:grpSpLocks/>
          </p:cNvGrpSpPr>
          <p:nvPr/>
        </p:nvGrpSpPr>
        <p:grpSpPr bwMode="auto">
          <a:xfrm>
            <a:off x="1991804" y="1729135"/>
            <a:ext cx="379413" cy="2348408"/>
            <a:chOff x="1552" y="1610"/>
            <a:chExt cx="171" cy="1106"/>
          </a:xfrm>
          <a:solidFill>
            <a:schemeClr val="bg1"/>
          </a:solidFill>
        </p:grpSpPr>
        <p:sp>
          <p:nvSpPr>
            <p:cNvPr id="319" name="Rectangle 30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0" name="Rectangle 30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64" name="Rectangle 309"/>
          <p:cNvSpPr>
            <a:spLocks noChangeArrowheads="1"/>
          </p:cNvSpPr>
          <p:nvPr/>
        </p:nvSpPr>
        <p:spPr bwMode="auto">
          <a:xfrm rot="16200000">
            <a:off x="1780785" y="2075210"/>
            <a:ext cx="7109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Verification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65" name="Group 312"/>
          <p:cNvGrpSpPr>
            <a:grpSpLocks/>
          </p:cNvGrpSpPr>
          <p:nvPr/>
        </p:nvGrpSpPr>
        <p:grpSpPr bwMode="auto">
          <a:xfrm>
            <a:off x="2899854" y="1729135"/>
            <a:ext cx="349250" cy="2132013"/>
            <a:chOff x="2000" y="1610"/>
            <a:chExt cx="172" cy="1106"/>
          </a:xfrm>
          <a:solidFill>
            <a:schemeClr val="bg1"/>
          </a:solidFill>
        </p:grpSpPr>
        <p:sp>
          <p:nvSpPr>
            <p:cNvPr id="317" name="Rectangle 31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8" name="Rectangle 31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66" name="Rectangle 315"/>
          <p:cNvSpPr>
            <a:spLocks noChangeArrowheads="1"/>
          </p:cNvSpPr>
          <p:nvPr/>
        </p:nvSpPr>
        <p:spPr bwMode="auto">
          <a:xfrm rot="16200000">
            <a:off x="2740663" y="2054950"/>
            <a:ext cx="6231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Validation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67" name="Group 318"/>
          <p:cNvGrpSpPr>
            <a:grpSpLocks/>
          </p:cNvGrpSpPr>
          <p:nvPr/>
        </p:nvGrpSpPr>
        <p:grpSpPr bwMode="auto">
          <a:xfrm>
            <a:off x="3806317" y="1729035"/>
            <a:ext cx="628650" cy="2132013"/>
            <a:chOff x="2447" y="1610"/>
            <a:chExt cx="310" cy="1106"/>
          </a:xfrm>
          <a:solidFill>
            <a:schemeClr val="bg1"/>
          </a:solidFill>
        </p:grpSpPr>
        <p:sp>
          <p:nvSpPr>
            <p:cNvPr id="315" name="Rectangle 31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6" name="Rectangle 32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Group 329"/>
          <p:cNvGrpSpPr>
            <a:grpSpLocks/>
          </p:cNvGrpSpPr>
          <p:nvPr/>
        </p:nvGrpSpPr>
        <p:grpSpPr bwMode="auto">
          <a:xfrm>
            <a:off x="5131879" y="1729135"/>
            <a:ext cx="558800" cy="2132013"/>
            <a:chOff x="3101" y="1610"/>
            <a:chExt cx="276" cy="1106"/>
          </a:xfrm>
          <a:solidFill>
            <a:schemeClr val="bg1"/>
          </a:solidFill>
        </p:grpSpPr>
        <p:sp>
          <p:nvSpPr>
            <p:cNvPr id="313" name="Rectangle 33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4" name="Rectangle 33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340"/>
          <p:cNvGrpSpPr>
            <a:grpSpLocks/>
          </p:cNvGrpSpPr>
          <p:nvPr/>
        </p:nvGrpSpPr>
        <p:grpSpPr bwMode="auto">
          <a:xfrm>
            <a:off x="6251067" y="1729135"/>
            <a:ext cx="487362" cy="2132013"/>
            <a:chOff x="3653" y="1610"/>
            <a:chExt cx="241" cy="1106"/>
          </a:xfrm>
          <a:solidFill>
            <a:schemeClr val="bg1"/>
          </a:solidFill>
        </p:grpSpPr>
        <p:sp>
          <p:nvSpPr>
            <p:cNvPr id="311" name="Rectangle 34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2" name="Rectangle 34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Group 351"/>
          <p:cNvGrpSpPr>
            <a:grpSpLocks/>
          </p:cNvGrpSpPr>
          <p:nvPr/>
        </p:nvGrpSpPr>
        <p:grpSpPr bwMode="auto">
          <a:xfrm>
            <a:off x="7297229" y="1729135"/>
            <a:ext cx="347663" cy="2132013"/>
            <a:chOff x="4169" y="1610"/>
            <a:chExt cx="172" cy="1106"/>
          </a:xfrm>
          <a:solidFill>
            <a:schemeClr val="bg1"/>
          </a:solidFill>
        </p:grpSpPr>
        <p:sp>
          <p:nvSpPr>
            <p:cNvPr id="309" name="Rectangle 35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0" name="Rectangle 35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1" name="Rectangle 354"/>
          <p:cNvSpPr>
            <a:spLocks noChangeArrowheads="1"/>
          </p:cNvSpPr>
          <p:nvPr/>
        </p:nvSpPr>
        <p:spPr bwMode="auto">
          <a:xfrm rot="16200000">
            <a:off x="6679692" y="2449602"/>
            <a:ext cx="1543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Development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2" name="Group 355"/>
          <p:cNvGrpSpPr>
            <a:grpSpLocks/>
          </p:cNvGrpSpPr>
          <p:nvPr/>
        </p:nvGrpSpPr>
        <p:grpSpPr bwMode="auto">
          <a:xfrm>
            <a:off x="316992" y="2989610"/>
            <a:ext cx="1046162" cy="798513"/>
            <a:chOff x="726" y="2337"/>
            <a:chExt cx="516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3" name="Rectangle 358"/>
          <p:cNvSpPr>
            <a:spLocks noChangeArrowheads="1"/>
          </p:cNvSpPr>
          <p:nvPr/>
        </p:nvSpPr>
        <p:spPr bwMode="auto">
          <a:xfrm>
            <a:off x="659892" y="3284885"/>
            <a:ext cx="2821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>
                <a:solidFill>
                  <a:prstClr val="black"/>
                </a:solidFill>
              </a:rPr>
              <a:t>R&amp;D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4" name="Group 359"/>
          <p:cNvGrpSpPr>
            <a:grpSpLocks/>
          </p:cNvGrpSpPr>
          <p:nvPr/>
        </p:nvGrpSpPr>
        <p:grpSpPr bwMode="auto">
          <a:xfrm>
            <a:off x="1155192" y="2989610"/>
            <a:ext cx="1185862" cy="798513"/>
            <a:chOff x="1139" y="2337"/>
            <a:chExt cx="58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5" name="Freeform 36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6" name="Freeform 36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5" name="Rectangle 362"/>
          <p:cNvSpPr>
            <a:spLocks noChangeArrowheads="1"/>
          </p:cNvSpPr>
          <p:nvPr/>
        </p:nvSpPr>
        <p:spPr bwMode="auto">
          <a:xfrm>
            <a:off x="1439354" y="3162648"/>
            <a:ext cx="604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Business </a:t>
            </a:r>
            <a:r>
              <a:rPr lang="pt-PT" sz="1200" dirty="0" err="1" smtClean="0">
                <a:solidFill>
                  <a:srgbClr val="000000"/>
                </a:solidFill>
              </a:rPr>
              <a:t>Idea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6" name="Group 366"/>
          <p:cNvGrpSpPr>
            <a:grpSpLocks/>
          </p:cNvGrpSpPr>
          <p:nvPr/>
        </p:nvGrpSpPr>
        <p:grpSpPr bwMode="auto">
          <a:xfrm>
            <a:off x="2131504" y="2989610"/>
            <a:ext cx="1116013" cy="798513"/>
            <a:chOff x="1621" y="2337"/>
            <a:chExt cx="550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3" name="Freeform 36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4" name="Freeform 36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7" name="Rectangle 369"/>
          <p:cNvSpPr>
            <a:spLocks noChangeArrowheads="1"/>
          </p:cNvSpPr>
          <p:nvPr/>
        </p:nvSpPr>
        <p:spPr bwMode="auto">
          <a:xfrm>
            <a:off x="2327017" y="3162647"/>
            <a:ext cx="8522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Value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Proposition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8" name="Group 371"/>
          <p:cNvGrpSpPr>
            <a:grpSpLocks/>
          </p:cNvGrpSpPr>
          <p:nvPr/>
        </p:nvGrpSpPr>
        <p:grpSpPr bwMode="auto">
          <a:xfrm>
            <a:off x="3039554" y="2989610"/>
            <a:ext cx="1255713" cy="798513"/>
            <a:chOff x="2069" y="2337"/>
            <a:chExt cx="61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1" name="Freeform 37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2" name="Freeform 37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9" name="Rectangle 374"/>
          <p:cNvSpPr>
            <a:spLocks noChangeArrowheads="1"/>
          </p:cNvSpPr>
          <p:nvPr/>
        </p:nvSpPr>
        <p:spPr bwMode="auto">
          <a:xfrm>
            <a:off x="3355775" y="3162648"/>
            <a:ext cx="711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Business </a:t>
            </a:r>
            <a:r>
              <a:rPr lang="pt-PT" sz="1200" dirty="0" err="1" smtClean="0">
                <a:solidFill>
                  <a:srgbClr val="000000"/>
                </a:solidFill>
              </a:rPr>
              <a:t>Plan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0" name="Group 378"/>
          <p:cNvGrpSpPr>
            <a:grpSpLocks/>
          </p:cNvGrpSpPr>
          <p:nvPr/>
        </p:nvGrpSpPr>
        <p:grpSpPr bwMode="auto">
          <a:xfrm>
            <a:off x="5411279" y="2989610"/>
            <a:ext cx="1327150" cy="798513"/>
            <a:chOff x="3239" y="2337"/>
            <a:chExt cx="65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9" name="Freeform 37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0" name="Freeform 38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1" name="Rectangle 381"/>
          <p:cNvSpPr>
            <a:spLocks noChangeArrowheads="1"/>
          </p:cNvSpPr>
          <p:nvPr/>
        </p:nvSpPr>
        <p:spPr bwMode="auto">
          <a:xfrm>
            <a:off x="5763900" y="3162648"/>
            <a:ext cx="865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>
                <a:solidFill>
                  <a:srgbClr val="000000"/>
                </a:solidFill>
              </a:rPr>
              <a:t>“</a:t>
            </a:r>
            <a:r>
              <a:rPr lang="pt-PT" sz="1200" dirty="0" err="1" smtClean="0">
                <a:solidFill>
                  <a:srgbClr val="000000"/>
                </a:solidFill>
              </a:rPr>
              <a:t>Teenage</a:t>
            </a:r>
            <a:r>
              <a:rPr lang="pt-PT" sz="1200" dirty="0" smtClean="0">
                <a:solidFill>
                  <a:srgbClr val="000000"/>
                </a:solidFill>
              </a:rPr>
              <a:t>”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2" name="Group 383"/>
          <p:cNvGrpSpPr>
            <a:grpSpLocks/>
          </p:cNvGrpSpPr>
          <p:nvPr/>
        </p:nvGrpSpPr>
        <p:grpSpPr bwMode="auto">
          <a:xfrm>
            <a:off x="4017454" y="2989610"/>
            <a:ext cx="1603375" cy="798513"/>
            <a:chOff x="2551" y="2337"/>
            <a:chExt cx="79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7" name="Freeform 38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8" name="Freeform 38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3" name="Rectangle 386"/>
          <p:cNvSpPr>
            <a:spLocks noChangeArrowheads="1"/>
          </p:cNvSpPr>
          <p:nvPr/>
        </p:nvSpPr>
        <p:spPr bwMode="auto">
          <a:xfrm>
            <a:off x="4350566" y="3099765"/>
            <a:ext cx="898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Start-up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84" name="Rectangle 392"/>
          <p:cNvSpPr>
            <a:spLocks noChangeArrowheads="1"/>
          </p:cNvSpPr>
          <p:nvPr/>
        </p:nvSpPr>
        <p:spPr bwMode="auto">
          <a:xfrm>
            <a:off x="4456452" y="3521423"/>
            <a:ext cx="570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Licensing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5" name="Group 393"/>
          <p:cNvGrpSpPr>
            <a:grpSpLocks/>
          </p:cNvGrpSpPr>
          <p:nvPr/>
        </p:nvGrpSpPr>
        <p:grpSpPr bwMode="auto">
          <a:xfrm>
            <a:off x="6528879" y="2989610"/>
            <a:ext cx="1116013" cy="798513"/>
            <a:chOff x="3790" y="2337"/>
            <a:chExt cx="55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5" name="Freeform 39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6" name="Freeform 39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6" name="Rectangle 396"/>
          <p:cNvSpPr>
            <a:spLocks noChangeArrowheads="1"/>
          </p:cNvSpPr>
          <p:nvPr/>
        </p:nvSpPr>
        <p:spPr bwMode="auto">
          <a:xfrm>
            <a:off x="6714307" y="3162648"/>
            <a:ext cx="775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“</a:t>
            </a:r>
            <a:r>
              <a:rPr lang="pt-PT" sz="1200" dirty="0" err="1" smtClean="0">
                <a:solidFill>
                  <a:srgbClr val="000000"/>
                </a:solidFill>
              </a:rPr>
              <a:t>Full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grown</a:t>
            </a:r>
            <a:r>
              <a:rPr lang="pt-PT" sz="1200" dirty="0" smtClean="0">
                <a:solidFill>
                  <a:srgbClr val="000000"/>
                </a:solidFill>
              </a:rPr>
              <a:t>”</a:t>
            </a:r>
          </a:p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7" name="Group 398"/>
          <p:cNvGrpSpPr>
            <a:grpSpLocks/>
          </p:cNvGrpSpPr>
          <p:nvPr/>
        </p:nvGrpSpPr>
        <p:grpSpPr bwMode="auto">
          <a:xfrm>
            <a:off x="7435342" y="2989610"/>
            <a:ext cx="1395412" cy="798513"/>
            <a:chOff x="4237" y="2337"/>
            <a:chExt cx="68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3" name="Freeform 39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4" name="Freeform 40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8" name="Rectangle 401"/>
          <p:cNvSpPr>
            <a:spLocks noChangeArrowheads="1"/>
          </p:cNvSpPr>
          <p:nvPr/>
        </p:nvSpPr>
        <p:spPr bwMode="auto">
          <a:xfrm>
            <a:off x="7824702" y="3162648"/>
            <a:ext cx="754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“Mature”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89" name="Rectangle 336"/>
          <p:cNvSpPr>
            <a:spLocks noChangeArrowheads="1"/>
          </p:cNvSpPr>
          <p:nvPr/>
        </p:nvSpPr>
        <p:spPr bwMode="auto">
          <a:xfrm rot="16200000">
            <a:off x="3545596" y="2137483"/>
            <a:ext cx="11502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Creation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(1st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Incubation</a:t>
            </a:r>
            <a:r>
              <a:rPr lang="pt-PT" sz="1200" dirty="0" smtClean="0">
                <a:solidFill>
                  <a:srgbClr val="000000"/>
                </a:solidFill>
              </a:rPr>
              <a:t>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90" name="Rectangle 97"/>
          <p:cNvSpPr>
            <a:spLocks noChangeArrowheads="1"/>
          </p:cNvSpPr>
          <p:nvPr/>
        </p:nvSpPr>
        <p:spPr bwMode="auto">
          <a:xfrm rot="16200000">
            <a:off x="930648" y="1993441"/>
            <a:ext cx="4744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/>
              <a:t>Ignition</a:t>
            </a:r>
            <a:endParaRPr lang="pt-PT" sz="1200" dirty="0"/>
          </a:p>
        </p:txBody>
      </p:sp>
      <p:sp>
        <p:nvSpPr>
          <p:cNvPr id="291" name="Rectangle 336"/>
          <p:cNvSpPr>
            <a:spLocks noChangeArrowheads="1"/>
          </p:cNvSpPr>
          <p:nvPr/>
        </p:nvSpPr>
        <p:spPr bwMode="auto">
          <a:xfrm rot="16200000">
            <a:off x="4830780" y="2191144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Acceleration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(2nd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</a:t>
            </a:r>
            <a:r>
              <a:rPr lang="pt-PT" sz="1200" dirty="0" smtClean="0">
                <a:solidFill>
                  <a:srgbClr val="000000"/>
                </a:solidFill>
              </a:rPr>
              <a:t>.)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92" name="Rectangle 336"/>
          <p:cNvSpPr>
            <a:spLocks noChangeArrowheads="1"/>
          </p:cNvSpPr>
          <p:nvPr/>
        </p:nvSpPr>
        <p:spPr bwMode="auto">
          <a:xfrm rot="16200000">
            <a:off x="5924892" y="2193416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Consolidation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(3rd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</a:t>
            </a:r>
            <a:r>
              <a:rPr lang="pt-PT" sz="1200" dirty="0" smtClean="0">
                <a:solidFill>
                  <a:srgbClr val="000000"/>
                </a:solidFill>
              </a:rPr>
              <a:t>.)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18" name="Rectangle 409"/>
          <p:cNvSpPr>
            <a:spLocks noChangeArrowheads="1"/>
          </p:cNvSpPr>
          <p:nvPr/>
        </p:nvSpPr>
        <p:spPr bwMode="auto">
          <a:xfrm>
            <a:off x="242764" y="4077543"/>
            <a:ext cx="8721724" cy="115165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altLang="pt-PT" dirty="0" smtClean="0"/>
              <a:t>Business Ideas Contests (</a:t>
            </a:r>
            <a:r>
              <a:rPr lang="en-US" altLang="pt-PT" dirty="0" err="1" smtClean="0"/>
              <a:t>Arrisca</a:t>
            </a:r>
            <a:r>
              <a:rPr lang="en-US" altLang="pt-PT" dirty="0" smtClean="0"/>
              <a:t> C)</a:t>
            </a:r>
          </a:p>
          <a:p>
            <a:pPr>
              <a:buFontTx/>
              <a:buChar char="•"/>
            </a:pPr>
            <a:r>
              <a:rPr lang="en-US" altLang="pt-PT" dirty="0" smtClean="0"/>
              <a:t>Acceleration programs (Start-up weekend, </a:t>
            </a:r>
            <a:r>
              <a:rPr lang="en-US" altLang="pt-PT" dirty="0" err="1" smtClean="0"/>
              <a:t>iDay</a:t>
            </a:r>
            <a:r>
              <a:rPr lang="en-US" altLang="pt-PT" dirty="0" smtClean="0"/>
              <a:t>, </a:t>
            </a:r>
            <a:r>
              <a:rPr lang="en-US" altLang="pt-PT" dirty="0" err="1" smtClean="0"/>
              <a:t>Ineo</a:t>
            </a:r>
            <a:r>
              <a:rPr lang="en-US" altLang="pt-PT" dirty="0" smtClean="0"/>
              <a:t> Weekend, 3DS…) </a:t>
            </a:r>
            <a:endParaRPr lang="en-US" altLang="pt-PT" dirty="0"/>
          </a:p>
          <a:p>
            <a:pPr>
              <a:buFontTx/>
              <a:buChar char="•"/>
            </a:pPr>
            <a:r>
              <a:rPr lang="en-US" altLang="pt-PT" dirty="0"/>
              <a:t>P</a:t>
            </a:r>
            <a:r>
              <a:rPr lang="en-US" altLang="pt-PT" dirty="0" smtClean="0"/>
              <a:t>roof </a:t>
            </a:r>
            <a:r>
              <a:rPr lang="en-US" altLang="pt-PT" dirty="0"/>
              <a:t>of concept system</a:t>
            </a:r>
          </a:p>
          <a:p>
            <a:pPr>
              <a:buFontTx/>
              <a:buChar char="•"/>
            </a:pPr>
            <a:r>
              <a:rPr lang="en-US" altLang="pt-PT" dirty="0"/>
              <a:t>Looking for private partners for licensing of IP </a:t>
            </a:r>
          </a:p>
        </p:txBody>
      </p:sp>
    </p:spTree>
    <p:extLst>
      <p:ext uri="{BB962C8B-B14F-4D97-AF65-F5344CB8AC3E}">
        <p14:creationId xmlns:p14="http://schemas.microsoft.com/office/powerpoint/2010/main" val="27794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8" name="Rectangle 78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33199" name="Text Box 79"/>
          <p:cNvSpPr txBox="1">
            <a:spLocks noChangeArrowheads="1"/>
          </p:cNvSpPr>
          <p:nvPr/>
        </p:nvSpPr>
        <p:spPr bwMode="auto">
          <a:xfrm>
            <a:off x="0" y="-26988"/>
            <a:ext cx="9144000" cy="1189038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4800" b="1" dirty="0" err="1">
                <a:solidFill>
                  <a:schemeClr val="bg1"/>
                </a:solidFill>
              </a:rPr>
              <a:t>Immaterial</a:t>
            </a:r>
            <a:r>
              <a:rPr lang="pt-PT" sz="4800" b="1" dirty="0">
                <a:solidFill>
                  <a:schemeClr val="bg1"/>
                </a:solidFill>
              </a:rPr>
              <a:t> </a:t>
            </a:r>
            <a:r>
              <a:rPr lang="pt-PT" sz="4800" b="1" dirty="0" err="1">
                <a:solidFill>
                  <a:schemeClr val="bg1"/>
                </a:solidFill>
              </a:rPr>
              <a:t>Projects</a:t>
            </a:r>
            <a:endParaRPr lang="pt-PT" sz="4800" b="1" dirty="0">
              <a:solidFill>
                <a:schemeClr val="bg1"/>
              </a:solidFill>
            </a:endParaRPr>
          </a:p>
          <a:p>
            <a:pPr algn="ctr"/>
            <a:r>
              <a:rPr lang="pt-PT" sz="2400" b="1" dirty="0">
                <a:solidFill>
                  <a:schemeClr val="bg1"/>
                </a:solidFill>
              </a:rPr>
              <a:t>II – </a:t>
            </a:r>
            <a:r>
              <a:rPr lang="pt-PT" sz="2400" b="1" dirty="0" err="1">
                <a:solidFill>
                  <a:schemeClr val="bg1"/>
                </a:solidFill>
              </a:rPr>
              <a:t>Entrepreneurship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and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Innovation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Promotion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3202" name="AutoShape 82"/>
          <p:cNvSpPr>
            <a:spLocks noChangeAspect="1" noChangeArrowheads="1" noTextEdit="1"/>
          </p:cNvSpPr>
          <p:nvPr/>
        </p:nvSpPr>
        <p:spPr bwMode="auto">
          <a:xfrm>
            <a:off x="0" y="1209675"/>
            <a:ext cx="91440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19" name="Rectangle 93"/>
          <p:cNvSpPr>
            <a:spLocks noChangeArrowheads="1"/>
          </p:cNvSpPr>
          <p:nvPr/>
        </p:nvSpPr>
        <p:spPr bwMode="auto">
          <a:xfrm>
            <a:off x="4708017" y="1389410"/>
            <a:ext cx="6120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>
                <a:solidFill>
                  <a:srgbClr val="FFFF00"/>
                </a:solidFill>
              </a:rPr>
              <a:t>Executivo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20" name="Group 94"/>
          <p:cNvGrpSpPr>
            <a:grpSpLocks/>
          </p:cNvGrpSpPr>
          <p:nvPr/>
        </p:nvGrpSpPr>
        <p:grpSpPr bwMode="auto">
          <a:xfrm>
            <a:off x="1015492" y="1718023"/>
            <a:ext cx="346075" cy="2563812"/>
            <a:chOff x="1070" y="1610"/>
            <a:chExt cx="171" cy="1106"/>
          </a:xfrm>
        </p:grpSpPr>
        <p:sp>
          <p:nvSpPr>
            <p:cNvPr id="353" name="Rectangle 9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4" name="Rectangle 9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6"/>
          <p:cNvGrpSpPr>
            <a:grpSpLocks/>
          </p:cNvGrpSpPr>
          <p:nvPr/>
        </p:nvGrpSpPr>
        <p:grpSpPr bwMode="auto">
          <a:xfrm>
            <a:off x="1991804" y="1718023"/>
            <a:ext cx="347663" cy="2563812"/>
            <a:chOff x="1552" y="1610"/>
            <a:chExt cx="171" cy="1106"/>
          </a:xfrm>
        </p:grpSpPr>
        <p:sp>
          <p:nvSpPr>
            <p:cNvPr id="351" name="Rectangle 14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2" name="Rectangle 14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2" name="Group 152"/>
          <p:cNvGrpSpPr>
            <a:grpSpLocks/>
          </p:cNvGrpSpPr>
          <p:nvPr/>
        </p:nvGrpSpPr>
        <p:grpSpPr bwMode="auto">
          <a:xfrm>
            <a:off x="2899854" y="1718023"/>
            <a:ext cx="349250" cy="2563812"/>
            <a:chOff x="2000" y="1610"/>
            <a:chExt cx="172" cy="1106"/>
          </a:xfrm>
        </p:grpSpPr>
        <p:sp>
          <p:nvSpPr>
            <p:cNvPr id="349" name="Rectangle 15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0" name="Rectangle 15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3" name="Group 158"/>
          <p:cNvGrpSpPr>
            <a:grpSpLocks/>
          </p:cNvGrpSpPr>
          <p:nvPr/>
        </p:nvGrpSpPr>
        <p:grpSpPr bwMode="auto">
          <a:xfrm>
            <a:off x="3806317" y="1718023"/>
            <a:ext cx="628650" cy="2563812"/>
            <a:chOff x="2447" y="1610"/>
            <a:chExt cx="310" cy="1106"/>
          </a:xfrm>
        </p:grpSpPr>
        <p:sp>
          <p:nvSpPr>
            <p:cNvPr id="347" name="Rectangle 15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8" name="Rectangle 16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4" name="Group 169"/>
          <p:cNvGrpSpPr>
            <a:grpSpLocks/>
          </p:cNvGrpSpPr>
          <p:nvPr/>
        </p:nvGrpSpPr>
        <p:grpSpPr bwMode="auto">
          <a:xfrm>
            <a:off x="5131879" y="1718023"/>
            <a:ext cx="558800" cy="2563812"/>
            <a:chOff x="3101" y="1610"/>
            <a:chExt cx="276" cy="1106"/>
          </a:xfrm>
        </p:grpSpPr>
        <p:sp>
          <p:nvSpPr>
            <p:cNvPr id="345" name="Rectangle 17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6" name="Rectangle 17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80"/>
          <p:cNvGrpSpPr>
            <a:grpSpLocks/>
          </p:cNvGrpSpPr>
          <p:nvPr/>
        </p:nvGrpSpPr>
        <p:grpSpPr bwMode="auto">
          <a:xfrm>
            <a:off x="6251067" y="1718023"/>
            <a:ext cx="487362" cy="2563812"/>
            <a:chOff x="3653" y="1610"/>
            <a:chExt cx="241" cy="1106"/>
          </a:xfrm>
        </p:grpSpPr>
        <p:sp>
          <p:nvSpPr>
            <p:cNvPr id="343" name="Rectangle 18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4" name="Rectangle 18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7" name="Group 191"/>
          <p:cNvGrpSpPr>
            <a:grpSpLocks/>
          </p:cNvGrpSpPr>
          <p:nvPr/>
        </p:nvGrpSpPr>
        <p:grpSpPr bwMode="auto">
          <a:xfrm>
            <a:off x="7297229" y="1718023"/>
            <a:ext cx="347663" cy="2563812"/>
            <a:chOff x="4169" y="1610"/>
            <a:chExt cx="172" cy="1106"/>
          </a:xfrm>
        </p:grpSpPr>
        <p:sp>
          <p:nvSpPr>
            <p:cNvPr id="341" name="Rectangle 19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2" name="Rectangle 19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28" name="Rectangle 194"/>
          <p:cNvSpPr>
            <a:spLocks noChangeArrowheads="1"/>
          </p:cNvSpPr>
          <p:nvPr/>
        </p:nvSpPr>
        <p:spPr bwMode="auto">
          <a:xfrm rot="16200000">
            <a:off x="6906436" y="2686140"/>
            <a:ext cx="10863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Desenvolvimento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29" name="Group 195"/>
          <p:cNvGrpSpPr>
            <a:grpSpLocks/>
          </p:cNvGrpSpPr>
          <p:nvPr/>
        </p:nvGrpSpPr>
        <p:grpSpPr bwMode="auto">
          <a:xfrm>
            <a:off x="316992" y="2989610"/>
            <a:ext cx="1046162" cy="798513"/>
            <a:chOff x="726" y="2337"/>
            <a:chExt cx="516" cy="344"/>
          </a:xfrm>
        </p:grpSpPr>
        <p:sp>
          <p:nvSpPr>
            <p:cNvPr id="339" name="Freeform 19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0" name="Freeform 19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0" name="Rectangle 198"/>
          <p:cNvSpPr>
            <a:spLocks noChangeArrowheads="1"/>
          </p:cNvSpPr>
          <p:nvPr/>
        </p:nvSpPr>
        <p:spPr bwMode="auto">
          <a:xfrm>
            <a:off x="659892" y="3284885"/>
            <a:ext cx="2372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I&amp;D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1" name="Group 199"/>
          <p:cNvGrpSpPr>
            <a:grpSpLocks/>
          </p:cNvGrpSpPr>
          <p:nvPr/>
        </p:nvGrpSpPr>
        <p:grpSpPr bwMode="auto">
          <a:xfrm>
            <a:off x="1155192" y="2989610"/>
            <a:ext cx="1185862" cy="798513"/>
            <a:chOff x="1139" y="2337"/>
            <a:chExt cx="585" cy="344"/>
          </a:xfrm>
        </p:grpSpPr>
        <p:sp>
          <p:nvSpPr>
            <p:cNvPr id="337" name="Freeform 20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8" name="Freeform 20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2" name="Rectangle 202"/>
          <p:cNvSpPr>
            <a:spLocks noChangeArrowheads="1"/>
          </p:cNvSpPr>
          <p:nvPr/>
        </p:nvSpPr>
        <p:spPr bwMode="auto">
          <a:xfrm>
            <a:off x="1439354" y="3162648"/>
            <a:ext cx="496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Ideia de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3" name="Rectangle 203"/>
          <p:cNvSpPr>
            <a:spLocks noChangeArrowheads="1"/>
          </p:cNvSpPr>
          <p:nvPr/>
        </p:nvSpPr>
        <p:spPr bwMode="auto">
          <a:xfrm>
            <a:off x="1431417" y="3400773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Neg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4" name="Rectangle 204"/>
          <p:cNvSpPr>
            <a:spLocks noChangeArrowheads="1"/>
          </p:cNvSpPr>
          <p:nvPr/>
        </p:nvSpPr>
        <p:spPr bwMode="auto">
          <a:xfrm>
            <a:off x="1747329" y="340077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ó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5" name="Rectangle 205"/>
          <p:cNvSpPr>
            <a:spLocks noChangeArrowheads="1"/>
          </p:cNvSpPr>
          <p:nvPr/>
        </p:nvSpPr>
        <p:spPr bwMode="auto">
          <a:xfrm>
            <a:off x="1842579" y="3400773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cio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6" name="Group 206"/>
          <p:cNvGrpSpPr>
            <a:grpSpLocks/>
          </p:cNvGrpSpPr>
          <p:nvPr/>
        </p:nvGrpSpPr>
        <p:grpSpPr bwMode="auto">
          <a:xfrm>
            <a:off x="2131504" y="2989610"/>
            <a:ext cx="1116013" cy="798513"/>
            <a:chOff x="1621" y="2337"/>
            <a:chExt cx="550" cy="344"/>
          </a:xfrm>
        </p:grpSpPr>
        <p:sp>
          <p:nvSpPr>
            <p:cNvPr id="335" name="Freeform 20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6" name="Freeform 20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7" name="Rectangle 209"/>
          <p:cNvSpPr>
            <a:spLocks noChangeArrowheads="1"/>
          </p:cNvSpPr>
          <p:nvPr/>
        </p:nvSpPr>
        <p:spPr bwMode="auto">
          <a:xfrm>
            <a:off x="2348992" y="3162648"/>
            <a:ext cx="5565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Proposta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8" name="Rectangle 210"/>
          <p:cNvSpPr>
            <a:spLocks noChangeArrowheads="1"/>
          </p:cNvSpPr>
          <p:nvPr/>
        </p:nvSpPr>
        <p:spPr bwMode="auto">
          <a:xfrm>
            <a:off x="2371217" y="3400773"/>
            <a:ext cx="513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de Valor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9" name="Group 211"/>
          <p:cNvGrpSpPr>
            <a:grpSpLocks/>
          </p:cNvGrpSpPr>
          <p:nvPr/>
        </p:nvGrpSpPr>
        <p:grpSpPr bwMode="auto">
          <a:xfrm>
            <a:off x="3039554" y="2989610"/>
            <a:ext cx="1255713" cy="798513"/>
            <a:chOff x="2069" y="2337"/>
            <a:chExt cx="619" cy="344"/>
          </a:xfrm>
        </p:grpSpPr>
        <p:sp>
          <p:nvSpPr>
            <p:cNvPr id="333" name="Freeform 21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4" name="Freeform 21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0" name="Rectangle 214"/>
          <p:cNvSpPr>
            <a:spLocks noChangeArrowheads="1"/>
          </p:cNvSpPr>
          <p:nvPr/>
        </p:nvSpPr>
        <p:spPr bwMode="auto">
          <a:xfrm>
            <a:off x="3328479" y="3162648"/>
            <a:ext cx="5434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Plano de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1" name="Rectangle 215"/>
          <p:cNvSpPr>
            <a:spLocks noChangeArrowheads="1"/>
          </p:cNvSpPr>
          <p:nvPr/>
        </p:nvSpPr>
        <p:spPr bwMode="auto">
          <a:xfrm>
            <a:off x="3352292" y="3400773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Neg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2" name="Rectangle 216"/>
          <p:cNvSpPr>
            <a:spLocks noChangeArrowheads="1"/>
          </p:cNvSpPr>
          <p:nvPr/>
        </p:nvSpPr>
        <p:spPr bwMode="auto">
          <a:xfrm>
            <a:off x="3668204" y="340077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ó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3" name="Rectangle 217"/>
          <p:cNvSpPr>
            <a:spLocks noChangeArrowheads="1"/>
          </p:cNvSpPr>
          <p:nvPr/>
        </p:nvSpPr>
        <p:spPr bwMode="auto">
          <a:xfrm>
            <a:off x="3763454" y="3400773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cio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44" name="Group 218"/>
          <p:cNvGrpSpPr>
            <a:grpSpLocks/>
          </p:cNvGrpSpPr>
          <p:nvPr/>
        </p:nvGrpSpPr>
        <p:grpSpPr bwMode="auto">
          <a:xfrm>
            <a:off x="5411279" y="2989610"/>
            <a:ext cx="1327150" cy="798513"/>
            <a:chOff x="3239" y="2337"/>
            <a:chExt cx="655" cy="344"/>
          </a:xfrm>
        </p:grpSpPr>
        <p:sp>
          <p:nvSpPr>
            <p:cNvPr id="331" name="Freeform 21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2" name="Freeform 22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5" name="Rectangle 221"/>
          <p:cNvSpPr>
            <a:spLocks noChangeArrowheads="1"/>
          </p:cNvSpPr>
          <p:nvPr/>
        </p:nvSpPr>
        <p:spPr bwMode="auto">
          <a:xfrm>
            <a:off x="5730367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6" name="Rectangle 222"/>
          <p:cNvSpPr>
            <a:spLocks noChangeArrowheads="1"/>
          </p:cNvSpPr>
          <p:nvPr/>
        </p:nvSpPr>
        <p:spPr bwMode="auto">
          <a:xfrm>
            <a:off x="5601779" y="3400773"/>
            <a:ext cx="7727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Adolescente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47" name="Group 223"/>
          <p:cNvGrpSpPr>
            <a:grpSpLocks/>
          </p:cNvGrpSpPr>
          <p:nvPr/>
        </p:nvGrpSpPr>
        <p:grpSpPr bwMode="auto">
          <a:xfrm>
            <a:off x="4017454" y="2989610"/>
            <a:ext cx="1603375" cy="798513"/>
            <a:chOff x="2551" y="2337"/>
            <a:chExt cx="791" cy="344"/>
          </a:xfrm>
        </p:grpSpPr>
        <p:sp>
          <p:nvSpPr>
            <p:cNvPr id="329" name="Freeform 22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0" name="Freeform 22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8" name="Rectangle 226"/>
          <p:cNvSpPr>
            <a:spLocks noChangeArrowheads="1"/>
          </p:cNvSpPr>
          <p:nvPr/>
        </p:nvSpPr>
        <p:spPr bwMode="auto">
          <a:xfrm>
            <a:off x="4514342" y="3045173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>
            <a:off x="4249229" y="3284885"/>
            <a:ext cx="2233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Rec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0" name="Rectangle 228"/>
          <p:cNvSpPr>
            <a:spLocks noChangeArrowheads="1"/>
          </p:cNvSpPr>
          <p:nvPr/>
        </p:nvSpPr>
        <p:spPr bwMode="auto">
          <a:xfrm>
            <a:off x="4554029" y="328488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é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1" name="Rectangle 229"/>
          <p:cNvSpPr>
            <a:spLocks noChangeArrowheads="1"/>
          </p:cNvSpPr>
          <p:nvPr/>
        </p:nvSpPr>
        <p:spPr bwMode="auto">
          <a:xfrm>
            <a:off x="4652454" y="3284885"/>
            <a:ext cx="1234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m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2" name="Rectangle 230"/>
          <p:cNvSpPr>
            <a:spLocks noChangeArrowheads="1"/>
          </p:cNvSpPr>
          <p:nvPr/>
        </p:nvSpPr>
        <p:spPr bwMode="auto">
          <a:xfrm>
            <a:off x="4793742" y="3284885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-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3" name="Rectangle 231"/>
          <p:cNvSpPr>
            <a:spLocks noChangeArrowheads="1"/>
          </p:cNvSpPr>
          <p:nvPr/>
        </p:nvSpPr>
        <p:spPr bwMode="auto">
          <a:xfrm>
            <a:off x="4850892" y="3284885"/>
            <a:ext cx="4889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Nascida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4" name="Rectangle 232"/>
          <p:cNvSpPr>
            <a:spLocks noChangeArrowheads="1"/>
          </p:cNvSpPr>
          <p:nvPr/>
        </p:nvSpPr>
        <p:spPr bwMode="auto">
          <a:xfrm>
            <a:off x="4303204" y="3521423"/>
            <a:ext cx="9076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Licenciamento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55" name="Group 233"/>
          <p:cNvGrpSpPr>
            <a:grpSpLocks/>
          </p:cNvGrpSpPr>
          <p:nvPr/>
        </p:nvGrpSpPr>
        <p:grpSpPr bwMode="auto">
          <a:xfrm>
            <a:off x="6528879" y="2989610"/>
            <a:ext cx="1116013" cy="798513"/>
            <a:chOff x="3790" y="2337"/>
            <a:chExt cx="551" cy="344"/>
          </a:xfrm>
        </p:grpSpPr>
        <p:sp>
          <p:nvSpPr>
            <p:cNvPr id="327" name="Freeform 23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8" name="Freeform 23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56" name="Rectangle 236"/>
          <p:cNvSpPr>
            <a:spLocks noChangeArrowheads="1"/>
          </p:cNvSpPr>
          <p:nvPr/>
        </p:nvSpPr>
        <p:spPr bwMode="auto">
          <a:xfrm>
            <a:off x="6746367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7" name="Rectangle 237"/>
          <p:cNvSpPr>
            <a:spLocks noChangeArrowheads="1"/>
          </p:cNvSpPr>
          <p:nvPr/>
        </p:nvSpPr>
        <p:spPr bwMode="auto">
          <a:xfrm>
            <a:off x="6844792" y="3400773"/>
            <a:ext cx="4085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Adulta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58" name="Group 238"/>
          <p:cNvGrpSpPr>
            <a:grpSpLocks/>
          </p:cNvGrpSpPr>
          <p:nvPr/>
        </p:nvGrpSpPr>
        <p:grpSpPr bwMode="auto">
          <a:xfrm>
            <a:off x="7435342" y="2989610"/>
            <a:ext cx="1395412" cy="798513"/>
            <a:chOff x="4237" y="2337"/>
            <a:chExt cx="689" cy="344"/>
          </a:xfrm>
        </p:grpSpPr>
        <p:sp>
          <p:nvSpPr>
            <p:cNvPr id="325" name="Freeform 23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6" name="Freeform 24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59" name="Rectangle 241"/>
          <p:cNvSpPr>
            <a:spLocks noChangeArrowheads="1"/>
          </p:cNvSpPr>
          <p:nvPr/>
        </p:nvSpPr>
        <p:spPr bwMode="auto">
          <a:xfrm>
            <a:off x="7784592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60" name="Rectangle 242"/>
          <p:cNvSpPr>
            <a:spLocks noChangeArrowheads="1"/>
          </p:cNvSpPr>
          <p:nvPr/>
        </p:nvSpPr>
        <p:spPr bwMode="auto">
          <a:xfrm>
            <a:off x="7622667" y="3400773"/>
            <a:ext cx="8299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Amadurecida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61" name="Group 249"/>
          <p:cNvGrpSpPr>
            <a:grpSpLocks/>
          </p:cNvGrpSpPr>
          <p:nvPr/>
        </p:nvGrpSpPr>
        <p:grpSpPr bwMode="auto">
          <a:xfrm>
            <a:off x="143508" y="1268760"/>
            <a:ext cx="8856984" cy="5589240"/>
            <a:chOff x="587" y="1339"/>
            <a:chExt cx="4511" cy="2444"/>
          </a:xfrm>
        </p:grpSpPr>
        <p:sp>
          <p:nvSpPr>
            <p:cNvPr id="323" name="Freeform 250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4" name="Freeform 251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Group 254"/>
          <p:cNvGrpSpPr>
            <a:grpSpLocks/>
          </p:cNvGrpSpPr>
          <p:nvPr/>
        </p:nvGrpSpPr>
        <p:grpSpPr bwMode="auto">
          <a:xfrm>
            <a:off x="1015492" y="1729135"/>
            <a:ext cx="423862" cy="2132013"/>
            <a:chOff x="1070" y="1610"/>
            <a:chExt cx="171" cy="1106"/>
          </a:xfrm>
          <a:solidFill>
            <a:schemeClr val="bg1"/>
          </a:solidFill>
        </p:grpSpPr>
        <p:sp>
          <p:nvSpPr>
            <p:cNvPr id="321" name="Rectangle 25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2" name="Rectangle 25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Group 306"/>
          <p:cNvGrpSpPr>
            <a:grpSpLocks/>
          </p:cNvGrpSpPr>
          <p:nvPr/>
        </p:nvGrpSpPr>
        <p:grpSpPr bwMode="auto">
          <a:xfrm>
            <a:off x="1991804" y="1729135"/>
            <a:ext cx="379413" cy="2132013"/>
            <a:chOff x="1552" y="1610"/>
            <a:chExt cx="171" cy="1106"/>
          </a:xfrm>
          <a:solidFill>
            <a:schemeClr val="bg1"/>
          </a:solidFill>
        </p:grpSpPr>
        <p:sp>
          <p:nvSpPr>
            <p:cNvPr id="319" name="Rectangle 30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0" name="Rectangle 30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64" name="Rectangle 309"/>
          <p:cNvSpPr>
            <a:spLocks noChangeArrowheads="1"/>
          </p:cNvSpPr>
          <p:nvPr/>
        </p:nvSpPr>
        <p:spPr bwMode="auto">
          <a:xfrm rot="16200000">
            <a:off x="1780785" y="2075210"/>
            <a:ext cx="7109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Verification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65" name="Group 312"/>
          <p:cNvGrpSpPr>
            <a:grpSpLocks/>
          </p:cNvGrpSpPr>
          <p:nvPr/>
        </p:nvGrpSpPr>
        <p:grpSpPr bwMode="auto">
          <a:xfrm>
            <a:off x="2899854" y="1729135"/>
            <a:ext cx="452438" cy="2348408"/>
            <a:chOff x="2000" y="1610"/>
            <a:chExt cx="172" cy="1106"/>
          </a:xfrm>
          <a:solidFill>
            <a:schemeClr val="bg1"/>
          </a:solidFill>
        </p:grpSpPr>
        <p:sp>
          <p:nvSpPr>
            <p:cNvPr id="317" name="Rectangle 31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8" name="Rectangle 31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66" name="Rectangle 315"/>
          <p:cNvSpPr>
            <a:spLocks noChangeArrowheads="1"/>
          </p:cNvSpPr>
          <p:nvPr/>
        </p:nvSpPr>
        <p:spPr bwMode="auto">
          <a:xfrm rot="16200000">
            <a:off x="2740663" y="2054950"/>
            <a:ext cx="6231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Validation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67" name="Group 318"/>
          <p:cNvGrpSpPr>
            <a:grpSpLocks/>
          </p:cNvGrpSpPr>
          <p:nvPr/>
        </p:nvGrpSpPr>
        <p:grpSpPr bwMode="auto">
          <a:xfrm>
            <a:off x="3806317" y="1729035"/>
            <a:ext cx="628650" cy="2132013"/>
            <a:chOff x="2447" y="1610"/>
            <a:chExt cx="310" cy="1106"/>
          </a:xfrm>
          <a:solidFill>
            <a:schemeClr val="bg1"/>
          </a:solidFill>
        </p:grpSpPr>
        <p:sp>
          <p:nvSpPr>
            <p:cNvPr id="315" name="Rectangle 31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6" name="Rectangle 32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Group 329"/>
          <p:cNvGrpSpPr>
            <a:grpSpLocks/>
          </p:cNvGrpSpPr>
          <p:nvPr/>
        </p:nvGrpSpPr>
        <p:grpSpPr bwMode="auto">
          <a:xfrm>
            <a:off x="5131879" y="1729135"/>
            <a:ext cx="558800" cy="2132013"/>
            <a:chOff x="3101" y="1610"/>
            <a:chExt cx="276" cy="1106"/>
          </a:xfrm>
          <a:solidFill>
            <a:schemeClr val="bg1"/>
          </a:solidFill>
        </p:grpSpPr>
        <p:sp>
          <p:nvSpPr>
            <p:cNvPr id="313" name="Rectangle 33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4" name="Rectangle 33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340"/>
          <p:cNvGrpSpPr>
            <a:grpSpLocks/>
          </p:cNvGrpSpPr>
          <p:nvPr/>
        </p:nvGrpSpPr>
        <p:grpSpPr bwMode="auto">
          <a:xfrm>
            <a:off x="6251067" y="1729135"/>
            <a:ext cx="487362" cy="2132013"/>
            <a:chOff x="3653" y="1610"/>
            <a:chExt cx="241" cy="1106"/>
          </a:xfrm>
          <a:solidFill>
            <a:schemeClr val="bg1"/>
          </a:solidFill>
        </p:grpSpPr>
        <p:sp>
          <p:nvSpPr>
            <p:cNvPr id="311" name="Rectangle 34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2" name="Rectangle 34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Group 351"/>
          <p:cNvGrpSpPr>
            <a:grpSpLocks/>
          </p:cNvGrpSpPr>
          <p:nvPr/>
        </p:nvGrpSpPr>
        <p:grpSpPr bwMode="auto">
          <a:xfrm>
            <a:off x="7297229" y="1729135"/>
            <a:ext cx="347663" cy="2132013"/>
            <a:chOff x="4169" y="1610"/>
            <a:chExt cx="172" cy="1106"/>
          </a:xfrm>
          <a:solidFill>
            <a:schemeClr val="bg1"/>
          </a:solidFill>
        </p:grpSpPr>
        <p:sp>
          <p:nvSpPr>
            <p:cNvPr id="309" name="Rectangle 35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0" name="Rectangle 35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1" name="Rectangle 354"/>
          <p:cNvSpPr>
            <a:spLocks noChangeArrowheads="1"/>
          </p:cNvSpPr>
          <p:nvPr/>
        </p:nvSpPr>
        <p:spPr bwMode="auto">
          <a:xfrm rot="16200000">
            <a:off x="6679692" y="2449602"/>
            <a:ext cx="1543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Development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2" name="Group 355"/>
          <p:cNvGrpSpPr>
            <a:grpSpLocks/>
          </p:cNvGrpSpPr>
          <p:nvPr/>
        </p:nvGrpSpPr>
        <p:grpSpPr bwMode="auto">
          <a:xfrm>
            <a:off x="316992" y="2989610"/>
            <a:ext cx="1046162" cy="798513"/>
            <a:chOff x="726" y="2337"/>
            <a:chExt cx="516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3" name="Rectangle 358"/>
          <p:cNvSpPr>
            <a:spLocks noChangeArrowheads="1"/>
          </p:cNvSpPr>
          <p:nvPr/>
        </p:nvSpPr>
        <p:spPr bwMode="auto">
          <a:xfrm>
            <a:off x="659892" y="3284885"/>
            <a:ext cx="2821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>
                <a:solidFill>
                  <a:prstClr val="black"/>
                </a:solidFill>
              </a:rPr>
              <a:t>R&amp;D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4" name="Group 359"/>
          <p:cNvGrpSpPr>
            <a:grpSpLocks/>
          </p:cNvGrpSpPr>
          <p:nvPr/>
        </p:nvGrpSpPr>
        <p:grpSpPr bwMode="auto">
          <a:xfrm>
            <a:off x="1155192" y="2989610"/>
            <a:ext cx="1185862" cy="798513"/>
            <a:chOff x="1139" y="2337"/>
            <a:chExt cx="58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5" name="Freeform 36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6" name="Freeform 36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5" name="Rectangle 362"/>
          <p:cNvSpPr>
            <a:spLocks noChangeArrowheads="1"/>
          </p:cNvSpPr>
          <p:nvPr/>
        </p:nvSpPr>
        <p:spPr bwMode="auto">
          <a:xfrm>
            <a:off x="1439354" y="3162648"/>
            <a:ext cx="604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Business </a:t>
            </a:r>
            <a:r>
              <a:rPr lang="pt-PT" sz="1200" dirty="0" err="1" smtClean="0">
                <a:solidFill>
                  <a:srgbClr val="000000"/>
                </a:solidFill>
              </a:rPr>
              <a:t>Idea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6" name="Group 366"/>
          <p:cNvGrpSpPr>
            <a:grpSpLocks/>
          </p:cNvGrpSpPr>
          <p:nvPr/>
        </p:nvGrpSpPr>
        <p:grpSpPr bwMode="auto">
          <a:xfrm>
            <a:off x="2131504" y="2989610"/>
            <a:ext cx="1116013" cy="798513"/>
            <a:chOff x="1621" y="2337"/>
            <a:chExt cx="550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3" name="Freeform 36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4" name="Freeform 36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7" name="Rectangle 369"/>
          <p:cNvSpPr>
            <a:spLocks noChangeArrowheads="1"/>
          </p:cNvSpPr>
          <p:nvPr/>
        </p:nvSpPr>
        <p:spPr bwMode="auto">
          <a:xfrm>
            <a:off x="2327017" y="3162647"/>
            <a:ext cx="8522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Value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Proposition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8" name="Group 371"/>
          <p:cNvGrpSpPr>
            <a:grpSpLocks/>
          </p:cNvGrpSpPr>
          <p:nvPr/>
        </p:nvGrpSpPr>
        <p:grpSpPr bwMode="auto">
          <a:xfrm>
            <a:off x="3039554" y="2989610"/>
            <a:ext cx="1255713" cy="798513"/>
            <a:chOff x="2069" y="2337"/>
            <a:chExt cx="61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1" name="Freeform 37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2" name="Freeform 37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9" name="Rectangle 374"/>
          <p:cNvSpPr>
            <a:spLocks noChangeArrowheads="1"/>
          </p:cNvSpPr>
          <p:nvPr/>
        </p:nvSpPr>
        <p:spPr bwMode="auto">
          <a:xfrm>
            <a:off x="3355775" y="3162648"/>
            <a:ext cx="711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Business </a:t>
            </a:r>
            <a:r>
              <a:rPr lang="pt-PT" sz="1200" dirty="0" err="1" smtClean="0">
                <a:solidFill>
                  <a:srgbClr val="000000"/>
                </a:solidFill>
              </a:rPr>
              <a:t>Plan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0" name="Group 378"/>
          <p:cNvGrpSpPr>
            <a:grpSpLocks/>
          </p:cNvGrpSpPr>
          <p:nvPr/>
        </p:nvGrpSpPr>
        <p:grpSpPr bwMode="auto">
          <a:xfrm>
            <a:off x="5411279" y="2989610"/>
            <a:ext cx="1327150" cy="798513"/>
            <a:chOff x="3239" y="2337"/>
            <a:chExt cx="65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9" name="Freeform 37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0" name="Freeform 38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1" name="Rectangle 381"/>
          <p:cNvSpPr>
            <a:spLocks noChangeArrowheads="1"/>
          </p:cNvSpPr>
          <p:nvPr/>
        </p:nvSpPr>
        <p:spPr bwMode="auto">
          <a:xfrm>
            <a:off x="5763900" y="3162648"/>
            <a:ext cx="865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>
                <a:solidFill>
                  <a:srgbClr val="000000"/>
                </a:solidFill>
              </a:rPr>
              <a:t>“</a:t>
            </a:r>
            <a:r>
              <a:rPr lang="pt-PT" sz="1200" dirty="0" err="1" smtClean="0">
                <a:solidFill>
                  <a:srgbClr val="000000"/>
                </a:solidFill>
              </a:rPr>
              <a:t>Teenage</a:t>
            </a:r>
            <a:r>
              <a:rPr lang="pt-PT" sz="1200" dirty="0" smtClean="0">
                <a:solidFill>
                  <a:srgbClr val="000000"/>
                </a:solidFill>
              </a:rPr>
              <a:t>”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2" name="Group 383"/>
          <p:cNvGrpSpPr>
            <a:grpSpLocks/>
          </p:cNvGrpSpPr>
          <p:nvPr/>
        </p:nvGrpSpPr>
        <p:grpSpPr bwMode="auto">
          <a:xfrm>
            <a:off x="4017454" y="2989610"/>
            <a:ext cx="1603375" cy="798513"/>
            <a:chOff x="2551" y="2337"/>
            <a:chExt cx="79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7" name="Freeform 38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8" name="Freeform 38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3" name="Rectangle 386"/>
          <p:cNvSpPr>
            <a:spLocks noChangeArrowheads="1"/>
          </p:cNvSpPr>
          <p:nvPr/>
        </p:nvSpPr>
        <p:spPr bwMode="auto">
          <a:xfrm>
            <a:off x="4350566" y="3099765"/>
            <a:ext cx="898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Start-up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84" name="Rectangle 392"/>
          <p:cNvSpPr>
            <a:spLocks noChangeArrowheads="1"/>
          </p:cNvSpPr>
          <p:nvPr/>
        </p:nvSpPr>
        <p:spPr bwMode="auto">
          <a:xfrm>
            <a:off x="4456452" y="3521423"/>
            <a:ext cx="570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Licensing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5" name="Group 393"/>
          <p:cNvGrpSpPr>
            <a:grpSpLocks/>
          </p:cNvGrpSpPr>
          <p:nvPr/>
        </p:nvGrpSpPr>
        <p:grpSpPr bwMode="auto">
          <a:xfrm>
            <a:off x="6528879" y="2989610"/>
            <a:ext cx="1116013" cy="798513"/>
            <a:chOff x="3790" y="2337"/>
            <a:chExt cx="55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5" name="Freeform 39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6" name="Freeform 39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6" name="Rectangle 396"/>
          <p:cNvSpPr>
            <a:spLocks noChangeArrowheads="1"/>
          </p:cNvSpPr>
          <p:nvPr/>
        </p:nvSpPr>
        <p:spPr bwMode="auto">
          <a:xfrm>
            <a:off x="6714307" y="3162648"/>
            <a:ext cx="775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“</a:t>
            </a:r>
            <a:r>
              <a:rPr lang="pt-PT" sz="1200" dirty="0" err="1" smtClean="0">
                <a:solidFill>
                  <a:srgbClr val="000000"/>
                </a:solidFill>
              </a:rPr>
              <a:t>Full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grown</a:t>
            </a:r>
            <a:r>
              <a:rPr lang="pt-PT" sz="1200" dirty="0" smtClean="0">
                <a:solidFill>
                  <a:srgbClr val="000000"/>
                </a:solidFill>
              </a:rPr>
              <a:t>”</a:t>
            </a:r>
          </a:p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7" name="Group 398"/>
          <p:cNvGrpSpPr>
            <a:grpSpLocks/>
          </p:cNvGrpSpPr>
          <p:nvPr/>
        </p:nvGrpSpPr>
        <p:grpSpPr bwMode="auto">
          <a:xfrm>
            <a:off x="7435342" y="2989610"/>
            <a:ext cx="1395412" cy="798513"/>
            <a:chOff x="4237" y="2337"/>
            <a:chExt cx="68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3" name="Freeform 39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4" name="Freeform 40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8" name="Rectangle 401"/>
          <p:cNvSpPr>
            <a:spLocks noChangeArrowheads="1"/>
          </p:cNvSpPr>
          <p:nvPr/>
        </p:nvSpPr>
        <p:spPr bwMode="auto">
          <a:xfrm>
            <a:off x="7824702" y="3162648"/>
            <a:ext cx="754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“Mature”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89" name="Rectangle 336"/>
          <p:cNvSpPr>
            <a:spLocks noChangeArrowheads="1"/>
          </p:cNvSpPr>
          <p:nvPr/>
        </p:nvSpPr>
        <p:spPr bwMode="auto">
          <a:xfrm rot="16200000">
            <a:off x="3545596" y="2137483"/>
            <a:ext cx="11502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Creation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(1st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Incubation</a:t>
            </a:r>
            <a:r>
              <a:rPr lang="pt-PT" sz="1200" dirty="0" smtClean="0">
                <a:solidFill>
                  <a:srgbClr val="000000"/>
                </a:solidFill>
              </a:rPr>
              <a:t>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90" name="Rectangle 97"/>
          <p:cNvSpPr>
            <a:spLocks noChangeArrowheads="1"/>
          </p:cNvSpPr>
          <p:nvPr/>
        </p:nvSpPr>
        <p:spPr bwMode="auto">
          <a:xfrm rot="16200000">
            <a:off x="930648" y="1993441"/>
            <a:ext cx="4744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/>
              <a:t>Ignition</a:t>
            </a:r>
            <a:endParaRPr lang="pt-PT" sz="1200" dirty="0"/>
          </a:p>
        </p:txBody>
      </p:sp>
      <p:sp>
        <p:nvSpPr>
          <p:cNvPr id="291" name="Rectangle 336"/>
          <p:cNvSpPr>
            <a:spLocks noChangeArrowheads="1"/>
          </p:cNvSpPr>
          <p:nvPr/>
        </p:nvSpPr>
        <p:spPr bwMode="auto">
          <a:xfrm rot="16200000">
            <a:off x="4830780" y="2191144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Acceleration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(2nd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</a:t>
            </a:r>
            <a:r>
              <a:rPr lang="pt-PT" sz="1200" dirty="0" smtClean="0">
                <a:solidFill>
                  <a:srgbClr val="000000"/>
                </a:solidFill>
              </a:rPr>
              <a:t>.)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92" name="Rectangle 336"/>
          <p:cNvSpPr>
            <a:spLocks noChangeArrowheads="1"/>
          </p:cNvSpPr>
          <p:nvPr/>
        </p:nvSpPr>
        <p:spPr bwMode="auto">
          <a:xfrm rot="16200000">
            <a:off x="5924892" y="2193416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Consolidation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(3rd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</a:t>
            </a:r>
            <a:r>
              <a:rPr lang="pt-PT" sz="1200" dirty="0" smtClean="0">
                <a:solidFill>
                  <a:srgbClr val="000000"/>
                </a:solidFill>
              </a:rPr>
              <a:t>.)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18" name="Rectangle 409"/>
          <p:cNvSpPr>
            <a:spLocks noChangeArrowheads="1"/>
          </p:cNvSpPr>
          <p:nvPr/>
        </p:nvSpPr>
        <p:spPr bwMode="auto">
          <a:xfrm>
            <a:off x="251520" y="4077543"/>
            <a:ext cx="8721724" cy="17208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altLang="pt-PT" dirty="0"/>
              <a:t>Courses in Entrepreneurship, Innovation, Intellectual Property and Technology Transfer</a:t>
            </a:r>
          </a:p>
          <a:p>
            <a:pPr>
              <a:buFontTx/>
              <a:buChar char="•"/>
            </a:pPr>
            <a:r>
              <a:rPr lang="en-US" altLang="pt-PT" dirty="0"/>
              <a:t>Participation in national and international Brokerage events</a:t>
            </a:r>
          </a:p>
          <a:p>
            <a:pPr>
              <a:buFontTx/>
              <a:buChar char="•"/>
            </a:pPr>
            <a:r>
              <a:rPr lang="en-US" altLang="pt-PT" dirty="0"/>
              <a:t>Support the development of business </a:t>
            </a:r>
            <a:r>
              <a:rPr lang="en-US" altLang="pt-PT" dirty="0" smtClean="0"/>
              <a:t>plans</a:t>
            </a:r>
          </a:p>
          <a:p>
            <a:pPr>
              <a:buFontTx/>
              <a:buChar char="•"/>
            </a:pPr>
            <a:r>
              <a:rPr lang="en-US" altLang="pt-PT" dirty="0" smtClean="0"/>
              <a:t>Business plan competition</a:t>
            </a:r>
            <a:endParaRPr lang="en-US" altLang="pt-PT" dirty="0"/>
          </a:p>
          <a:p>
            <a:pPr>
              <a:buFontTx/>
              <a:buChar char="•"/>
            </a:pPr>
            <a:r>
              <a:rPr lang="en-US" altLang="pt-PT" dirty="0"/>
              <a:t>Support and encourage participation in national and international entrepreneurship contests: Lena Business, Start, </a:t>
            </a:r>
            <a:r>
              <a:rPr lang="en-US" altLang="pt-PT" dirty="0" err="1"/>
              <a:t>Audax</a:t>
            </a:r>
            <a:r>
              <a:rPr lang="en-US" altLang="pt-PT" dirty="0"/>
              <a:t>, I2P etc.. </a:t>
            </a:r>
          </a:p>
        </p:txBody>
      </p:sp>
    </p:spTree>
    <p:extLst>
      <p:ext uri="{BB962C8B-B14F-4D97-AF65-F5344CB8AC3E}">
        <p14:creationId xmlns:p14="http://schemas.microsoft.com/office/powerpoint/2010/main" val="978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-2.dropbox.com/t/2/AAA0L7XaqtR0dmzjkBgBxL90tGzUHg4LOI8aLGyFSAnIrw/12/7128605/jpeg/32x32/3/1487779200/0/2/DJI_0945.JPG/ELqjpQUYpP0FIAcoBw/VNcJPJkxkYXqVqb1RgLR1fXv0Ui7HyNOfkzuKxUlnic%2CjDVLCuo4JV1dXBKt_scf0CdvL6D2jdlqE8P1lnNtaPQ?dl=0&amp;size=800x600&amp;size_mode=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t="42589" r="30209" b="1862"/>
          <a:stretch/>
        </p:blipFill>
        <p:spPr bwMode="auto">
          <a:xfrm>
            <a:off x="395536" y="102337"/>
            <a:ext cx="392203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07704" y="3593047"/>
            <a:ext cx="698091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 err="1" smtClean="0"/>
              <a:t>Tech</a:t>
            </a:r>
            <a:r>
              <a:rPr lang="pt-PT" sz="2400" dirty="0" smtClean="0"/>
              <a:t> </a:t>
            </a:r>
            <a:r>
              <a:rPr lang="pt-PT" sz="2400" dirty="0" err="1" smtClean="0"/>
              <a:t>Transfer</a:t>
            </a:r>
            <a:r>
              <a:rPr lang="pt-PT" sz="2400" dirty="0" smtClean="0"/>
              <a:t> Office </a:t>
            </a:r>
            <a:r>
              <a:rPr lang="pt-PT" sz="2400" dirty="0" err="1" smtClean="0"/>
              <a:t>Coordinator</a:t>
            </a:r>
            <a:endParaRPr lang="pt-PT" sz="2400" dirty="0"/>
          </a:p>
          <a:p>
            <a:pPr>
              <a:spcAft>
                <a:spcPts val="1200"/>
              </a:spcAft>
            </a:pPr>
            <a:endParaRPr lang="pt-PT" sz="700" dirty="0" smtClean="0"/>
          </a:p>
          <a:p>
            <a:pPr>
              <a:spcAft>
                <a:spcPts val="1200"/>
              </a:spcAft>
            </a:pPr>
            <a:r>
              <a:rPr lang="pt-PT" sz="2400" dirty="0" smtClean="0"/>
              <a:t>Regional Innovation </a:t>
            </a:r>
            <a:r>
              <a:rPr lang="pt-PT" sz="2400" dirty="0" err="1" smtClean="0"/>
              <a:t>Ecosystem</a:t>
            </a:r>
            <a:r>
              <a:rPr lang="pt-PT" sz="2400" dirty="0" smtClean="0"/>
              <a:t> </a:t>
            </a:r>
            <a:r>
              <a:rPr lang="pt-PT" sz="2400" dirty="0" err="1" smtClean="0"/>
              <a:t>Executive</a:t>
            </a:r>
            <a:r>
              <a:rPr lang="pt-PT" sz="2400" dirty="0" smtClean="0"/>
              <a:t> </a:t>
            </a:r>
            <a:r>
              <a:rPr lang="pt-PT" sz="2400" dirty="0" err="1" smtClean="0"/>
              <a:t>Coordinator</a:t>
            </a:r>
            <a:endParaRPr lang="pt-PT" sz="2400" dirty="0" smtClean="0"/>
          </a:p>
          <a:p>
            <a:pPr>
              <a:spcAft>
                <a:spcPts val="1200"/>
              </a:spcAft>
            </a:pPr>
            <a:r>
              <a:rPr lang="pt-PT" sz="2400" dirty="0" smtClean="0"/>
              <a:t>UC R&amp;D Int. Networks </a:t>
            </a:r>
            <a:r>
              <a:rPr lang="pt-PT" sz="2400" dirty="0" err="1" smtClean="0"/>
              <a:t>Coordin</a:t>
            </a:r>
            <a:endParaRPr lang="pt-PT" sz="2400" dirty="0" smtClean="0"/>
          </a:p>
          <a:p>
            <a:pPr>
              <a:spcAft>
                <a:spcPts val="1200"/>
              </a:spcAft>
            </a:pPr>
            <a:r>
              <a:rPr lang="pt-PT" sz="2400" dirty="0" smtClean="0"/>
              <a:t>UC </a:t>
            </a:r>
            <a:r>
              <a:rPr lang="pt-PT" sz="2400" dirty="0" err="1" smtClean="0"/>
              <a:t>Pedagogical</a:t>
            </a:r>
            <a:r>
              <a:rPr lang="pt-PT" sz="2400" dirty="0" smtClean="0"/>
              <a:t> Innovation </a:t>
            </a:r>
            <a:r>
              <a:rPr lang="pt-PT" sz="2400" dirty="0" err="1" smtClean="0"/>
              <a:t>Unit</a:t>
            </a:r>
            <a:r>
              <a:rPr lang="pt-PT" sz="2400" dirty="0" smtClean="0"/>
              <a:t> </a:t>
            </a:r>
            <a:r>
              <a:rPr lang="pt-PT" sz="2400" dirty="0" err="1" smtClean="0"/>
              <a:t>Coordin</a:t>
            </a:r>
            <a:r>
              <a:rPr lang="pt-PT" sz="2400" dirty="0" smtClean="0"/>
              <a:t>.</a:t>
            </a:r>
            <a:endParaRPr lang="pt-PT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31908" y="3593047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2003-2019</a:t>
            </a:r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1908" y="4513232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2010-2019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2357" y="5589240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2020- …</a:t>
            </a:r>
            <a:endParaRPr lang="pt-PT" sz="24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534385"/>
            <a:ext cx="365050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0" name="Conexão reta 9"/>
          <p:cNvCxnSpPr/>
          <p:nvPr/>
        </p:nvCxnSpPr>
        <p:spPr>
          <a:xfrm>
            <a:off x="1907704" y="3593047"/>
            <a:ext cx="0" cy="29322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0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8" name="Rectangle 78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33199" name="Text Box 79"/>
          <p:cNvSpPr txBox="1">
            <a:spLocks noChangeArrowheads="1"/>
          </p:cNvSpPr>
          <p:nvPr/>
        </p:nvSpPr>
        <p:spPr bwMode="auto">
          <a:xfrm>
            <a:off x="0" y="-26988"/>
            <a:ext cx="9144000" cy="1189038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4800" b="1" dirty="0" err="1">
                <a:solidFill>
                  <a:schemeClr val="bg1"/>
                </a:solidFill>
              </a:rPr>
              <a:t>Immaterial</a:t>
            </a:r>
            <a:r>
              <a:rPr lang="pt-PT" sz="4800" b="1" dirty="0">
                <a:solidFill>
                  <a:schemeClr val="bg1"/>
                </a:solidFill>
              </a:rPr>
              <a:t> </a:t>
            </a:r>
            <a:r>
              <a:rPr lang="pt-PT" sz="4800" b="1" dirty="0" err="1">
                <a:solidFill>
                  <a:schemeClr val="bg1"/>
                </a:solidFill>
              </a:rPr>
              <a:t>Projects</a:t>
            </a:r>
            <a:endParaRPr lang="pt-PT" sz="4800" b="1" dirty="0">
              <a:solidFill>
                <a:schemeClr val="bg1"/>
              </a:solidFill>
            </a:endParaRPr>
          </a:p>
          <a:p>
            <a:pPr algn="ctr"/>
            <a:r>
              <a:rPr lang="pt-PT" sz="2400" b="1" dirty="0">
                <a:solidFill>
                  <a:schemeClr val="bg1"/>
                </a:solidFill>
              </a:rPr>
              <a:t>II – </a:t>
            </a:r>
            <a:r>
              <a:rPr lang="pt-PT" sz="2400" b="1" dirty="0" err="1">
                <a:solidFill>
                  <a:schemeClr val="bg1"/>
                </a:solidFill>
              </a:rPr>
              <a:t>Entrepreneurship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and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Innovation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Promotion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3202" name="AutoShape 82"/>
          <p:cNvSpPr>
            <a:spLocks noChangeAspect="1" noChangeArrowheads="1" noTextEdit="1"/>
          </p:cNvSpPr>
          <p:nvPr/>
        </p:nvSpPr>
        <p:spPr bwMode="auto">
          <a:xfrm>
            <a:off x="0" y="1209675"/>
            <a:ext cx="91440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19" name="Rectangle 93"/>
          <p:cNvSpPr>
            <a:spLocks noChangeArrowheads="1"/>
          </p:cNvSpPr>
          <p:nvPr/>
        </p:nvSpPr>
        <p:spPr bwMode="auto">
          <a:xfrm>
            <a:off x="4708017" y="1389410"/>
            <a:ext cx="6120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>
                <a:solidFill>
                  <a:srgbClr val="FFFF00"/>
                </a:solidFill>
              </a:rPr>
              <a:t>Executivo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20" name="Group 94"/>
          <p:cNvGrpSpPr>
            <a:grpSpLocks/>
          </p:cNvGrpSpPr>
          <p:nvPr/>
        </p:nvGrpSpPr>
        <p:grpSpPr bwMode="auto">
          <a:xfrm>
            <a:off x="1015492" y="1718023"/>
            <a:ext cx="346075" cy="2563812"/>
            <a:chOff x="1070" y="1610"/>
            <a:chExt cx="171" cy="1106"/>
          </a:xfrm>
        </p:grpSpPr>
        <p:sp>
          <p:nvSpPr>
            <p:cNvPr id="353" name="Rectangle 9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4" name="Rectangle 9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6"/>
          <p:cNvGrpSpPr>
            <a:grpSpLocks/>
          </p:cNvGrpSpPr>
          <p:nvPr/>
        </p:nvGrpSpPr>
        <p:grpSpPr bwMode="auto">
          <a:xfrm>
            <a:off x="1991804" y="1718023"/>
            <a:ext cx="347663" cy="2563812"/>
            <a:chOff x="1552" y="1610"/>
            <a:chExt cx="171" cy="1106"/>
          </a:xfrm>
        </p:grpSpPr>
        <p:sp>
          <p:nvSpPr>
            <p:cNvPr id="351" name="Rectangle 14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2" name="Rectangle 14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2" name="Group 152"/>
          <p:cNvGrpSpPr>
            <a:grpSpLocks/>
          </p:cNvGrpSpPr>
          <p:nvPr/>
        </p:nvGrpSpPr>
        <p:grpSpPr bwMode="auto">
          <a:xfrm>
            <a:off x="2899854" y="1718023"/>
            <a:ext cx="349250" cy="2563812"/>
            <a:chOff x="2000" y="1610"/>
            <a:chExt cx="172" cy="1106"/>
          </a:xfrm>
        </p:grpSpPr>
        <p:sp>
          <p:nvSpPr>
            <p:cNvPr id="349" name="Rectangle 15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0" name="Rectangle 15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3" name="Group 158"/>
          <p:cNvGrpSpPr>
            <a:grpSpLocks/>
          </p:cNvGrpSpPr>
          <p:nvPr/>
        </p:nvGrpSpPr>
        <p:grpSpPr bwMode="auto">
          <a:xfrm>
            <a:off x="3806317" y="1718023"/>
            <a:ext cx="628650" cy="2563812"/>
            <a:chOff x="2447" y="1610"/>
            <a:chExt cx="310" cy="1106"/>
          </a:xfrm>
        </p:grpSpPr>
        <p:sp>
          <p:nvSpPr>
            <p:cNvPr id="347" name="Rectangle 15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8" name="Rectangle 16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4" name="Group 169"/>
          <p:cNvGrpSpPr>
            <a:grpSpLocks/>
          </p:cNvGrpSpPr>
          <p:nvPr/>
        </p:nvGrpSpPr>
        <p:grpSpPr bwMode="auto">
          <a:xfrm>
            <a:off x="5131879" y="1718023"/>
            <a:ext cx="558800" cy="2563812"/>
            <a:chOff x="3101" y="1610"/>
            <a:chExt cx="276" cy="1106"/>
          </a:xfrm>
        </p:grpSpPr>
        <p:sp>
          <p:nvSpPr>
            <p:cNvPr id="345" name="Rectangle 17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6" name="Rectangle 17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80"/>
          <p:cNvGrpSpPr>
            <a:grpSpLocks/>
          </p:cNvGrpSpPr>
          <p:nvPr/>
        </p:nvGrpSpPr>
        <p:grpSpPr bwMode="auto">
          <a:xfrm>
            <a:off x="6251067" y="1718023"/>
            <a:ext cx="487362" cy="2563812"/>
            <a:chOff x="3653" y="1610"/>
            <a:chExt cx="241" cy="1106"/>
          </a:xfrm>
        </p:grpSpPr>
        <p:sp>
          <p:nvSpPr>
            <p:cNvPr id="343" name="Rectangle 18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4" name="Rectangle 18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7" name="Group 191"/>
          <p:cNvGrpSpPr>
            <a:grpSpLocks/>
          </p:cNvGrpSpPr>
          <p:nvPr/>
        </p:nvGrpSpPr>
        <p:grpSpPr bwMode="auto">
          <a:xfrm>
            <a:off x="7297229" y="1718023"/>
            <a:ext cx="347663" cy="2563812"/>
            <a:chOff x="4169" y="1610"/>
            <a:chExt cx="172" cy="1106"/>
          </a:xfrm>
        </p:grpSpPr>
        <p:sp>
          <p:nvSpPr>
            <p:cNvPr id="341" name="Rectangle 19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2" name="Rectangle 19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28" name="Rectangle 194"/>
          <p:cNvSpPr>
            <a:spLocks noChangeArrowheads="1"/>
          </p:cNvSpPr>
          <p:nvPr/>
        </p:nvSpPr>
        <p:spPr bwMode="auto">
          <a:xfrm rot="16200000">
            <a:off x="6906436" y="2686140"/>
            <a:ext cx="10863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Desenvolvimento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29" name="Group 195"/>
          <p:cNvGrpSpPr>
            <a:grpSpLocks/>
          </p:cNvGrpSpPr>
          <p:nvPr/>
        </p:nvGrpSpPr>
        <p:grpSpPr bwMode="auto">
          <a:xfrm>
            <a:off x="316992" y="2989610"/>
            <a:ext cx="1046162" cy="798513"/>
            <a:chOff x="726" y="2337"/>
            <a:chExt cx="516" cy="344"/>
          </a:xfrm>
        </p:grpSpPr>
        <p:sp>
          <p:nvSpPr>
            <p:cNvPr id="339" name="Freeform 19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0" name="Freeform 19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0" name="Rectangle 198"/>
          <p:cNvSpPr>
            <a:spLocks noChangeArrowheads="1"/>
          </p:cNvSpPr>
          <p:nvPr/>
        </p:nvSpPr>
        <p:spPr bwMode="auto">
          <a:xfrm>
            <a:off x="659892" y="3284885"/>
            <a:ext cx="2372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I&amp;D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1" name="Group 199"/>
          <p:cNvGrpSpPr>
            <a:grpSpLocks/>
          </p:cNvGrpSpPr>
          <p:nvPr/>
        </p:nvGrpSpPr>
        <p:grpSpPr bwMode="auto">
          <a:xfrm>
            <a:off x="1155192" y="2989610"/>
            <a:ext cx="1185862" cy="798513"/>
            <a:chOff x="1139" y="2337"/>
            <a:chExt cx="585" cy="344"/>
          </a:xfrm>
        </p:grpSpPr>
        <p:sp>
          <p:nvSpPr>
            <p:cNvPr id="337" name="Freeform 20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8" name="Freeform 20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2" name="Rectangle 202"/>
          <p:cNvSpPr>
            <a:spLocks noChangeArrowheads="1"/>
          </p:cNvSpPr>
          <p:nvPr/>
        </p:nvSpPr>
        <p:spPr bwMode="auto">
          <a:xfrm>
            <a:off x="1439354" y="3162648"/>
            <a:ext cx="496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Ideia de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3" name="Rectangle 203"/>
          <p:cNvSpPr>
            <a:spLocks noChangeArrowheads="1"/>
          </p:cNvSpPr>
          <p:nvPr/>
        </p:nvSpPr>
        <p:spPr bwMode="auto">
          <a:xfrm>
            <a:off x="1431417" y="3400773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Neg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4" name="Rectangle 204"/>
          <p:cNvSpPr>
            <a:spLocks noChangeArrowheads="1"/>
          </p:cNvSpPr>
          <p:nvPr/>
        </p:nvSpPr>
        <p:spPr bwMode="auto">
          <a:xfrm>
            <a:off x="1747329" y="340077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ó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5" name="Rectangle 205"/>
          <p:cNvSpPr>
            <a:spLocks noChangeArrowheads="1"/>
          </p:cNvSpPr>
          <p:nvPr/>
        </p:nvSpPr>
        <p:spPr bwMode="auto">
          <a:xfrm>
            <a:off x="1842579" y="3400773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cio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6" name="Group 206"/>
          <p:cNvGrpSpPr>
            <a:grpSpLocks/>
          </p:cNvGrpSpPr>
          <p:nvPr/>
        </p:nvGrpSpPr>
        <p:grpSpPr bwMode="auto">
          <a:xfrm>
            <a:off x="2131504" y="2989610"/>
            <a:ext cx="1116013" cy="798513"/>
            <a:chOff x="1621" y="2337"/>
            <a:chExt cx="550" cy="344"/>
          </a:xfrm>
        </p:grpSpPr>
        <p:sp>
          <p:nvSpPr>
            <p:cNvPr id="335" name="Freeform 20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6" name="Freeform 20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7" name="Rectangle 209"/>
          <p:cNvSpPr>
            <a:spLocks noChangeArrowheads="1"/>
          </p:cNvSpPr>
          <p:nvPr/>
        </p:nvSpPr>
        <p:spPr bwMode="auto">
          <a:xfrm>
            <a:off x="2348992" y="3162648"/>
            <a:ext cx="5565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Proposta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8" name="Rectangle 210"/>
          <p:cNvSpPr>
            <a:spLocks noChangeArrowheads="1"/>
          </p:cNvSpPr>
          <p:nvPr/>
        </p:nvSpPr>
        <p:spPr bwMode="auto">
          <a:xfrm>
            <a:off x="2371217" y="3400773"/>
            <a:ext cx="513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de Valor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9" name="Group 211"/>
          <p:cNvGrpSpPr>
            <a:grpSpLocks/>
          </p:cNvGrpSpPr>
          <p:nvPr/>
        </p:nvGrpSpPr>
        <p:grpSpPr bwMode="auto">
          <a:xfrm>
            <a:off x="3039554" y="2989610"/>
            <a:ext cx="1255713" cy="798513"/>
            <a:chOff x="2069" y="2337"/>
            <a:chExt cx="619" cy="344"/>
          </a:xfrm>
        </p:grpSpPr>
        <p:sp>
          <p:nvSpPr>
            <p:cNvPr id="333" name="Freeform 21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4" name="Freeform 21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0" name="Rectangle 214"/>
          <p:cNvSpPr>
            <a:spLocks noChangeArrowheads="1"/>
          </p:cNvSpPr>
          <p:nvPr/>
        </p:nvSpPr>
        <p:spPr bwMode="auto">
          <a:xfrm>
            <a:off x="3328479" y="3162648"/>
            <a:ext cx="5434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Plano de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1" name="Rectangle 215"/>
          <p:cNvSpPr>
            <a:spLocks noChangeArrowheads="1"/>
          </p:cNvSpPr>
          <p:nvPr/>
        </p:nvSpPr>
        <p:spPr bwMode="auto">
          <a:xfrm>
            <a:off x="3352292" y="3400773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Neg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2" name="Rectangle 216"/>
          <p:cNvSpPr>
            <a:spLocks noChangeArrowheads="1"/>
          </p:cNvSpPr>
          <p:nvPr/>
        </p:nvSpPr>
        <p:spPr bwMode="auto">
          <a:xfrm>
            <a:off x="3668204" y="340077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ó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3" name="Rectangle 217"/>
          <p:cNvSpPr>
            <a:spLocks noChangeArrowheads="1"/>
          </p:cNvSpPr>
          <p:nvPr/>
        </p:nvSpPr>
        <p:spPr bwMode="auto">
          <a:xfrm>
            <a:off x="3763454" y="3400773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cio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44" name="Group 218"/>
          <p:cNvGrpSpPr>
            <a:grpSpLocks/>
          </p:cNvGrpSpPr>
          <p:nvPr/>
        </p:nvGrpSpPr>
        <p:grpSpPr bwMode="auto">
          <a:xfrm>
            <a:off x="5411279" y="2989610"/>
            <a:ext cx="1327150" cy="798513"/>
            <a:chOff x="3239" y="2337"/>
            <a:chExt cx="655" cy="344"/>
          </a:xfrm>
        </p:grpSpPr>
        <p:sp>
          <p:nvSpPr>
            <p:cNvPr id="331" name="Freeform 21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2" name="Freeform 22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5" name="Rectangle 221"/>
          <p:cNvSpPr>
            <a:spLocks noChangeArrowheads="1"/>
          </p:cNvSpPr>
          <p:nvPr/>
        </p:nvSpPr>
        <p:spPr bwMode="auto">
          <a:xfrm>
            <a:off x="5730367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6" name="Rectangle 222"/>
          <p:cNvSpPr>
            <a:spLocks noChangeArrowheads="1"/>
          </p:cNvSpPr>
          <p:nvPr/>
        </p:nvSpPr>
        <p:spPr bwMode="auto">
          <a:xfrm>
            <a:off x="5601779" y="3400773"/>
            <a:ext cx="7727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Adolescente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47" name="Group 223"/>
          <p:cNvGrpSpPr>
            <a:grpSpLocks/>
          </p:cNvGrpSpPr>
          <p:nvPr/>
        </p:nvGrpSpPr>
        <p:grpSpPr bwMode="auto">
          <a:xfrm>
            <a:off x="4017454" y="2989610"/>
            <a:ext cx="1603375" cy="798513"/>
            <a:chOff x="2551" y="2337"/>
            <a:chExt cx="791" cy="344"/>
          </a:xfrm>
        </p:grpSpPr>
        <p:sp>
          <p:nvSpPr>
            <p:cNvPr id="329" name="Freeform 22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0" name="Freeform 22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8" name="Rectangle 226"/>
          <p:cNvSpPr>
            <a:spLocks noChangeArrowheads="1"/>
          </p:cNvSpPr>
          <p:nvPr/>
        </p:nvSpPr>
        <p:spPr bwMode="auto">
          <a:xfrm>
            <a:off x="4514342" y="3045173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>
            <a:off x="4249229" y="3284885"/>
            <a:ext cx="2233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Rec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0" name="Rectangle 228"/>
          <p:cNvSpPr>
            <a:spLocks noChangeArrowheads="1"/>
          </p:cNvSpPr>
          <p:nvPr/>
        </p:nvSpPr>
        <p:spPr bwMode="auto">
          <a:xfrm>
            <a:off x="4554029" y="328488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é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1" name="Rectangle 229"/>
          <p:cNvSpPr>
            <a:spLocks noChangeArrowheads="1"/>
          </p:cNvSpPr>
          <p:nvPr/>
        </p:nvSpPr>
        <p:spPr bwMode="auto">
          <a:xfrm>
            <a:off x="4652454" y="3284885"/>
            <a:ext cx="1234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m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2" name="Rectangle 230"/>
          <p:cNvSpPr>
            <a:spLocks noChangeArrowheads="1"/>
          </p:cNvSpPr>
          <p:nvPr/>
        </p:nvSpPr>
        <p:spPr bwMode="auto">
          <a:xfrm>
            <a:off x="4793742" y="3284885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-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3" name="Rectangle 231"/>
          <p:cNvSpPr>
            <a:spLocks noChangeArrowheads="1"/>
          </p:cNvSpPr>
          <p:nvPr/>
        </p:nvSpPr>
        <p:spPr bwMode="auto">
          <a:xfrm>
            <a:off x="4850892" y="3284885"/>
            <a:ext cx="4889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Nascida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4" name="Rectangle 232"/>
          <p:cNvSpPr>
            <a:spLocks noChangeArrowheads="1"/>
          </p:cNvSpPr>
          <p:nvPr/>
        </p:nvSpPr>
        <p:spPr bwMode="auto">
          <a:xfrm>
            <a:off x="4303204" y="3521423"/>
            <a:ext cx="9076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Licenciamento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55" name="Group 233"/>
          <p:cNvGrpSpPr>
            <a:grpSpLocks/>
          </p:cNvGrpSpPr>
          <p:nvPr/>
        </p:nvGrpSpPr>
        <p:grpSpPr bwMode="auto">
          <a:xfrm>
            <a:off x="6528879" y="2989610"/>
            <a:ext cx="1116013" cy="798513"/>
            <a:chOff x="3790" y="2337"/>
            <a:chExt cx="551" cy="344"/>
          </a:xfrm>
        </p:grpSpPr>
        <p:sp>
          <p:nvSpPr>
            <p:cNvPr id="327" name="Freeform 23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8" name="Freeform 23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56" name="Rectangle 236"/>
          <p:cNvSpPr>
            <a:spLocks noChangeArrowheads="1"/>
          </p:cNvSpPr>
          <p:nvPr/>
        </p:nvSpPr>
        <p:spPr bwMode="auto">
          <a:xfrm>
            <a:off x="6746367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7" name="Rectangle 237"/>
          <p:cNvSpPr>
            <a:spLocks noChangeArrowheads="1"/>
          </p:cNvSpPr>
          <p:nvPr/>
        </p:nvSpPr>
        <p:spPr bwMode="auto">
          <a:xfrm>
            <a:off x="6844792" y="3400773"/>
            <a:ext cx="4085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Adulta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58" name="Group 238"/>
          <p:cNvGrpSpPr>
            <a:grpSpLocks/>
          </p:cNvGrpSpPr>
          <p:nvPr/>
        </p:nvGrpSpPr>
        <p:grpSpPr bwMode="auto">
          <a:xfrm>
            <a:off x="7435342" y="2989610"/>
            <a:ext cx="1395412" cy="798513"/>
            <a:chOff x="4237" y="2337"/>
            <a:chExt cx="689" cy="344"/>
          </a:xfrm>
        </p:grpSpPr>
        <p:sp>
          <p:nvSpPr>
            <p:cNvPr id="325" name="Freeform 23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6" name="Freeform 24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59" name="Rectangle 241"/>
          <p:cNvSpPr>
            <a:spLocks noChangeArrowheads="1"/>
          </p:cNvSpPr>
          <p:nvPr/>
        </p:nvSpPr>
        <p:spPr bwMode="auto">
          <a:xfrm>
            <a:off x="7784592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60" name="Rectangle 242"/>
          <p:cNvSpPr>
            <a:spLocks noChangeArrowheads="1"/>
          </p:cNvSpPr>
          <p:nvPr/>
        </p:nvSpPr>
        <p:spPr bwMode="auto">
          <a:xfrm>
            <a:off x="7622667" y="3400773"/>
            <a:ext cx="8299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Amadurecida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61" name="Group 249"/>
          <p:cNvGrpSpPr>
            <a:grpSpLocks/>
          </p:cNvGrpSpPr>
          <p:nvPr/>
        </p:nvGrpSpPr>
        <p:grpSpPr bwMode="auto">
          <a:xfrm>
            <a:off x="143508" y="1268760"/>
            <a:ext cx="8856984" cy="5589240"/>
            <a:chOff x="587" y="1339"/>
            <a:chExt cx="4511" cy="2444"/>
          </a:xfrm>
        </p:grpSpPr>
        <p:sp>
          <p:nvSpPr>
            <p:cNvPr id="323" name="Freeform 250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4" name="Freeform 251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Group 254"/>
          <p:cNvGrpSpPr>
            <a:grpSpLocks/>
          </p:cNvGrpSpPr>
          <p:nvPr/>
        </p:nvGrpSpPr>
        <p:grpSpPr bwMode="auto">
          <a:xfrm>
            <a:off x="1015492" y="1729135"/>
            <a:ext cx="423862" cy="2132013"/>
            <a:chOff x="1070" y="1610"/>
            <a:chExt cx="171" cy="1106"/>
          </a:xfrm>
          <a:solidFill>
            <a:schemeClr val="bg1"/>
          </a:solidFill>
        </p:grpSpPr>
        <p:sp>
          <p:nvSpPr>
            <p:cNvPr id="321" name="Rectangle 25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2" name="Rectangle 25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Group 306"/>
          <p:cNvGrpSpPr>
            <a:grpSpLocks/>
          </p:cNvGrpSpPr>
          <p:nvPr/>
        </p:nvGrpSpPr>
        <p:grpSpPr bwMode="auto">
          <a:xfrm>
            <a:off x="1991804" y="1729135"/>
            <a:ext cx="379413" cy="2132013"/>
            <a:chOff x="1552" y="1610"/>
            <a:chExt cx="171" cy="1106"/>
          </a:xfrm>
          <a:solidFill>
            <a:schemeClr val="bg1"/>
          </a:solidFill>
        </p:grpSpPr>
        <p:sp>
          <p:nvSpPr>
            <p:cNvPr id="319" name="Rectangle 30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0" name="Rectangle 30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64" name="Rectangle 309"/>
          <p:cNvSpPr>
            <a:spLocks noChangeArrowheads="1"/>
          </p:cNvSpPr>
          <p:nvPr/>
        </p:nvSpPr>
        <p:spPr bwMode="auto">
          <a:xfrm rot="16200000">
            <a:off x="1780785" y="2075210"/>
            <a:ext cx="7109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Verification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65" name="Group 312"/>
          <p:cNvGrpSpPr>
            <a:grpSpLocks/>
          </p:cNvGrpSpPr>
          <p:nvPr/>
        </p:nvGrpSpPr>
        <p:grpSpPr bwMode="auto">
          <a:xfrm>
            <a:off x="2899854" y="1729135"/>
            <a:ext cx="452438" cy="2132013"/>
            <a:chOff x="2000" y="1610"/>
            <a:chExt cx="172" cy="1106"/>
          </a:xfrm>
          <a:solidFill>
            <a:schemeClr val="bg1"/>
          </a:solidFill>
        </p:grpSpPr>
        <p:sp>
          <p:nvSpPr>
            <p:cNvPr id="317" name="Rectangle 31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8" name="Rectangle 31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66" name="Rectangle 315"/>
          <p:cNvSpPr>
            <a:spLocks noChangeArrowheads="1"/>
          </p:cNvSpPr>
          <p:nvPr/>
        </p:nvSpPr>
        <p:spPr bwMode="auto">
          <a:xfrm rot="16200000">
            <a:off x="2740663" y="2054950"/>
            <a:ext cx="6231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Validation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67" name="Group 318"/>
          <p:cNvGrpSpPr>
            <a:grpSpLocks/>
          </p:cNvGrpSpPr>
          <p:nvPr/>
        </p:nvGrpSpPr>
        <p:grpSpPr bwMode="auto">
          <a:xfrm>
            <a:off x="3806317" y="1729035"/>
            <a:ext cx="628650" cy="2552800"/>
            <a:chOff x="2447" y="1610"/>
            <a:chExt cx="310" cy="1106"/>
          </a:xfrm>
          <a:solidFill>
            <a:schemeClr val="bg1"/>
          </a:solidFill>
        </p:grpSpPr>
        <p:sp>
          <p:nvSpPr>
            <p:cNvPr id="315" name="Rectangle 31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6" name="Rectangle 32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Group 329"/>
          <p:cNvGrpSpPr>
            <a:grpSpLocks/>
          </p:cNvGrpSpPr>
          <p:nvPr/>
        </p:nvGrpSpPr>
        <p:grpSpPr bwMode="auto">
          <a:xfrm>
            <a:off x="5131879" y="1729135"/>
            <a:ext cx="558800" cy="2132013"/>
            <a:chOff x="3101" y="1610"/>
            <a:chExt cx="276" cy="1106"/>
          </a:xfrm>
          <a:solidFill>
            <a:schemeClr val="bg1"/>
          </a:solidFill>
        </p:grpSpPr>
        <p:sp>
          <p:nvSpPr>
            <p:cNvPr id="313" name="Rectangle 33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4" name="Rectangle 33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340"/>
          <p:cNvGrpSpPr>
            <a:grpSpLocks/>
          </p:cNvGrpSpPr>
          <p:nvPr/>
        </p:nvGrpSpPr>
        <p:grpSpPr bwMode="auto">
          <a:xfrm>
            <a:off x="6251067" y="1729135"/>
            <a:ext cx="487362" cy="2132013"/>
            <a:chOff x="3653" y="1610"/>
            <a:chExt cx="241" cy="1106"/>
          </a:xfrm>
          <a:solidFill>
            <a:schemeClr val="bg1"/>
          </a:solidFill>
        </p:grpSpPr>
        <p:sp>
          <p:nvSpPr>
            <p:cNvPr id="311" name="Rectangle 34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2" name="Rectangle 34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Group 351"/>
          <p:cNvGrpSpPr>
            <a:grpSpLocks/>
          </p:cNvGrpSpPr>
          <p:nvPr/>
        </p:nvGrpSpPr>
        <p:grpSpPr bwMode="auto">
          <a:xfrm>
            <a:off x="7297229" y="1729135"/>
            <a:ext cx="347663" cy="2132013"/>
            <a:chOff x="4169" y="1610"/>
            <a:chExt cx="172" cy="1106"/>
          </a:xfrm>
          <a:solidFill>
            <a:schemeClr val="bg1"/>
          </a:solidFill>
        </p:grpSpPr>
        <p:sp>
          <p:nvSpPr>
            <p:cNvPr id="309" name="Rectangle 35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0" name="Rectangle 35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1" name="Rectangle 354"/>
          <p:cNvSpPr>
            <a:spLocks noChangeArrowheads="1"/>
          </p:cNvSpPr>
          <p:nvPr/>
        </p:nvSpPr>
        <p:spPr bwMode="auto">
          <a:xfrm rot="16200000">
            <a:off x="6679692" y="2449602"/>
            <a:ext cx="1543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Development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2" name="Group 355"/>
          <p:cNvGrpSpPr>
            <a:grpSpLocks/>
          </p:cNvGrpSpPr>
          <p:nvPr/>
        </p:nvGrpSpPr>
        <p:grpSpPr bwMode="auto">
          <a:xfrm>
            <a:off x="316992" y="2989610"/>
            <a:ext cx="1046162" cy="798513"/>
            <a:chOff x="726" y="2337"/>
            <a:chExt cx="516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3" name="Rectangle 358"/>
          <p:cNvSpPr>
            <a:spLocks noChangeArrowheads="1"/>
          </p:cNvSpPr>
          <p:nvPr/>
        </p:nvSpPr>
        <p:spPr bwMode="auto">
          <a:xfrm>
            <a:off x="659892" y="3284885"/>
            <a:ext cx="2821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>
                <a:solidFill>
                  <a:prstClr val="black"/>
                </a:solidFill>
              </a:rPr>
              <a:t>R&amp;D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4" name="Group 359"/>
          <p:cNvGrpSpPr>
            <a:grpSpLocks/>
          </p:cNvGrpSpPr>
          <p:nvPr/>
        </p:nvGrpSpPr>
        <p:grpSpPr bwMode="auto">
          <a:xfrm>
            <a:off x="1155192" y="2989610"/>
            <a:ext cx="1185862" cy="798513"/>
            <a:chOff x="1139" y="2337"/>
            <a:chExt cx="58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5" name="Freeform 36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6" name="Freeform 36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5" name="Rectangle 362"/>
          <p:cNvSpPr>
            <a:spLocks noChangeArrowheads="1"/>
          </p:cNvSpPr>
          <p:nvPr/>
        </p:nvSpPr>
        <p:spPr bwMode="auto">
          <a:xfrm>
            <a:off x="1439354" y="3162648"/>
            <a:ext cx="604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Business </a:t>
            </a:r>
            <a:r>
              <a:rPr lang="pt-PT" sz="1200" dirty="0" err="1" smtClean="0">
                <a:solidFill>
                  <a:srgbClr val="000000"/>
                </a:solidFill>
              </a:rPr>
              <a:t>Idea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6" name="Group 366"/>
          <p:cNvGrpSpPr>
            <a:grpSpLocks/>
          </p:cNvGrpSpPr>
          <p:nvPr/>
        </p:nvGrpSpPr>
        <p:grpSpPr bwMode="auto">
          <a:xfrm>
            <a:off x="2131504" y="2989610"/>
            <a:ext cx="1116013" cy="798513"/>
            <a:chOff x="1621" y="2337"/>
            <a:chExt cx="550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3" name="Freeform 36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4" name="Freeform 36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7" name="Rectangle 369"/>
          <p:cNvSpPr>
            <a:spLocks noChangeArrowheads="1"/>
          </p:cNvSpPr>
          <p:nvPr/>
        </p:nvSpPr>
        <p:spPr bwMode="auto">
          <a:xfrm>
            <a:off x="2327017" y="3162647"/>
            <a:ext cx="8522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Value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Proposition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8" name="Group 371"/>
          <p:cNvGrpSpPr>
            <a:grpSpLocks/>
          </p:cNvGrpSpPr>
          <p:nvPr/>
        </p:nvGrpSpPr>
        <p:grpSpPr bwMode="auto">
          <a:xfrm>
            <a:off x="3039554" y="2989610"/>
            <a:ext cx="1255713" cy="798513"/>
            <a:chOff x="2069" y="2337"/>
            <a:chExt cx="61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1" name="Freeform 37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2" name="Freeform 37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9" name="Rectangle 374"/>
          <p:cNvSpPr>
            <a:spLocks noChangeArrowheads="1"/>
          </p:cNvSpPr>
          <p:nvPr/>
        </p:nvSpPr>
        <p:spPr bwMode="auto">
          <a:xfrm>
            <a:off x="3355775" y="3162648"/>
            <a:ext cx="711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Business </a:t>
            </a:r>
            <a:r>
              <a:rPr lang="pt-PT" sz="1200" dirty="0" err="1" smtClean="0">
                <a:solidFill>
                  <a:srgbClr val="000000"/>
                </a:solidFill>
              </a:rPr>
              <a:t>Plan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0" name="Group 378"/>
          <p:cNvGrpSpPr>
            <a:grpSpLocks/>
          </p:cNvGrpSpPr>
          <p:nvPr/>
        </p:nvGrpSpPr>
        <p:grpSpPr bwMode="auto">
          <a:xfrm>
            <a:off x="5411279" y="2989610"/>
            <a:ext cx="1327150" cy="798513"/>
            <a:chOff x="3239" y="2337"/>
            <a:chExt cx="65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9" name="Freeform 37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0" name="Freeform 38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1" name="Rectangle 381"/>
          <p:cNvSpPr>
            <a:spLocks noChangeArrowheads="1"/>
          </p:cNvSpPr>
          <p:nvPr/>
        </p:nvSpPr>
        <p:spPr bwMode="auto">
          <a:xfrm>
            <a:off x="5763900" y="3162648"/>
            <a:ext cx="865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>
                <a:solidFill>
                  <a:srgbClr val="000000"/>
                </a:solidFill>
              </a:rPr>
              <a:t>“</a:t>
            </a:r>
            <a:r>
              <a:rPr lang="pt-PT" sz="1200" dirty="0" err="1" smtClean="0">
                <a:solidFill>
                  <a:srgbClr val="000000"/>
                </a:solidFill>
              </a:rPr>
              <a:t>Teenage</a:t>
            </a:r>
            <a:r>
              <a:rPr lang="pt-PT" sz="1200" dirty="0" smtClean="0">
                <a:solidFill>
                  <a:srgbClr val="000000"/>
                </a:solidFill>
              </a:rPr>
              <a:t>”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2" name="Group 383"/>
          <p:cNvGrpSpPr>
            <a:grpSpLocks/>
          </p:cNvGrpSpPr>
          <p:nvPr/>
        </p:nvGrpSpPr>
        <p:grpSpPr bwMode="auto">
          <a:xfrm>
            <a:off x="4017454" y="2989610"/>
            <a:ext cx="1603375" cy="798513"/>
            <a:chOff x="2551" y="2337"/>
            <a:chExt cx="79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7" name="Freeform 38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8" name="Freeform 38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3" name="Rectangle 386"/>
          <p:cNvSpPr>
            <a:spLocks noChangeArrowheads="1"/>
          </p:cNvSpPr>
          <p:nvPr/>
        </p:nvSpPr>
        <p:spPr bwMode="auto">
          <a:xfrm>
            <a:off x="4350566" y="3099765"/>
            <a:ext cx="898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Start-up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84" name="Rectangle 392"/>
          <p:cNvSpPr>
            <a:spLocks noChangeArrowheads="1"/>
          </p:cNvSpPr>
          <p:nvPr/>
        </p:nvSpPr>
        <p:spPr bwMode="auto">
          <a:xfrm>
            <a:off x="4456452" y="3521423"/>
            <a:ext cx="570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Licensing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5" name="Group 393"/>
          <p:cNvGrpSpPr>
            <a:grpSpLocks/>
          </p:cNvGrpSpPr>
          <p:nvPr/>
        </p:nvGrpSpPr>
        <p:grpSpPr bwMode="auto">
          <a:xfrm>
            <a:off x="6528879" y="2989610"/>
            <a:ext cx="1116013" cy="798513"/>
            <a:chOff x="3790" y="2337"/>
            <a:chExt cx="55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5" name="Freeform 39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6" name="Freeform 39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6" name="Rectangle 396"/>
          <p:cNvSpPr>
            <a:spLocks noChangeArrowheads="1"/>
          </p:cNvSpPr>
          <p:nvPr/>
        </p:nvSpPr>
        <p:spPr bwMode="auto">
          <a:xfrm>
            <a:off x="6714307" y="3162648"/>
            <a:ext cx="775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“</a:t>
            </a:r>
            <a:r>
              <a:rPr lang="pt-PT" sz="1200" dirty="0" err="1" smtClean="0">
                <a:solidFill>
                  <a:srgbClr val="000000"/>
                </a:solidFill>
              </a:rPr>
              <a:t>Full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grown</a:t>
            </a:r>
            <a:r>
              <a:rPr lang="pt-PT" sz="1200" dirty="0" smtClean="0">
                <a:solidFill>
                  <a:srgbClr val="000000"/>
                </a:solidFill>
              </a:rPr>
              <a:t>”</a:t>
            </a:r>
          </a:p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7" name="Group 398"/>
          <p:cNvGrpSpPr>
            <a:grpSpLocks/>
          </p:cNvGrpSpPr>
          <p:nvPr/>
        </p:nvGrpSpPr>
        <p:grpSpPr bwMode="auto">
          <a:xfrm>
            <a:off x="7435342" y="2989610"/>
            <a:ext cx="1395412" cy="798513"/>
            <a:chOff x="4237" y="2337"/>
            <a:chExt cx="68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3" name="Freeform 39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4" name="Freeform 40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8" name="Rectangle 401"/>
          <p:cNvSpPr>
            <a:spLocks noChangeArrowheads="1"/>
          </p:cNvSpPr>
          <p:nvPr/>
        </p:nvSpPr>
        <p:spPr bwMode="auto">
          <a:xfrm>
            <a:off x="7824702" y="3162648"/>
            <a:ext cx="754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“Mature”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89" name="Rectangle 336"/>
          <p:cNvSpPr>
            <a:spLocks noChangeArrowheads="1"/>
          </p:cNvSpPr>
          <p:nvPr/>
        </p:nvSpPr>
        <p:spPr bwMode="auto">
          <a:xfrm rot="16200000">
            <a:off x="3545596" y="2137483"/>
            <a:ext cx="11502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Creation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(1st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Incubation</a:t>
            </a:r>
            <a:r>
              <a:rPr lang="pt-PT" sz="1200" dirty="0" smtClean="0">
                <a:solidFill>
                  <a:srgbClr val="000000"/>
                </a:solidFill>
              </a:rPr>
              <a:t>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90" name="Rectangle 97"/>
          <p:cNvSpPr>
            <a:spLocks noChangeArrowheads="1"/>
          </p:cNvSpPr>
          <p:nvPr/>
        </p:nvSpPr>
        <p:spPr bwMode="auto">
          <a:xfrm rot="16200000">
            <a:off x="930648" y="1993441"/>
            <a:ext cx="4744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/>
              <a:t>Ignition</a:t>
            </a:r>
            <a:endParaRPr lang="pt-PT" sz="1200" dirty="0"/>
          </a:p>
        </p:txBody>
      </p:sp>
      <p:sp>
        <p:nvSpPr>
          <p:cNvPr id="291" name="Rectangle 336"/>
          <p:cNvSpPr>
            <a:spLocks noChangeArrowheads="1"/>
          </p:cNvSpPr>
          <p:nvPr/>
        </p:nvSpPr>
        <p:spPr bwMode="auto">
          <a:xfrm rot="16200000">
            <a:off x="4830780" y="2191144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Acceleration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(2nd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</a:t>
            </a:r>
            <a:r>
              <a:rPr lang="pt-PT" sz="1200" dirty="0" smtClean="0">
                <a:solidFill>
                  <a:srgbClr val="000000"/>
                </a:solidFill>
              </a:rPr>
              <a:t>.)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92" name="Rectangle 336"/>
          <p:cNvSpPr>
            <a:spLocks noChangeArrowheads="1"/>
          </p:cNvSpPr>
          <p:nvPr/>
        </p:nvSpPr>
        <p:spPr bwMode="auto">
          <a:xfrm rot="16200000">
            <a:off x="5924892" y="2193416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Consolidation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(3rd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</a:t>
            </a:r>
            <a:r>
              <a:rPr lang="pt-PT" sz="1200" dirty="0" smtClean="0">
                <a:solidFill>
                  <a:srgbClr val="000000"/>
                </a:solidFill>
              </a:rPr>
              <a:t>.)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18" name="Rectangle 409"/>
          <p:cNvSpPr>
            <a:spLocks noChangeArrowheads="1"/>
          </p:cNvSpPr>
          <p:nvPr/>
        </p:nvSpPr>
        <p:spPr bwMode="auto">
          <a:xfrm>
            <a:off x="242764" y="4077543"/>
            <a:ext cx="8721724" cy="19251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altLang="pt-PT" dirty="0"/>
              <a:t>Support the creation of companies</a:t>
            </a:r>
            <a:r>
              <a:rPr lang="en-US" altLang="pt-PT" dirty="0" smtClean="0"/>
              <a:t>,</a:t>
            </a:r>
          </a:p>
          <a:p>
            <a:pPr>
              <a:buFontTx/>
              <a:buChar char="•"/>
            </a:pPr>
            <a:r>
              <a:rPr lang="en-US" altLang="pt-PT" dirty="0" smtClean="0"/>
              <a:t> Incubation facilities management</a:t>
            </a:r>
          </a:p>
          <a:p>
            <a:pPr>
              <a:buFontTx/>
              <a:buChar char="•"/>
            </a:pPr>
            <a:r>
              <a:rPr lang="en-US" altLang="pt-PT" dirty="0" smtClean="0"/>
              <a:t>Fund raising support</a:t>
            </a:r>
          </a:p>
          <a:p>
            <a:pPr>
              <a:buFontTx/>
              <a:buChar char="•"/>
            </a:pPr>
            <a:r>
              <a:rPr lang="en-US" altLang="pt-PT" dirty="0" smtClean="0"/>
              <a:t>Tax and Intellectual property guidance</a:t>
            </a:r>
          </a:p>
          <a:p>
            <a:pPr>
              <a:buFontTx/>
              <a:buChar char="•"/>
            </a:pPr>
            <a:r>
              <a:rPr lang="en-US" altLang="pt-PT" dirty="0" smtClean="0"/>
              <a:t>Training programs</a:t>
            </a:r>
            <a:endParaRPr lang="en-US" altLang="pt-PT" dirty="0"/>
          </a:p>
          <a:p>
            <a:pPr>
              <a:buFontTx/>
              <a:buChar char="•"/>
            </a:pPr>
            <a:r>
              <a:rPr lang="en-US" altLang="pt-PT" dirty="0" smtClean="0"/>
              <a:t>IP Negotiation </a:t>
            </a:r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40823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8" name="Rectangle 78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33199" name="Text Box 79"/>
          <p:cNvSpPr txBox="1">
            <a:spLocks noChangeArrowheads="1"/>
          </p:cNvSpPr>
          <p:nvPr/>
        </p:nvSpPr>
        <p:spPr bwMode="auto">
          <a:xfrm>
            <a:off x="0" y="-26988"/>
            <a:ext cx="9144000" cy="1189038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4800" b="1" dirty="0" err="1">
                <a:solidFill>
                  <a:schemeClr val="bg1"/>
                </a:solidFill>
              </a:rPr>
              <a:t>Immaterial</a:t>
            </a:r>
            <a:r>
              <a:rPr lang="pt-PT" sz="4800" b="1" dirty="0">
                <a:solidFill>
                  <a:schemeClr val="bg1"/>
                </a:solidFill>
              </a:rPr>
              <a:t> </a:t>
            </a:r>
            <a:r>
              <a:rPr lang="pt-PT" sz="4800" b="1" dirty="0" err="1">
                <a:solidFill>
                  <a:schemeClr val="bg1"/>
                </a:solidFill>
              </a:rPr>
              <a:t>Projects</a:t>
            </a:r>
            <a:endParaRPr lang="pt-PT" sz="4800" b="1" dirty="0">
              <a:solidFill>
                <a:schemeClr val="bg1"/>
              </a:solidFill>
            </a:endParaRPr>
          </a:p>
          <a:p>
            <a:pPr algn="ctr"/>
            <a:r>
              <a:rPr lang="pt-PT" sz="2400" b="1" dirty="0">
                <a:solidFill>
                  <a:schemeClr val="bg1"/>
                </a:solidFill>
              </a:rPr>
              <a:t>II – </a:t>
            </a:r>
            <a:r>
              <a:rPr lang="pt-PT" sz="2400" b="1" dirty="0" err="1">
                <a:solidFill>
                  <a:schemeClr val="bg1"/>
                </a:solidFill>
              </a:rPr>
              <a:t>Entrepreneurship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and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Innovation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Promotion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3202" name="AutoShape 82"/>
          <p:cNvSpPr>
            <a:spLocks noChangeAspect="1" noChangeArrowheads="1" noTextEdit="1"/>
          </p:cNvSpPr>
          <p:nvPr/>
        </p:nvSpPr>
        <p:spPr bwMode="auto">
          <a:xfrm>
            <a:off x="0" y="1209675"/>
            <a:ext cx="91440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19" name="Rectangle 93"/>
          <p:cNvSpPr>
            <a:spLocks noChangeArrowheads="1"/>
          </p:cNvSpPr>
          <p:nvPr/>
        </p:nvSpPr>
        <p:spPr bwMode="auto">
          <a:xfrm>
            <a:off x="4708017" y="1389410"/>
            <a:ext cx="6120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>
                <a:solidFill>
                  <a:srgbClr val="FFFF00"/>
                </a:solidFill>
              </a:rPr>
              <a:t>Executivo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20" name="Group 94"/>
          <p:cNvGrpSpPr>
            <a:grpSpLocks/>
          </p:cNvGrpSpPr>
          <p:nvPr/>
        </p:nvGrpSpPr>
        <p:grpSpPr bwMode="auto">
          <a:xfrm>
            <a:off x="1015492" y="1718023"/>
            <a:ext cx="346075" cy="2563812"/>
            <a:chOff x="1070" y="1610"/>
            <a:chExt cx="171" cy="1106"/>
          </a:xfrm>
        </p:grpSpPr>
        <p:sp>
          <p:nvSpPr>
            <p:cNvPr id="353" name="Rectangle 9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4" name="Rectangle 9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6"/>
          <p:cNvGrpSpPr>
            <a:grpSpLocks/>
          </p:cNvGrpSpPr>
          <p:nvPr/>
        </p:nvGrpSpPr>
        <p:grpSpPr bwMode="auto">
          <a:xfrm>
            <a:off x="1991804" y="1718023"/>
            <a:ext cx="347663" cy="2563812"/>
            <a:chOff x="1552" y="1610"/>
            <a:chExt cx="171" cy="1106"/>
          </a:xfrm>
        </p:grpSpPr>
        <p:sp>
          <p:nvSpPr>
            <p:cNvPr id="351" name="Rectangle 14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2" name="Rectangle 14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2" name="Group 152"/>
          <p:cNvGrpSpPr>
            <a:grpSpLocks/>
          </p:cNvGrpSpPr>
          <p:nvPr/>
        </p:nvGrpSpPr>
        <p:grpSpPr bwMode="auto">
          <a:xfrm>
            <a:off x="2899854" y="1718023"/>
            <a:ext cx="349250" cy="2563812"/>
            <a:chOff x="2000" y="1610"/>
            <a:chExt cx="172" cy="1106"/>
          </a:xfrm>
        </p:grpSpPr>
        <p:sp>
          <p:nvSpPr>
            <p:cNvPr id="349" name="Rectangle 15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0" name="Rectangle 15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3" name="Group 158"/>
          <p:cNvGrpSpPr>
            <a:grpSpLocks/>
          </p:cNvGrpSpPr>
          <p:nvPr/>
        </p:nvGrpSpPr>
        <p:grpSpPr bwMode="auto">
          <a:xfrm>
            <a:off x="3806317" y="1718023"/>
            <a:ext cx="628650" cy="2563812"/>
            <a:chOff x="2447" y="1610"/>
            <a:chExt cx="310" cy="1106"/>
          </a:xfrm>
        </p:grpSpPr>
        <p:sp>
          <p:nvSpPr>
            <p:cNvPr id="347" name="Rectangle 15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8" name="Rectangle 16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4" name="Group 169"/>
          <p:cNvGrpSpPr>
            <a:grpSpLocks/>
          </p:cNvGrpSpPr>
          <p:nvPr/>
        </p:nvGrpSpPr>
        <p:grpSpPr bwMode="auto">
          <a:xfrm>
            <a:off x="5131879" y="1718023"/>
            <a:ext cx="558800" cy="2563812"/>
            <a:chOff x="3101" y="1610"/>
            <a:chExt cx="276" cy="1106"/>
          </a:xfrm>
        </p:grpSpPr>
        <p:sp>
          <p:nvSpPr>
            <p:cNvPr id="345" name="Rectangle 17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6" name="Rectangle 17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80"/>
          <p:cNvGrpSpPr>
            <a:grpSpLocks/>
          </p:cNvGrpSpPr>
          <p:nvPr/>
        </p:nvGrpSpPr>
        <p:grpSpPr bwMode="auto">
          <a:xfrm>
            <a:off x="6251067" y="1718023"/>
            <a:ext cx="487362" cy="2563812"/>
            <a:chOff x="3653" y="1610"/>
            <a:chExt cx="241" cy="1106"/>
          </a:xfrm>
        </p:grpSpPr>
        <p:sp>
          <p:nvSpPr>
            <p:cNvPr id="343" name="Rectangle 18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4" name="Rectangle 18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7" name="Group 191"/>
          <p:cNvGrpSpPr>
            <a:grpSpLocks/>
          </p:cNvGrpSpPr>
          <p:nvPr/>
        </p:nvGrpSpPr>
        <p:grpSpPr bwMode="auto">
          <a:xfrm>
            <a:off x="7297229" y="1718023"/>
            <a:ext cx="347663" cy="2563812"/>
            <a:chOff x="4169" y="1610"/>
            <a:chExt cx="172" cy="1106"/>
          </a:xfrm>
        </p:grpSpPr>
        <p:sp>
          <p:nvSpPr>
            <p:cNvPr id="341" name="Rectangle 19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2" name="Rectangle 19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28" name="Rectangle 194"/>
          <p:cNvSpPr>
            <a:spLocks noChangeArrowheads="1"/>
          </p:cNvSpPr>
          <p:nvPr/>
        </p:nvSpPr>
        <p:spPr bwMode="auto">
          <a:xfrm rot="16200000">
            <a:off x="6906436" y="2686140"/>
            <a:ext cx="10863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Desenvolvimento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29" name="Group 195"/>
          <p:cNvGrpSpPr>
            <a:grpSpLocks/>
          </p:cNvGrpSpPr>
          <p:nvPr/>
        </p:nvGrpSpPr>
        <p:grpSpPr bwMode="auto">
          <a:xfrm>
            <a:off x="316992" y="2989610"/>
            <a:ext cx="1046162" cy="798513"/>
            <a:chOff x="726" y="2337"/>
            <a:chExt cx="516" cy="344"/>
          </a:xfrm>
        </p:grpSpPr>
        <p:sp>
          <p:nvSpPr>
            <p:cNvPr id="339" name="Freeform 19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0" name="Freeform 19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0" name="Rectangle 198"/>
          <p:cNvSpPr>
            <a:spLocks noChangeArrowheads="1"/>
          </p:cNvSpPr>
          <p:nvPr/>
        </p:nvSpPr>
        <p:spPr bwMode="auto">
          <a:xfrm>
            <a:off x="659892" y="3284885"/>
            <a:ext cx="2372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I&amp;D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1" name="Group 199"/>
          <p:cNvGrpSpPr>
            <a:grpSpLocks/>
          </p:cNvGrpSpPr>
          <p:nvPr/>
        </p:nvGrpSpPr>
        <p:grpSpPr bwMode="auto">
          <a:xfrm>
            <a:off x="1155192" y="2989610"/>
            <a:ext cx="1185862" cy="798513"/>
            <a:chOff x="1139" y="2337"/>
            <a:chExt cx="585" cy="344"/>
          </a:xfrm>
        </p:grpSpPr>
        <p:sp>
          <p:nvSpPr>
            <p:cNvPr id="337" name="Freeform 20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8" name="Freeform 20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2" name="Rectangle 202"/>
          <p:cNvSpPr>
            <a:spLocks noChangeArrowheads="1"/>
          </p:cNvSpPr>
          <p:nvPr/>
        </p:nvSpPr>
        <p:spPr bwMode="auto">
          <a:xfrm>
            <a:off x="1439354" y="3162648"/>
            <a:ext cx="496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Ideia de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3" name="Rectangle 203"/>
          <p:cNvSpPr>
            <a:spLocks noChangeArrowheads="1"/>
          </p:cNvSpPr>
          <p:nvPr/>
        </p:nvSpPr>
        <p:spPr bwMode="auto">
          <a:xfrm>
            <a:off x="1431417" y="3400773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Neg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4" name="Rectangle 204"/>
          <p:cNvSpPr>
            <a:spLocks noChangeArrowheads="1"/>
          </p:cNvSpPr>
          <p:nvPr/>
        </p:nvSpPr>
        <p:spPr bwMode="auto">
          <a:xfrm>
            <a:off x="1747329" y="340077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ó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5" name="Rectangle 205"/>
          <p:cNvSpPr>
            <a:spLocks noChangeArrowheads="1"/>
          </p:cNvSpPr>
          <p:nvPr/>
        </p:nvSpPr>
        <p:spPr bwMode="auto">
          <a:xfrm>
            <a:off x="1842579" y="3400773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cio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6" name="Group 206"/>
          <p:cNvGrpSpPr>
            <a:grpSpLocks/>
          </p:cNvGrpSpPr>
          <p:nvPr/>
        </p:nvGrpSpPr>
        <p:grpSpPr bwMode="auto">
          <a:xfrm>
            <a:off x="2131504" y="2989610"/>
            <a:ext cx="1116013" cy="798513"/>
            <a:chOff x="1621" y="2337"/>
            <a:chExt cx="550" cy="344"/>
          </a:xfrm>
        </p:grpSpPr>
        <p:sp>
          <p:nvSpPr>
            <p:cNvPr id="335" name="Freeform 20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6" name="Freeform 20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7" name="Rectangle 209"/>
          <p:cNvSpPr>
            <a:spLocks noChangeArrowheads="1"/>
          </p:cNvSpPr>
          <p:nvPr/>
        </p:nvSpPr>
        <p:spPr bwMode="auto">
          <a:xfrm>
            <a:off x="2348992" y="3162648"/>
            <a:ext cx="5565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Proposta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8" name="Rectangle 210"/>
          <p:cNvSpPr>
            <a:spLocks noChangeArrowheads="1"/>
          </p:cNvSpPr>
          <p:nvPr/>
        </p:nvSpPr>
        <p:spPr bwMode="auto">
          <a:xfrm>
            <a:off x="2371217" y="3400773"/>
            <a:ext cx="513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de Valor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9" name="Group 211"/>
          <p:cNvGrpSpPr>
            <a:grpSpLocks/>
          </p:cNvGrpSpPr>
          <p:nvPr/>
        </p:nvGrpSpPr>
        <p:grpSpPr bwMode="auto">
          <a:xfrm>
            <a:off x="3039554" y="2989610"/>
            <a:ext cx="1255713" cy="798513"/>
            <a:chOff x="2069" y="2337"/>
            <a:chExt cx="619" cy="344"/>
          </a:xfrm>
        </p:grpSpPr>
        <p:sp>
          <p:nvSpPr>
            <p:cNvPr id="333" name="Freeform 21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4" name="Freeform 21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0" name="Rectangle 214"/>
          <p:cNvSpPr>
            <a:spLocks noChangeArrowheads="1"/>
          </p:cNvSpPr>
          <p:nvPr/>
        </p:nvSpPr>
        <p:spPr bwMode="auto">
          <a:xfrm>
            <a:off x="3328479" y="3162648"/>
            <a:ext cx="5434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Plano de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1" name="Rectangle 215"/>
          <p:cNvSpPr>
            <a:spLocks noChangeArrowheads="1"/>
          </p:cNvSpPr>
          <p:nvPr/>
        </p:nvSpPr>
        <p:spPr bwMode="auto">
          <a:xfrm>
            <a:off x="3352292" y="3400773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Neg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2" name="Rectangle 216"/>
          <p:cNvSpPr>
            <a:spLocks noChangeArrowheads="1"/>
          </p:cNvSpPr>
          <p:nvPr/>
        </p:nvSpPr>
        <p:spPr bwMode="auto">
          <a:xfrm>
            <a:off x="3668204" y="340077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ó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3" name="Rectangle 217"/>
          <p:cNvSpPr>
            <a:spLocks noChangeArrowheads="1"/>
          </p:cNvSpPr>
          <p:nvPr/>
        </p:nvSpPr>
        <p:spPr bwMode="auto">
          <a:xfrm>
            <a:off x="3763454" y="3400773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cio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44" name="Group 218"/>
          <p:cNvGrpSpPr>
            <a:grpSpLocks/>
          </p:cNvGrpSpPr>
          <p:nvPr/>
        </p:nvGrpSpPr>
        <p:grpSpPr bwMode="auto">
          <a:xfrm>
            <a:off x="5411279" y="2989610"/>
            <a:ext cx="1327150" cy="798513"/>
            <a:chOff x="3239" y="2337"/>
            <a:chExt cx="655" cy="344"/>
          </a:xfrm>
        </p:grpSpPr>
        <p:sp>
          <p:nvSpPr>
            <p:cNvPr id="331" name="Freeform 21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2" name="Freeform 22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5" name="Rectangle 221"/>
          <p:cNvSpPr>
            <a:spLocks noChangeArrowheads="1"/>
          </p:cNvSpPr>
          <p:nvPr/>
        </p:nvSpPr>
        <p:spPr bwMode="auto">
          <a:xfrm>
            <a:off x="5730367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6" name="Rectangle 222"/>
          <p:cNvSpPr>
            <a:spLocks noChangeArrowheads="1"/>
          </p:cNvSpPr>
          <p:nvPr/>
        </p:nvSpPr>
        <p:spPr bwMode="auto">
          <a:xfrm>
            <a:off x="5601779" y="3400773"/>
            <a:ext cx="7727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Adolescente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47" name="Group 223"/>
          <p:cNvGrpSpPr>
            <a:grpSpLocks/>
          </p:cNvGrpSpPr>
          <p:nvPr/>
        </p:nvGrpSpPr>
        <p:grpSpPr bwMode="auto">
          <a:xfrm>
            <a:off x="4017454" y="2989610"/>
            <a:ext cx="1603375" cy="798513"/>
            <a:chOff x="2551" y="2337"/>
            <a:chExt cx="791" cy="344"/>
          </a:xfrm>
        </p:grpSpPr>
        <p:sp>
          <p:nvSpPr>
            <p:cNvPr id="329" name="Freeform 22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0" name="Freeform 22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8" name="Rectangle 226"/>
          <p:cNvSpPr>
            <a:spLocks noChangeArrowheads="1"/>
          </p:cNvSpPr>
          <p:nvPr/>
        </p:nvSpPr>
        <p:spPr bwMode="auto">
          <a:xfrm>
            <a:off x="4514342" y="3045173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>
            <a:off x="4249229" y="3284885"/>
            <a:ext cx="2233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Rec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0" name="Rectangle 228"/>
          <p:cNvSpPr>
            <a:spLocks noChangeArrowheads="1"/>
          </p:cNvSpPr>
          <p:nvPr/>
        </p:nvSpPr>
        <p:spPr bwMode="auto">
          <a:xfrm>
            <a:off x="4554029" y="328488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é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1" name="Rectangle 229"/>
          <p:cNvSpPr>
            <a:spLocks noChangeArrowheads="1"/>
          </p:cNvSpPr>
          <p:nvPr/>
        </p:nvSpPr>
        <p:spPr bwMode="auto">
          <a:xfrm>
            <a:off x="4652454" y="3284885"/>
            <a:ext cx="1234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m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2" name="Rectangle 230"/>
          <p:cNvSpPr>
            <a:spLocks noChangeArrowheads="1"/>
          </p:cNvSpPr>
          <p:nvPr/>
        </p:nvSpPr>
        <p:spPr bwMode="auto">
          <a:xfrm>
            <a:off x="4793742" y="3284885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-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3" name="Rectangle 231"/>
          <p:cNvSpPr>
            <a:spLocks noChangeArrowheads="1"/>
          </p:cNvSpPr>
          <p:nvPr/>
        </p:nvSpPr>
        <p:spPr bwMode="auto">
          <a:xfrm>
            <a:off x="4850892" y="3284885"/>
            <a:ext cx="4889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Nascida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4" name="Rectangle 232"/>
          <p:cNvSpPr>
            <a:spLocks noChangeArrowheads="1"/>
          </p:cNvSpPr>
          <p:nvPr/>
        </p:nvSpPr>
        <p:spPr bwMode="auto">
          <a:xfrm>
            <a:off x="4303204" y="3521423"/>
            <a:ext cx="9076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Licenciamento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55" name="Group 233"/>
          <p:cNvGrpSpPr>
            <a:grpSpLocks/>
          </p:cNvGrpSpPr>
          <p:nvPr/>
        </p:nvGrpSpPr>
        <p:grpSpPr bwMode="auto">
          <a:xfrm>
            <a:off x="6528879" y="2989610"/>
            <a:ext cx="1116013" cy="798513"/>
            <a:chOff x="3790" y="2337"/>
            <a:chExt cx="551" cy="344"/>
          </a:xfrm>
        </p:grpSpPr>
        <p:sp>
          <p:nvSpPr>
            <p:cNvPr id="327" name="Freeform 23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8" name="Freeform 23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56" name="Rectangle 236"/>
          <p:cNvSpPr>
            <a:spLocks noChangeArrowheads="1"/>
          </p:cNvSpPr>
          <p:nvPr/>
        </p:nvSpPr>
        <p:spPr bwMode="auto">
          <a:xfrm>
            <a:off x="6746367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7" name="Rectangle 237"/>
          <p:cNvSpPr>
            <a:spLocks noChangeArrowheads="1"/>
          </p:cNvSpPr>
          <p:nvPr/>
        </p:nvSpPr>
        <p:spPr bwMode="auto">
          <a:xfrm>
            <a:off x="6844792" y="3400773"/>
            <a:ext cx="4085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Adulta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58" name="Group 238"/>
          <p:cNvGrpSpPr>
            <a:grpSpLocks/>
          </p:cNvGrpSpPr>
          <p:nvPr/>
        </p:nvGrpSpPr>
        <p:grpSpPr bwMode="auto">
          <a:xfrm>
            <a:off x="7435342" y="2989610"/>
            <a:ext cx="1395412" cy="798513"/>
            <a:chOff x="4237" y="2337"/>
            <a:chExt cx="689" cy="344"/>
          </a:xfrm>
        </p:grpSpPr>
        <p:sp>
          <p:nvSpPr>
            <p:cNvPr id="325" name="Freeform 23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6" name="Freeform 24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59" name="Rectangle 241"/>
          <p:cNvSpPr>
            <a:spLocks noChangeArrowheads="1"/>
          </p:cNvSpPr>
          <p:nvPr/>
        </p:nvSpPr>
        <p:spPr bwMode="auto">
          <a:xfrm>
            <a:off x="7784592" y="3162648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60" name="Rectangle 242"/>
          <p:cNvSpPr>
            <a:spLocks noChangeArrowheads="1"/>
          </p:cNvSpPr>
          <p:nvPr/>
        </p:nvSpPr>
        <p:spPr bwMode="auto">
          <a:xfrm>
            <a:off x="7622667" y="3400773"/>
            <a:ext cx="8299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Amadurecida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61" name="Group 249"/>
          <p:cNvGrpSpPr>
            <a:grpSpLocks/>
          </p:cNvGrpSpPr>
          <p:nvPr/>
        </p:nvGrpSpPr>
        <p:grpSpPr bwMode="auto">
          <a:xfrm>
            <a:off x="143508" y="1268760"/>
            <a:ext cx="8856984" cy="5589240"/>
            <a:chOff x="587" y="1339"/>
            <a:chExt cx="4511" cy="2444"/>
          </a:xfrm>
        </p:grpSpPr>
        <p:sp>
          <p:nvSpPr>
            <p:cNvPr id="323" name="Freeform 250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4" name="Freeform 251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Group 254"/>
          <p:cNvGrpSpPr>
            <a:grpSpLocks/>
          </p:cNvGrpSpPr>
          <p:nvPr/>
        </p:nvGrpSpPr>
        <p:grpSpPr bwMode="auto">
          <a:xfrm>
            <a:off x="1015492" y="1729135"/>
            <a:ext cx="423862" cy="2132013"/>
            <a:chOff x="1070" y="1610"/>
            <a:chExt cx="171" cy="1106"/>
          </a:xfrm>
          <a:solidFill>
            <a:schemeClr val="bg1"/>
          </a:solidFill>
        </p:grpSpPr>
        <p:sp>
          <p:nvSpPr>
            <p:cNvPr id="321" name="Rectangle 25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2" name="Rectangle 25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Group 306"/>
          <p:cNvGrpSpPr>
            <a:grpSpLocks/>
          </p:cNvGrpSpPr>
          <p:nvPr/>
        </p:nvGrpSpPr>
        <p:grpSpPr bwMode="auto">
          <a:xfrm>
            <a:off x="1991804" y="1729135"/>
            <a:ext cx="379413" cy="2132013"/>
            <a:chOff x="1552" y="1610"/>
            <a:chExt cx="171" cy="1106"/>
          </a:xfrm>
          <a:solidFill>
            <a:schemeClr val="bg1"/>
          </a:solidFill>
        </p:grpSpPr>
        <p:sp>
          <p:nvSpPr>
            <p:cNvPr id="319" name="Rectangle 30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0" name="Rectangle 30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64" name="Rectangle 309"/>
          <p:cNvSpPr>
            <a:spLocks noChangeArrowheads="1"/>
          </p:cNvSpPr>
          <p:nvPr/>
        </p:nvSpPr>
        <p:spPr bwMode="auto">
          <a:xfrm rot="16200000">
            <a:off x="1780785" y="2075210"/>
            <a:ext cx="7109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Verification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65" name="Group 312"/>
          <p:cNvGrpSpPr>
            <a:grpSpLocks/>
          </p:cNvGrpSpPr>
          <p:nvPr/>
        </p:nvGrpSpPr>
        <p:grpSpPr bwMode="auto">
          <a:xfrm>
            <a:off x="2899854" y="1729135"/>
            <a:ext cx="452438" cy="2132013"/>
            <a:chOff x="2000" y="1610"/>
            <a:chExt cx="172" cy="1106"/>
          </a:xfrm>
          <a:solidFill>
            <a:schemeClr val="bg1"/>
          </a:solidFill>
        </p:grpSpPr>
        <p:sp>
          <p:nvSpPr>
            <p:cNvPr id="317" name="Rectangle 31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8" name="Rectangle 31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66" name="Rectangle 315"/>
          <p:cNvSpPr>
            <a:spLocks noChangeArrowheads="1"/>
          </p:cNvSpPr>
          <p:nvPr/>
        </p:nvSpPr>
        <p:spPr bwMode="auto">
          <a:xfrm rot="16200000">
            <a:off x="2740663" y="2054950"/>
            <a:ext cx="6231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Validation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67" name="Group 318"/>
          <p:cNvGrpSpPr>
            <a:grpSpLocks/>
          </p:cNvGrpSpPr>
          <p:nvPr/>
        </p:nvGrpSpPr>
        <p:grpSpPr bwMode="auto">
          <a:xfrm>
            <a:off x="3806317" y="1729035"/>
            <a:ext cx="628650" cy="2132113"/>
            <a:chOff x="2447" y="1610"/>
            <a:chExt cx="310" cy="1106"/>
          </a:xfrm>
          <a:solidFill>
            <a:schemeClr val="bg1"/>
          </a:solidFill>
        </p:grpSpPr>
        <p:sp>
          <p:nvSpPr>
            <p:cNvPr id="315" name="Rectangle 31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6" name="Rectangle 32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Group 329"/>
          <p:cNvGrpSpPr>
            <a:grpSpLocks/>
          </p:cNvGrpSpPr>
          <p:nvPr/>
        </p:nvGrpSpPr>
        <p:grpSpPr bwMode="auto">
          <a:xfrm>
            <a:off x="5131879" y="1729135"/>
            <a:ext cx="558800" cy="2552700"/>
            <a:chOff x="3101" y="1610"/>
            <a:chExt cx="276" cy="1106"/>
          </a:xfrm>
          <a:solidFill>
            <a:schemeClr val="bg1"/>
          </a:solidFill>
        </p:grpSpPr>
        <p:sp>
          <p:nvSpPr>
            <p:cNvPr id="313" name="Rectangle 33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4" name="Rectangle 33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340"/>
          <p:cNvGrpSpPr>
            <a:grpSpLocks/>
          </p:cNvGrpSpPr>
          <p:nvPr/>
        </p:nvGrpSpPr>
        <p:grpSpPr bwMode="auto">
          <a:xfrm>
            <a:off x="6251067" y="1729135"/>
            <a:ext cx="487362" cy="2552700"/>
            <a:chOff x="3653" y="1610"/>
            <a:chExt cx="241" cy="1106"/>
          </a:xfrm>
          <a:solidFill>
            <a:schemeClr val="bg1"/>
          </a:solidFill>
        </p:grpSpPr>
        <p:sp>
          <p:nvSpPr>
            <p:cNvPr id="311" name="Rectangle 34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2" name="Rectangle 34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Group 351"/>
          <p:cNvGrpSpPr>
            <a:grpSpLocks/>
          </p:cNvGrpSpPr>
          <p:nvPr/>
        </p:nvGrpSpPr>
        <p:grpSpPr bwMode="auto">
          <a:xfrm>
            <a:off x="7297229" y="1729135"/>
            <a:ext cx="487363" cy="2552700"/>
            <a:chOff x="4169" y="1610"/>
            <a:chExt cx="172" cy="1106"/>
          </a:xfrm>
          <a:solidFill>
            <a:schemeClr val="bg1"/>
          </a:solidFill>
        </p:grpSpPr>
        <p:sp>
          <p:nvSpPr>
            <p:cNvPr id="309" name="Rectangle 35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0" name="Rectangle 35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1" name="Rectangle 354"/>
          <p:cNvSpPr>
            <a:spLocks noChangeArrowheads="1"/>
          </p:cNvSpPr>
          <p:nvPr/>
        </p:nvSpPr>
        <p:spPr bwMode="auto">
          <a:xfrm rot="16200000">
            <a:off x="6679692" y="2449602"/>
            <a:ext cx="1543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Development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2" name="Group 355"/>
          <p:cNvGrpSpPr>
            <a:grpSpLocks/>
          </p:cNvGrpSpPr>
          <p:nvPr/>
        </p:nvGrpSpPr>
        <p:grpSpPr bwMode="auto">
          <a:xfrm>
            <a:off x="316992" y="2989610"/>
            <a:ext cx="1046162" cy="798513"/>
            <a:chOff x="726" y="2337"/>
            <a:chExt cx="516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3" name="Rectangle 358"/>
          <p:cNvSpPr>
            <a:spLocks noChangeArrowheads="1"/>
          </p:cNvSpPr>
          <p:nvPr/>
        </p:nvSpPr>
        <p:spPr bwMode="auto">
          <a:xfrm>
            <a:off x="659892" y="3284885"/>
            <a:ext cx="2821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>
                <a:solidFill>
                  <a:prstClr val="black"/>
                </a:solidFill>
              </a:rPr>
              <a:t>R&amp;D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4" name="Group 359"/>
          <p:cNvGrpSpPr>
            <a:grpSpLocks/>
          </p:cNvGrpSpPr>
          <p:nvPr/>
        </p:nvGrpSpPr>
        <p:grpSpPr bwMode="auto">
          <a:xfrm>
            <a:off x="1155192" y="2989610"/>
            <a:ext cx="1185862" cy="798513"/>
            <a:chOff x="1139" y="2337"/>
            <a:chExt cx="58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5" name="Freeform 36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6" name="Freeform 36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5" name="Rectangle 362"/>
          <p:cNvSpPr>
            <a:spLocks noChangeArrowheads="1"/>
          </p:cNvSpPr>
          <p:nvPr/>
        </p:nvSpPr>
        <p:spPr bwMode="auto">
          <a:xfrm>
            <a:off x="1439354" y="3162648"/>
            <a:ext cx="604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Business </a:t>
            </a:r>
            <a:r>
              <a:rPr lang="pt-PT" sz="1200" dirty="0" err="1" smtClean="0">
                <a:solidFill>
                  <a:srgbClr val="000000"/>
                </a:solidFill>
              </a:rPr>
              <a:t>Idea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6" name="Group 366"/>
          <p:cNvGrpSpPr>
            <a:grpSpLocks/>
          </p:cNvGrpSpPr>
          <p:nvPr/>
        </p:nvGrpSpPr>
        <p:grpSpPr bwMode="auto">
          <a:xfrm>
            <a:off x="2131504" y="2989610"/>
            <a:ext cx="1116013" cy="798513"/>
            <a:chOff x="1621" y="2337"/>
            <a:chExt cx="550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3" name="Freeform 36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4" name="Freeform 36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7" name="Rectangle 369"/>
          <p:cNvSpPr>
            <a:spLocks noChangeArrowheads="1"/>
          </p:cNvSpPr>
          <p:nvPr/>
        </p:nvSpPr>
        <p:spPr bwMode="auto">
          <a:xfrm>
            <a:off x="2327017" y="3162647"/>
            <a:ext cx="8522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Value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Proposition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8" name="Group 371"/>
          <p:cNvGrpSpPr>
            <a:grpSpLocks/>
          </p:cNvGrpSpPr>
          <p:nvPr/>
        </p:nvGrpSpPr>
        <p:grpSpPr bwMode="auto">
          <a:xfrm>
            <a:off x="3039554" y="2989610"/>
            <a:ext cx="1255713" cy="798513"/>
            <a:chOff x="2069" y="2337"/>
            <a:chExt cx="61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1" name="Freeform 37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2" name="Freeform 37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9" name="Rectangle 374"/>
          <p:cNvSpPr>
            <a:spLocks noChangeArrowheads="1"/>
          </p:cNvSpPr>
          <p:nvPr/>
        </p:nvSpPr>
        <p:spPr bwMode="auto">
          <a:xfrm>
            <a:off x="3355775" y="3162648"/>
            <a:ext cx="711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Business </a:t>
            </a:r>
            <a:r>
              <a:rPr lang="pt-PT" sz="1200" dirty="0" err="1" smtClean="0">
                <a:solidFill>
                  <a:srgbClr val="000000"/>
                </a:solidFill>
              </a:rPr>
              <a:t>Plan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0" name="Group 378"/>
          <p:cNvGrpSpPr>
            <a:grpSpLocks/>
          </p:cNvGrpSpPr>
          <p:nvPr/>
        </p:nvGrpSpPr>
        <p:grpSpPr bwMode="auto">
          <a:xfrm>
            <a:off x="5411279" y="2989610"/>
            <a:ext cx="1327150" cy="798513"/>
            <a:chOff x="3239" y="2337"/>
            <a:chExt cx="65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9" name="Freeform 37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0" name="Freeform 38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1" name="Rectangle 381"/>
          <p:cNvSpPr>
            <a:spLocks noChangeArrowheads="1"/>
          </p:cNvSpPr>
          <p:nvPr/>
        </p:nvSpPr>
        <p:spPr bwMode="auto">
          <a:xfrm>
            <a:off x="5763900" y="3162648"/>
            <a:ext cx="865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>
                <a:solidFill>
                  <a:srgbClr val="000000"/>
                </a:solidFill>
              </a:rPr>
              <a:t>“</a:t>
            </a:r>
            <a:r>
              <a:rPr lang="pt-PT" sz="1200" dirty="0" err="1" smtClean="0">
                <a:solidFill>
                  <a:srgbClr val="000000"/>
                </a:solidFill>
              </a:rPr>
              <a:t>Teenage</a:t>
            </a:r>
            <a:r>
              <a:rPr lang="pt-PT" sz="1200" dirty="0" smtClean="0">
                <a:solidFill>
                  <a:srgbClr val="000000"/>
                </a:solidFill>
              </a:rPr>
              <a:t>”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2" name="Group 383"/>
          <p:cNvGrpSpPr>
            <a:grpSpLocks/>
          </p:cNvGrpSpPr>
          <p:nvPr/>
        </p:nvGrpSpPr>
        <p:grpSpPr bwMode="auto">
          <a:xfrm>
            <a:off x="4017454" y="2989610"/>
            <a:ext cx="1603375" cy="798513"/>
            <a:chOff x="2551" y="2337"/>
            <a:chExt cx="79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7" name="Freeform 38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8" name="Freeform 38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3" name="Rectangle 386"/>
          <p:cNvSpPr>
            <a:spLocks noChangeArrowheads="1"/>
          </p:cNvSpPr>
          <p:nvPr/>
        </p:nvSpPr>
        <p:spPr bwMode="auto">
          <a:xfrm>
            <a:off x="4350566" y="3099765"/>
            <a:ext cx="898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Start-up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84" name="Rectangle 392"/>
          <p:cNvSpPr>
            <a:spLocks noChangeArrowheads="1"/>
          </p:cNvSpPr>
          <p:nvPr/>
        </p:nvSpPr>
        <p:spPr bwMode="auto">
          <a:xfrm>
            <a:off x="4456452" y="3521423"/>
            <a:ext cx="570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Licensing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5" name="Group 393"/>
          <p:cNvGrpSpPr>
            <a:grpSpLocks/>
          </p:cNvGrpSpPr>
          <p:nvPr/>
        </p:nvGrpSpPr>
        <p:grpSpPr bwMode="auto">
          <a:xfrm>
            <a:off x="6528879" y="2989610"/>
            <a:ext cx="1116013" cy="798513"/>
            <a:chOff x="3790" y="2337"/>
            <a:chExt cx="55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5" name="Freeform 39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6" name="Freeform 39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6" name="Rectangle 396"/>
          <p:cNvSpPr>
            <a:spLocks noChangeArrowheads="1"/>
          </p:cNvSpPr>
          <p:nvPr/>
        </p:nvSpPr>
        <p:spPr bwMode="auto">
          <a:xfrm>
            <a:off x="6714307" y="3162648"/>
            <a:ext cx="775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“</a:t>
            </a:r>
            <a:r>
              <a:rPr lang="pt-PT" sz="1200" dirty="0" err="1" smtClean="0">
                <a:solidFill>
                  <a:srgbClr val="000000"/>
                </a:solidFill>
              </a:rPr>
              <a:t>Full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grown</a:t>
            </a:r>
            <a:r>
              <a:rPr lang="pt-PT" sz="1200" dirty="0" smtClean="0">
                <a:solidFill>
                  <a:srgbClr val="000000"/>
                </a:solidFill>
              </a:rPr>
              <a:t>”</a:t>
            </a:r>
          </a:p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7" name="Group 398"/>
          <p:cNvGrpSpPr>
            <a:grpSpLocks/>
          </p:cNvGrpSpPr>
          <p:nvPr/>
        </p:nvGrpSpPr>
        <p:grpSpPr bwMode="auto">
          <a:xfrm>
            <a:off x="7435342" y="2989610"/>
            <a:ext cx="1395412" cy="798513"/>
            <a:chOff x="4237" y="2337"/>
            <a:chExt cx="68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3" name="Freeform 39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4" name="Freeform 40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8" name="Rectangle 401"/>
          <p:cNvSpPr>
            <a:spLocks noChangeArrowheads="1"/>
          </p:cNvSpPr>
          <p:nvPr/>
        </p:nvSpPr>
        <p:spPr bwMode="auto">
          <a:xfrm>
            <a:off x="7824702" y="3162648"/>
            <a:ext cx="754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“Mature”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89" name="Rectangle 336"/>
          <p:cNvSpPr>
            <a:spLocks noChangeArrowheads="1"/>
          </p:cNvSpPr>
          <p:nvPr/>
        </p:nvSpPr>
        <p:spPr bwMode="auto">
          <a:xfrm rot="16200000">
            <a:off x="3545596" y="2137483"/>
            <a:ext cx="11502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Creation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(1st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Incubation</a:t>
            </a:r>
            <a:r>
              <a:rPr lang="pt-PT" sz="1200" dirty="0" smtClean="0">
                <a:solidFill>
                  <a:srgbClr val="000000"/>
                </a:solidFill>
              </a:rPr>
              <a:t>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90" name="Rectangle 97"/>
          <p:cNvSpPr>
            <a:spLocks noChangeArrowheads="1"/>
          </p:cNvSpPr>
          <p:nvPr/>
        </p:nvSpPr>
        <p:spPr bwMode="auto">
          <a:xfrm rot="16200000">
            <a:off x="930648" y="1993441"/>
            <a:ext cx="4744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/>
              <a:t>Ignition</a:t>
            </a:r>
            <a:endParaRPr lang="pt-PT" sz="1200" dirty="0"/>
          </a:p>
        </p:txBody>
      </p:sp>
      <p:sp>
        <p:nvSpPr>
          <p:cNvPr id="291" name="Rectangle 336"/>
          <p:cNvSpPr>
            <a:spLocks noChangeArrowheads="1"/>
          </p:cNvSpPr>
          <p:nvPr/>
        </p:nvSpPr>
        <p:spPr bwMode="auto">
          <a:xfrm rot="16200000">
            <a:off x="4830780" y="2191144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Acceleration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(2nd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</a:t>
            </a:r>
            <a:r>
              <a:rPr lang="pt-PT" sz="1200" dirty="0" smtClean="0">
                <a:solidFill>
                  <a:srgbClr val="000000"/>
                </a:solidFill>
              </a:rPr>
              <a:t>.)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92" name="Rectangle 336"/>
          <p:cNvSpPr>
            <a:spLocks noChangeArrowheads="1"/>
          </p:cNvSpPr>
          <p:nvPr/>
        </p:nvSpPr>
        <p:spPr bwMode="auto">
          <a:xfrm rot="16200000">
            <a:off x="5924892" y="2193416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Consolidation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(3rd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</a:t>
            </a:r>
            <a:r>
              <a:rPr lang="pt-PT" sz="1200" dirty="0" smtClean="0">
                <a:solidFill>
                  <a:srgbClr val="000000"/>
                </a:solidFill>
              </a:rPr>
              <a:t>.)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18" name="Rectangle 409"/>
          <p:cNvSpPr>
            <a:spLocks noChangeArrowheads="1"/>
          </p:cNvSpPr>
          <p:nvPr/>
        </p:nvSpPr>
        <p:spPr bwMode="auto">
          <a:xfrm>
            <a:off x="242764" y="4077543"/>
            <a:ext cx="8721724" cy="194374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altLang="pt-PT" dirty="0"/>
              <a:t>Support business development and internationalization</a:t>
            </a:r>
          </a:p>
          <a:p>
            <a:pPr>
              <a:buFontTx/>
              <a:buChar char="•"/>
            </a:pPr>
            <a:r>
              <a:rPr lang="en-US" altLang="pt-PT" dirty="0"/>
              <a:t>Business development (Business intelligence, prospect for new opportunities, support the trade policies and training of teams)</a:t>
            </a:r>
          </a:p>
          <a:p>
            <a:pPr>
              <a:buFontTx/>
              <a:buChar char="•"/>
            </a:pPr>
            <a:r>
              <a:rPr lang="en-US" altLang="pt-PT" dirty="0"/>
              <a:t>Support the increase in technology-intensive enterprises by facilitating the transfer and commercialization of technologies and contacts with entities of the NSTS</a:t>
            </a:r>
          </a:p>
          <a:p>
            <a:pPr>
              <a:buFontTx/>
              <a:buChar char="•"/>
            </a:pPr>
            <a:r>
              <a:rPr lang="en-US" altLang="pt-PT" dirty="0"/>
              <a:t>Missions abroad to expand and capture new markets </a:t>
            </a:r>
          </a:p>
        </p:txBody>
      </p:sp>
    </p:spTree>
    <p:extLst>
      <p:ext uri="{BB962C8B-B14F-4D97-AF65-F5344CB8AC3E}">
        <p14:creationId xmlns:p14="http://schemas.microsoft.com/office/powerpoint/2010/main" val="291275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8" name="Rectangle 78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33199" name="Text Box 79"/>
          <p:cNvSpPr txBox="1">
            <a:spLocks noChangeArrowheads="1"/>
          </p:cNvSpPr>
          <p:nvPr/>
        </p:nvSpPr>
        <p:spPr bwMode="auto">
          <a:xfrm>
            <a:off x="0" y="-26988"/>
            <a:ext cx="9144000" cy="1189038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4800" b="1" dirty="0" err="1">
                <a:solidFill>
                  <a:schemeClr val="bg1"/>
                </a:solidFill>
              </a:rPr>
              <a:t>Immaterial</a:t>
            </a:r>
            <a:r>
              <a:rPr lang="pt-PT" sz="4800" b="1" dirty="0">
                <a:solidFill>
                  <a:schemeClr val="bg1"/>
                </a:solidFill>
              </a:rPr>
              <a:t> </a:t>
            </a:r>
            <a:r>
              <a:rPr lang="pt-PT" sz="4800" b="1" dirty="0" err="1">
                <a:solidFill>
                  <a:schemeClr val="bg1"/>
                </a:solidFill>
              </a:rPr>
              <a:t>Projects</a:t>
            </a:r>
            <a:endParaRPr lang="pt-PT" sz="4800" b="1" dirty="0">
              <a:solidFill>
                <a:schemeClr val="bg1"/>
              </a:solidFill>
            </a:endParaRPr>
          </a:p>
          <a:p>
            <a:pPr algn="ctr"/>
            <a:r>
              <a:rPr lang="pt-PT" sz="2400" b="1" dirty="0">
                <a:solidFill>
                  <a:schemeClr val="bg1"/>
                </a:solidFill>
              </a:rPr>
              <a:t>II – </a:t>
            </a:r>
            <a:r>
              <a:rPr lang="pt-PT" sz="2400" b="1" dirty="0" err="1">
                <a:solidFill>
                  <a:schemeClr val="bg1"/>
                </a:solidFill>
              </a:rPr>
              <a:t>Entrepreneurship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and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Innovation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Promotion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3202" name="AutoShape 82"/>
          <p:cNvSpPr>
            <a:spLocks noChangeAspect="1" noChangeArrowheads="1" noTextEdit="1"/>
          </p:cNvSpPr>
          <p:nvPr/>
        </p:nvSpPr>
        <p:spPr bwMode="auto">
          <a:xfrm>
            <a:off x="0" y="1209675"/>
            <a:ext cx="91440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19" name="Rectangle 93"/>
          <p:cNvSpPr>
            <a:spLocks noChangeArrowheads="1"/>
          </p:cNvSpPr>
          <p:nvPr/>
        </p:nvSpPr>
        <p:spPr bwMode="auto">
          <a:xfrm>
            <a:off x="4708017" y="1389410"/>
            <a:ext cx="6120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>
                <a:solidFill>
                  <a:srgbClr val="FFFF00"/>
                </a:solidFill>
              </a:rPr>
              <a:t>Executivo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20" name="Group 94"/>
          <p:cNvGrpSpPr>
            <a:grpSpLocks/>
          </p:cNvGrpSpPr>
          <p:nvPr/>
        </p:nvGrpSpPr>
        <p:grpSpPr bwMode="auto">
          <a:xfrm>
            <a:off x="1015492" y="1718023"/>
            <a:ext cx="346075" cy="2563812"/>
            <a:chOff x="1070" y="1610"/>
            <a:chExt cx="171" cy="1106"/>
          </a:xfrm>
        </p:grpSpPr>
        <p:sp>
          <p:nvSpPr>
            <p:cNvPr id="353" name="Rectangle 9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4" name="Rectangle 9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6"/>
          <p:cNvGrpSpPr>
            <a:grpSpLocks/>
          </p:cNvGrpSpPr>
          <p:nvPr/>
        </p:nvGrpSpPr>
        <p:grpSpPr bwMode="auto">
          <a:xfrm>
            <a:off x="1991804" y="1718023"/>
            <a:ext cx="347663" cy="2563812"/>
            <a:chOff x="1552" y="1610"/>
            <a:chExt cx="171" cy="1106"/>
          </a:xfrm>
        </p:grpSpPr>
        <p:sp>
          <p:nvSpPr>
            <p:cNvPr id="351" name="Rectangle 14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2" name="Rectangle 14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2" name="Group 152"/>
          <p:cNvGrpSpPr>
            <a:grpSpLocks/>
          </p:cNvGrpSpPr>
          <p:nvPr/>
        </p:nvGrpSpPr>
        <p:grpSpPr bwMode="auto">
          <a:xfrm>
            <a:off x="2899854" y="1718023"/>
            <a:ext cx="349250" cy="2563812"/>
            <a:chOff x="2000" y="1610"/>
            <a:chExt cx="172" cy="1106"/>
          </a:xfrm>
        </p:grpSpPr>
        <p:sp>
          <p:nvSpPr>
            <p:cNvPr id="349" name="Rectangle 15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50" name="Rectangle 15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3" name="Group 158"/>
          <p:cNvGrpSpPr>
            <a:grpSpLocks/>
          </p:cNvGrpSpPr>
          <p:nvPr/>
        </p:nvGrpSpPr>
        <p:grpSpPr bwMode="auto">
          <a:xfrm>
            <a:off x="3806317" y="1718023"/>
            <a:ext cx="628650" cy="2563812"/>
            <a:chOff x="2447" y="1610"/>
            <a:chExt cx="310" cy="1106"/>
          </a:xfrm>
        </p:grpSpPr>
        <p:sp>
          <p:nvSpPr>
            <p:cNvPr id="347" name="Rectangle 15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8" name="Rectangle 16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4" name="Group 169"/>
          <p:cNvGrpSpPr>
            <a:grpSpLocks/>
          </p:cNvGrpSpPr>
          <p:nvPr/>
        </p:nvGrpSpPr>
        <p:grpSpPr bwMode="auto">
          <a:xfrm>
            <a:off x="5131879" y="1718023"/>
            <a:ext cx="558800" cy="2563812"/>
            <a:chOff x="3101" y="1610"/>
            <a:chExt cx="276" cy="1106"/>
          </a:xfrm>
        </p:grpSpPr>
        <p:sp>
          <p:nvSpPr>
            <p:cNvPr id="345" name="Rectangle 17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6" name="Rectangle 17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80"/>
          <p:cNvGrpSpPr>
            <a:grpSpLocks/>
          </p:cNvGrpSpPr>
          <p:nvPr/>
        </p:nvGrpSpPr>
        <p:grpSpPr bwMode="auto">
          <a:xfrm>
            <a:off x="6251067" y="1718023"/>
            <a:ext cx="487362" cy="2563812"/>
            <a:chOff x="3653" y="1610"/>
            <a:chExt cx="241" cy="1106"/>
          </a:xfrm>
        </p:grpSpPr>
        <p:sp>
          <p:nvSpPr>
            <p:cNvPr id="343" name="Rectangle 18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4" name="Rectangle 18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27" name="Group 191"/>
          <p:cNvGrpSpPr>
            <a:grpSpLocks/>
          </p:cNvGrpSpPr>
          <p:nvPr/>
        </p:nvGrpSpPr>
        <p:grpSpPr bwMode="auto">
          <a:xfrm>
            <a:off x="7297229" y="1718023"/>
            <a:ext cx="347663" cy="2563812"/>
            <a:chOff x="4169" y="1610"/>
            <a:chExt cx="172" cy="1106"/>
          </a:xfrm>
        </p:grpSpPr>
        <p:sp>
          <p:nvSpPr>
            <p:cNvPr id="341" name="Rectangle 19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2" name="Rectangle 19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28" name="Rectangle 194"/>
          <p:cNvSpPr>
            <a:spLocks noChangeArrowheads="1"/>
          </p:cNvSpPr>
          <p:nvPr/>
        </p:nvSpPr>
        <p:spPr bwMode="auto">
          <a:xfrm rot="16200000">
            <a:off x="6906436" y="2398008"/>
            <a:ext cx="10863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Desenvolvimento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29" name="Group 195"/>
          <p:cNvGrpSpPr>
            <a:grpSpLocks/>
          </p:cNvGrpSpPr>
          <p:nvPr/>
        </p:nvGrpSpPr>
        <p:grpSpPr bwMode="auto">
          <a:xfrm>
            <a:off x="316992" y="2701478"/>
            <a:ext cx="1046162" cy="798513"/>
            <a:chOff x="726" y="2337"/>
            <a:chExt cx="516" cy="344"/>
          </a:xfrm>
        </p:grpSpPr>
        <p:sp>
          <p:nvSpPr>
            <p:cNvPr id="339" name="Freeform 19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40" name="Freeform 19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0" name="Rectangle 198"/>
          <p:cNvSpPr>
            <a:spLocks noChangeArrowheads="1"/>
          </p:cNvSpPr>
          <p:nvPr/>
        </p:nvSpPr>
        <p:spPr bwMode="auto">
          <a:xfrm>
            <a:off x="659892" y="2996753"/>
            <a:ext cx="2372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I&amp;D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1" name="Group 199"/>
          <p:cNvGrpSpPr>
            <a:grpSpLocks/>
          </p:cNvGrpSpPr>
          <p:nvPr/>
        </p:nvGrpSpPr>
        <p:grpSpPr bwMode="auto">
          <a:xfrm>
            <a:off x="1155192" y="2701478"/>
            <a:ext cx="1185862" cy="798513"/>
            <a:chOff x="1139" y="2337"/>
            <a:chExt cx="585" cy="344"/>
          </a:xfrm>
        </p:grpSpPr>
        <p:sp>
          <p:nvSpPr>
            <p:cNvPr id="337" name="Freeform 20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8" name="Freeform 20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2" name="Rectangle 202"/>
          <p:cNvSpPr>
            <a:spLocks noChangeArrowheads="1"/>
          </p:cNvSpPr>
          <p:nvPr/>
        </p:nvSpPr>
        <p:spPr bwMode="auto">
          <a:xfrm>
            <a:off x="1439354" y="2874516"/>
            <a:ext cx="496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Ideia de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3" name="Rectangle 203"/>
          <p:cNvSpPr>
            <a:spLocks noChangeArrowheads="1"/>
          </p:cNvSpPr>
          <p:nvPr/>
        </p:nvSpPr>
        <p:spPr bwMode="auto">
          <a:xfrm>
            <a:off x="1431417" y="3112641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Neg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4" name="Rectangle 204"/>
          <p:cNvSpPr>
            <a:spLocks noChangeArrowheads="1"/>
          </p:cNvSpPr>
          <p:nvPr/>
        </p:nvSpPr>
        <p:spPr bwMode="auto">
          <a:xfrm>
            <a:off x="1747329" y="3112641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ó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5" name="Rectangle 205"/>
          <p:cNvSpPr>
            <a:spLocks noChangeArrowheads="1"/>
          </p:cNvSpPr>
          <p:nvPr/>
        </p:nvSpPr>
        <p:spPr bwMode="auto">
          <a:xfrm>
            <a:off x="1842579" y="3112641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cio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6" name="Group 206"/>
          <p:cNvGrpSpPr>
            <a:grpSpLocks/>
          </p:cNvGrpSpPr>
          <p:nvPr/>
        </p:nvGrpSpPr>
        <p:grpSpPr bwMode="auto">
          <a:xfrm>
            <a:off x="2131504" y="2701478"/>
            <a:ext cx="1116013" cy="798513"/>
            <a:chOff x="1621" y="2337"/>
            <a:chExt cx="550" cy="344"/>
          </a:xfrm>
        </p:grpSpPr>
        <p:sp>
          <p:nvSpPr>
            <p:cNvPr id="335" name="Freeform 20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6" name="Freeform 20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37" name="Rectangle 209"/>
          <p:cNvSpPr>
            <a:spLocks noChangeArrowheads="1"/>
          </p:cNvSpPr>
          <p:nvPr/>
        </p:nvSpPr>
        <p:spPr bwMode="auto">
          <a:xfrm>
            <a:off x="2348992" y="2874516"/>
            <a:ext cx="5565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Proposta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38" name="Rectangle 210"/>
          <p:cNvSpPr>
            <a:spLocks noChangeArrowheads="1"/>
          </p:cNvSpPr>
          <p:nvPr/>
        </p:nvSpPr>
        <p:spPr bwMode="auto">
          <a:xfrm>
            <a:off x="2371217" y="3112641"/>
            <a:ext cx="513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de Valor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39" name="Group 211"/>
          <p:cNvGrpSpPr>
            <a:grpSpLocks/>
          </p:cNvGrpSpPr>
          <p:nvPr/>
        </p:nvGrpSpPr>
        <p:grpSpPr bwMode="auto">
          <a:xfrm>
            <a:off x="3039554" y="2701478"/>
            <a:ext cx="1255713" cy="798513"/>
            <a:chOff x="2069" y="2337"/>
            <a:chExt cx="619" cy="344"/>
          </a:xfrm>
        </p:grpSpPr>
        <p:sp>
          <p:nvSpPr>
            <p:cNvPr id="333" name="Freeform 21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4" name="Freeform 21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0" name="Rectangle 214"/>
          <p:cNvSpPr>
            <a:spLocks noChangeArrowheads="1"/>
          </p:cNvSpPr>
          <p:nvPr/>
        </p:nvSpPr>
        <p:spPr bwMode="auto">
          <a:xfrm>
            <a:off x="3328479" y="2874516"/>
            <a:ext cx="5434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Plano de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1" name="Rectangle 215"/>
          <p:cNvSpPr>
            <a:spLocks noChangeArrowheads="1"/>
          </p:cNvSpPr>
          <p:nvPr/>
        </p:nvSpPr>
        <p:spPr bwMode="auto">
          <a:xfrm>
            <a:off x="3352292" y="3112641"/>
            <a:ext cx="2484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Neg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2" name="Rectangle 216"/>
          <p:cNvSpPr>
            <a:spLocks noChangeArrowheads="1"/>
          </p:cNvSpPr>
          <p:nvPr/>
        </p:nvSpPr>
        <p:spPr bwMode="auto">
          <a:xfrm>
            <a:off x="3668204" y="3112641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ó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3" name="Rectangle 217"/>
          <p:cNvSpPr>
            <a:spLocks noChangeArrowheads="1"/>
          </p:cNvSpPr>
          <p:nvPr/>
        </p:nvSpPr>
        <p:spPr bwMode="auto">
          <a:xfrm>
            <a:off x="3763454" y="3112641"/>
            <a:ext cx="1827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cio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44" name="Group 218"/>
          <p:cNvGrpSpPr>
            <a:grpSpLocks/>
          </p:cNvGrpSpPr>
          <p:nvPr/>
        </p:nvGrpSpPr>
        <p:grpSpPr bwMode="auto">
          <a:xfrm>
            <a:off x="5411279" y="2701478"/>
            <a:ext cx="1327150" cy="798513"/>
            <a:chOff x="3239" y="2337"/>
            <a:chExt cx="655" cy="344"/>
          </a:xfrm>
        </p:grpSpPr>
        <p:sp>
          <p:nvSpPr>
            <p:cNvPr id="331" name="Freeform 21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2" name="Freeform 22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5" name="Rectangle 221"/>
          <p:cNvSpPr>
            <a:spLocks noChangeArrowheads="1"/>
          </p:cNvSpPr>
          <p:nvPr/>
        </p:nvSpPr>
        <p:spPr bwMode="auto">
          <a:xfrm>
            <a:off x="5730367" y="2874516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6" name="Rectangle 222"/>
          <p:cNvSpPr>
            <a:spLocks noChangeArrowheads="1"/>
          </p:cNvSpPr>
          <p:nvPr/>
        </p:nvSpPr>
        <p:spPr bwMode="auto">
          <a:xfrm>
            <a:off x="5601779" y="3112641"/>
            <a:ext cx="7727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Adolescente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47" name="Group 223"/>
          <p:cNvGrpSpPr>
            <a:grpSpLocks/>
          </p:cNvGrpSpPr>
          <p:nvPr/>
        </p:nvGrpSpPr>
        <p:grpSpPr bwMode="auto">
          <a:xfrm>
            <a:off x="4017454" y="2701478"/>
            <a:ext cx="1603375" cy="798513"/>
            <a:chOff x="2551" y="2337"/>
            <a:chExt cx="791" cy="344"/>
          </a:xfrm>
        </p:grpSpPr>
        <p:sp>
          <p:nvSpPr>
            <p:cNvPr id="329" name="Freeform 22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30" name="Freeform 22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48" name="Rectangle 226"/>
          <p:cNvSpPr>
            <a:spLocks noChangeArrowheads="1"/>
          </p:cNvSpPr>
          <p:nvPr/>
        </p:nvSpPr>
        <p:spPr bwMode="auto">
          <a:xfrm>
            <a:off x="4514342" y="2757041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>
            <a:off x="4249229" y="2996753"/>
            <a:ext cx="2233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Rec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0" name="Rectangle 228"/>
          <p:cNvSpPr>
            <a:spLocks noChangeArrowheads="1"/>
          </p:cNvSpPr>
          <p:nvPr/>
        </p:nvSpPr>
        <p:spPr bwMode="auto">
          <a:xfrm>
            <a:off x="4554029" y="299675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é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1" name="Rectangle 229"/>
          <p:cNvSpPr>
            <a:spLocks noChangeArrowheads="1"/>
          </p:cNvSpPr>
          <p:nvPr/>
        </p:nvSpPr>
        <p:spPr bwMode="auto">
          <a:xfrm>
            <a:off x="4652454" y="2996753"/>
            <a:ext cx="1234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m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2" name="Rectangle 230"/>
          <p:cNvSpPr>
            <a:spLocks noChangeArrowheads="1"/>
          </p:cNvSpPr>
          <p:nvPr/>
        </p:nvSpPr>
        <p:spPr bwMode="auto">
          <a:xfrm>
            <a:off x="4793742" y="2996753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-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3" name="Rectangle 231"/>
          <p:cNvSpPr>
            <a:spLocks noChangeArrowheads="1"/>
          </p:cNvSpPr>
          <p:nvPr/>
        </p:nvSpPr>
        <p:spPr bwMode="auto">
          <a:xfrm>
            <a:off x="4850892" y="2996753"/>
            <a:ext cx="4889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Nascida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4" name="Rectangle 232"/>
          <p:cNvSpPr>
            <a:spLocks noChangeArrowheads="1"/>
          </p:cNvSpPr>
          <p:nvPr/>
        </p:nvSpPr>
        <p:spPr bwMode="auto">
          <a:xfrm>
            <a:off x="4303204" y="3233291"/>
            <a:ext cx="9076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Licenciamento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55" name="Group 233"/>
          <p:cNvGrpSpPr>
            <a:grpSpLocks/>
          </p:cNvGrpSpPr>
          <p:nvPr/>
        </p:nvGrpSpPr>
        <p:grpSpPr bwMode="auto">
          <a:xfrm>
            <a:off x="6528879" y="2701478"/>
            <a:ext cx="1116013" cy="798513"/>
            <a:chOff x="3790" y="2337"/>
            <a:chExt cx="551" cy="344"/>
          </a:xfrm>
        </p:grpSpPr>
        <p:sp>
          <p:nvSpPr>
            <p:cNvPr id="327" name="Freeform 23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8" name="Freeform 23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56" name="Rectangle 236"/>
          <p:cNvSpPr>
            <a:spLocks noChangeArrowheads="1"/>
          </p:cNvSpPr>
          <p:nvPr/>
        </p:nvSpPr>
        <p:spPr bwMode="auto">
          <a:xfrm>
            <a:off x="6746367" y="2874516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57" name="Rectangle 237"/>
          <p:cNvSpPr>
            <a:spLocks noChangeArrowheads="1"/>
          </p:cNvSpPr>
          <p:nvPr/>
        </p:nvSpPr>
        <p:spPr bwMode="auto">
          <a:xfrm>
            <a:off x="6844792" y="3112641"/>
            <a:ext cx="4085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Adulta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58" name="Group 238"/>
          <p:cNvGrpSpPr>
            <a:grpSpLocks/>
          </p:cNvGrpSpPr>
          <p:nvPr/>
        </p:nvGrpSpPr>
        <p:grpSpPr bwMode="auto">
          <a:xfrm>
            <a:off x="7435342" y="2701478"/>
            <a:ext cx="1395412" cy="798513"/>
            <a:chOff x="4237" y="2337"/>
            <a:chExt cx="689" cy="344"/>
          </a:xfrm>
        </p:grpSpPr>
        <p:sp>
          <p:nvSpPr>
            <p:cNvPr id="325" name="Freeform 23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6" name="Freeform 24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59" name="Rectangle 241"/>
          <p:cNvSpPr>
            <a:spLocks noChangeArrowheads="1"/>
          </p:cNvSpPr>
          <p:nvPr/>
        </p:nvSpPr>
        <p:spPr bwMode="auto">
          <a:xfrm>
            <a:off x="7784592" y="2874516"/>
            <a:ext cx="5413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Empresa</a:t>
            </a:r>
            <a:endParaRPr lang="pt-PT" sz="1200">
              <a:solidFill>
                <a:prstClr val="black"/>
              </a:solidFill>
            </a:endParaRPr>
          </a:p>
        </p:txBody>
      </p:sp>
      <p:sp>
        <p:nvSpPr>
          <p:cNvPr id="260" name="Rectangle 242"/>
          <p:cNvSpPr>
            <a:spLocks noChangeArrowheads="1"/>
          </p:cNvSpPr>
          <p:nvPr/>
        </p:nvSpPr>
        <p:spPr bwMode="auto">
          <a:xfrm>
            <a:off x="7622667" y="3112641"/>
            <a:ext cx="8299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>
                <a:solidFill>
                  <a:srgbClr val="000000"/>
                </a:solidFill>
              </a:rPr>
              <a:t>Amadurecida</a:t>
            </a:r>
            <a:endParaRPr lang="pt-PT" sz="1200">
              <a:solidFill>
                <a:prstClr val="black"/>
              </a:solidFill>
            </a:endParaRPr>
          </a:p>
        </p:txBody>
      </p:sp>
      <p:grpSp>
        <p:nvGrpSpPr>
          <p:cNvPr id="261" name="Group 249"/>
          <p:cNvGrpSpPr>
            <a:grpSpLocks/>
          </p:cNvGrpSpPr>
          <p:nvPr/>
        </p:nvGrpSpPr>
        <p:grpSpPr bwMode="auto">
          <a:xfrm>
            <a:off x="143508" y="1268760"/>
            <a:ext cx="8856984" cy="5589240"/>
            <a:chOff x="587" y="1339"/>
            <a:chExt cx="4511" cy="2444"/>
          </a:xfrm>
        </p:grpSpPr>
        <p:sp>
          <p:nvSpPr>
            <p:cNvPr id="323" name="Freeform 250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4" name="Freeform 251"/>
            <p:cNvSpPr>
              <a:spLocks/>
            </p:cNvSpPr>
            <p:nvPr/>
          </p:nvSpPr>
          <p:spPr bwMode="auto">
            <a:xfrm>
              <a:off x="587" y="1339"/>
              <a:ext cx="4511" cy="2444"/>
            </a:xfrm>
            <a:custGeom>
              <a:avLst/>
              <a:gdLst>
                <a:gd name="T0" fmla="*/ 1472 w 24762"/>
                <a:gd name="T1" fmla="*/ 0 h 13417"/>
                <a:gd name="T2" fmla="*/ 0 w 24762"/>
                <a:gd name="T3" fmla="*/ 1472 h 13417"/>
                <a:gd name="T4" fmla="*/ 0 w 24762"/>
                <a:gd name="T5" fmla="*/ 11945 h 13417"/>
                <a:gd name="T6" fmla="*/ 1472 w 24762"/>
                <a:gd name="T7" fmla="*/ 13417 h 13417"/>
                <a:gd name="T8" fmla="*/ 23290 w 24762"/>
                <a:gd name="T9" fmla="*/ 13417 h 13417"/>
                <a:gd name="T10" fmla="*/ 24762 w 24762"/>
                <a:gd name="T11" fmla="*/ 11945 h 13417"/>
                <a:gd name="T12" fmla="*/ 24762 w 24762"/>
                <a:gd name="T13" fmla="*/ 1472 h 13417"/>
                <a:gd name="T14" fmla="*/ 23290 w 24762"/>
                <a:gd name="T15" fmla="*/ 0 h 13417"/>
                <a:gd name="T16" fmla="*/ 1472 w 24762"/>
                <a:gd name="T17" fmla="*/ 0 h 1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62" h="13417">
                  <a:moveTo>
                    <a:pt x="1472" y="0"/>
                  </a:moveTo>
                  <a:cubicBezTo>
                    <a:pt x="659" y="0"/>
                    <a:pt x="0" y="659"/>
                    <a:pt x="0" y="1472"/>
                  </a:cubicBezTo>
                  <a:lnTo>
                    <a:pt x="0" y="11945"/>
                  </a:lnTo>
                  <a:cubicBezTo>
                    <a:pt x="0" y="12758"/>
                    <a:pt x="659" y="13417"/>
                    <a:pt x="1472" y="13417"/>
                  </a:cubicBezTo>
                  <a:lnTo>
                    <a:pt x="23290" y="13417"/>
                  </a:lnTo>
                  <a:cubicBezTo>
                    <a:pt x="24103" y="13417"/>
                    <a:pt x="24762" y="12758"/>
                    <a:pt x="24762" y="11945"/>
                  </a:cubicBezTo>
                  <a:lnTo>
                    <a:pt x="24762" y="1472"/>
                  </a:lnTo>
                  <a:cubicBezTo>
                    <a:pt x="24762" y="659"/>
                    <a:pt x="24103" y="0"/>
                    <a:pt x="23290" y="0"/>
                  </a:cubicBezTo>
                  <a:lnTo>
                    <a:pt x="1472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Group 254"/>
          <p:cNvGrpSpPr>
            <a:grpSpLocks/>
          </p:cNvGrpSpPr>
          <p:nvPr/>
        </p:nvGrpSpPr>
        <p:grpSpPr bwMode="auto">
          <a:xfrm>
            <a:off x="1015492" y="1441003"/>
            <a:ext cx="423862" cy="2132013"/>
            <a:chOff x="1070" y="1610"/>
            <a:chExt cx="171" cy="1106"/>
          </a:xfrm>
          <a:solidFill>
            <a:schemeClr val="bg1"/>
          </a:solidFill>
        </p:grpSpPr>
        <p:sp>
          <p:nvSpPr>
            <p:cNvPr id="321" name="Rectangle 255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2" name="Rectangle 256"/>
            <p:cNvSpPr>
              <a:spLocks noChangeArrowheads="1"/>
            </p:cNvSpPr>
            <p:nvPr/>
          </p:nvSpPr>
          <p:spPr bwMode="auto">
            <a:xfrm>
              <a:off x="1070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Group 306"/>
          <p:cNvGrpSpPr>
            <a:grpSpLocks/>
          </p:cNvGrpSpPr>
          <p:nvPr/>
        </p:nvGrpSpPr>
        <p:grpSpPr bwMode="auto">
          <a:xfrm>
            <a:off x="1991804" y="1441003"/>
            <a:ext cx="379413" cy="2132013"/>
            <a:chOff x="1552" y="1610"/>
            <a:chExt cx="171" cy="1106"/>
          </a:xfrm>
          <a:solidFill>
            <a:schemeClr val="bg1"/>
          </a:solidFill>
        </p:grpSpPr>
        <p:sp>
          <p:nvSpPr>
            <p:cNvPr id="319" name="Rectangle 307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20" name="Rectangle 308"/>
            <p:cNvSpPr>
              <a:spLocks noChangeArrowheads="1"/>
            </p:cNvSpPr>
            <p:nvPr/>
          </p:nvSpPr>
          <p:spPr bwMode="auto">
            <a:xfrm>
              <a:off x="1552" y="1610"/>
              <a:ext cx="17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64" name="Rectangle 309"/>
          <p:cNvSpPr>
            <a:spLocks noChangeArrowheads="1"/>
          </p:cNvSpPr>
          <p:nvPr/>
        </p:nvSpPr>
        <p:spPr bwMode="auto">
          <a:xfrm rot="16200000">
            <a:off x="1780785" y="1787078"/>
            <a:ext cx="7109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Verification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65" name="Group 312"/>
          <p:cNvGrpSpPr>
            <a:grpSpLocks/>
          </p:cNvGrpSpPr>
          <p:nvPr/>
        </p:nvGrpSpPr>
        <p:grpSpPr bwMode="auto">
          <a:xfrm>
            <a:off x="2899854" y="1441003"/>
            <a:ext cx="452438" cy="2132013"/>
            <a:chOff x="2000" y="1610"/>
            <a:chExt cx="172" cy="1106"/>
          </a:xfrm>
          <a:solidFill>
            <a:schemeClr val="bg1"/>
          </a:solidFill>
        </p:grpSpPr>
        <p:sp>
          <p:nvSpPr>
            <p:cNvPr id="317" name="Rectangle 313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8" name="Rectangle 314"/>
            <p:cNvSpPr>
              <a:spLocks noChangeArrowheads="1"/>
            </p:cNvSpPr>
            <p:nvPr/>
          </p:nvSpPr>
          <p:spPr bwMode="auto">
            <a:xfrm>
              <a:off x="2000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66" name="Rectangle 315"/>
          <p:cNvSpPr>
            <a:spLocks noChangeArrowheads="1"/>
          </p:cNvSpPr>
          <p:nvPr/>
        </p:nvSpPr>
        <p:spPr bwMode="auto">
          <a:xfrm rot="16200000">
            <a:off x="2740663" y="1766818"/>
            <a:ext cx="6231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Validation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67" name="Group 318"/>
          <p:cNvGrpSpPr>
            <a:grpSpLocks/>
          </p:cNvGrpSpPr>
          <p:nvPr/>
        </p:nvGrpSpPr>
        <p:grpSpPr bwMode="auto">
          <a:xfrm>
            <a:off x="3806317" y="1440903"/>
            <a:ext cx="628650" cy="2132113"/>
            <a:chOff x="2447" y="1610"/>
            <a:chExt cx="310" cy="1106"/>
          </a:xfrm>
          <a:solidFill>
            <a:schemeClr val="bg1"/>
          </a:solidFill>
        </p:grpSpPr>
        <p:sp>
          <p:nvSpPr>
            <p:cNvPr id="315" name="Rectangle 319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6" name="Rectangle 320"/>
            <p:cNvSpPr>
              <a:spLocks noChangeArrowheads="1"/>
            </p:cNvSpPr>
            <p:nvPr/>
          </p:nvSpPr>
          <p:spPr bwMode="auto">
            <a:xfrm>
              <a:off x="2447" y="1610"/>
              <a:ext cx="310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Group 329"/>
          <p:cNvGrpSpPr>
            <a:grpSpLocks/>
          </p:cNvGrpSpPr>
          <p:nvPr/>
        </p:nvGrpSpPr>
        <p:grpSpPr bwMode="auto">
          <a:xfrm>
            <a:off x="5131879" y="1441003"/>
            <a:ext cx="558800" cy="2132013"/>
            <a:chOff x="3101" y="1610"/>
            <a:chExt cx="276" cy="1106"/>
          </a:xfrm>
          <a:solidFill>
            <a:schemeClr val="bg1"/>
          </a:solidFill>
        </p:grpSpPr>
        <p:sp>
          <p:nvSpPr>
            <p:cNvPr id="313" name="Rectangle 330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4" name="Rectangle 331"/>
            <p:cNvSpPr>
              <a:spLocks noChangeArrowheads="1"/>
            </p:cNvSpPr>
            <p:nvPr/>
          </p:nvSpPr>
          <p:spPr bwMode="auto">
            <a:xfrm>
              <a:off x="3101" y="1610"/>
              <a:ext cx="276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340"/>
          <p:cNvGrpSpPr>
            <a:grpSpLocks/>
          </p:cNvGrpSpPr>
          <p:nvPr/>
        </p:nvGrpSpPr>
        <p:grpSpPr bwMode="auto">
          <a:xfrm>
            <a:off x="6251067" y="1441003"/>
            <a:ext cx="487362" cy="2132013"/>
            <a:chOff x="3653" y="1610"/>
            <a:chExt cx="241" cy="1106"/>
          </a:xfrm>
          <a:solidFill>
            <a:schemeClr val="bg1"/>
          </a:solidFill>
        </p:grpSpPr>
        <p:sp>
          <p:nvSpPr>
            <p:cNvPr id="311" name="Rectangle 341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2" name="Rectangle 342"/>
            <p:cNvSpPr>
              <a:spLocks noChangeArrowheads="1"/>
            </p:cNvSpPr>
            <p:nvPr/>
          </p:nvSpPr>
          <p:spPr bwMode="auto">
            <a:xfrm>
              <a:off x="3653" y="1610"/>
              <a:ext cx="241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Group 351"/>
          <p:cNvGrpSpPr>
            <a:grpSpLocks/>
          </p:cNvGrpSpPr>
          <p:nvPr/>
        </p:nvGrpSpPr>
        <p:grpSpPr bwMode="auto">
          <a:xfrm>
            <a:off x="7297229" y="1441003"/>
            <a:ext cx="487363" cy="2132013"/>
            <a:chOff x="4169" y="1610"/>
            <a:chExt cx="172" cy="1106"/>
          </a:xfrm>
          <a:solidFill>
            <a:schemeClr val="bg1"/>
          </a:solidFill>
        </p:grpSpPr>
        <p:sp>
          <p:nvSpPr>
            <p:cNvPr id="309" name="Rectangle 352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10" name="Rectangle 353"/>
            <p:cNvSpPr>
              <a:spLocks noChangeArrowheads="1"/>
            </p:cNvSpPr>
            <p:nvPr/>
          </p:nvSpPr>
          <p:spPr bwMode="auto">
            <a:xfrm>
              <a:off x="4169" y="1610"/>
              <a:ext cx="172" cy="1106"/>
            </a:xfrm>
            <a:prstGeom prst="rect">
              <a:avLst/>
            </a:prstGeom>
            <a:grpFill/>
            <a:ln w="7938" cap="rnd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1" name="Rectangle 354"/>
          <p:cNvSpPr>
            <a:spLocks noChangeArrowheads="1"/>
          </p:cNvSpPr>
          <p:nvPr/>
        </p:nvSpPr>
        <p:spPr bwMode="auto">
          <a:xfrm rot="16200000">
            <a:off x="6679692" y="2161470"/>
            <a:ext cx="1543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Development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2" name="Group 355"/>
          <p:cNvGrpSpPr>
            <a:grpSpLocks/>
          </p:cNvGrpSpPr>
          <p:nvPr/>
        </p:nvGrpSpPr>
        <p:grpSpPr bwMode="auto">
          <a:xfrm>
            <a:off x="316992" y="2701478"/>
            <a:ext cx="1046162" cy="798513"/>
            <a:chOff x="726" y="2337"/>
            <a:chExt cx="516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726" y="2337"/>
              <a:ext cx="516" cy="344"/>
            </a:xfrm>
            <a:custGeom>
              <a:avLst/>
              <a:gdLst>
                <a:gd name="T0" fmla="*/ 424 w 516"/>
                <a:gd name="T1" fmla="*/ 0 h 344"/>
                <a:gd name="T2" fmla="*/ 0 w 516"/>
                <a:gd name="T3" fmla="*/ 0 h 344"/>
                <a:gd name="T4" fmla="*/ 0 w 516"/>
                <a:gd name="T5" fmla="*/ 344 h 344"/>
                <a:gd name="T6" fmla="*/ 424 w 516"/>
                <a:gd name="T7" fmla="*/ 344 h 344"/>
                <a:gd name="T8" fmla="*/ 516 w 516"/>
                <a:gd name="T9" fmla="*/ 172 h 344"/>
                <a:gd name="T10" fmla="*/ 424 w 51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344">
                  <a:moveTo>
                    <a:pt x="424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424" y="344"/>
                  </a:lnTo>
                  <a:lnTo>
                    <a:pt x="516" y="17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3" name="Rectangle 358"/>
          <p:cNvSpPr>
            <a:spLocks noChangeArrowheads="1"/>
          </p:cNvSpPr>
          <p:nvPr/>
        </p:nvSpPr>
        <p:spPr bwMode="auto">
          <a:xfrm>
            <a:off x="659892" y="2996753"/>
            <a:ext cx="2821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>
                <a:solidFill>
                  <a:prstClr val="black"/>
                </a:solidFill>
              </a:rPr>
              <a:t>R&amp;D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4" name="Group 359"/>
          <p:cNvGrpSpPr>
            <a:grpSpLocks/>
          </p:cNvGrpSpPr>
          <p:nvPr/>
        </p:nvGrpSpPr>
        <p:grpSpPr bwMode="auto">
          <a:xfrm>
            <a:off x="1155192" y="2701478"/>
            <a:ext cx="1185862" cy="798513"/>
            <a:chOff x="1139" y="2337"/>
            <a:chExt cx="58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5" name="Freeform 360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6" name="Freeform 361"/>
            <p:cNvSpPr>
              <a:spLocks/>
            </p:cNvSpPr>
            <p:nvPr/>
          </p:nvSpPr>
          <p:spPr bwMode="auto">
            <a:xfrm>
              <a:off x="1139" y="2337"/>
              <a:ext cx="585" cy="344"/>
            </a:xfrm>
            <a:custGeom>
              <a:avLst/>
              <a:gdLst>
                <a:gd name="T0" fmla="*/ 479 w 585"/>
                <a:gd name="T1" fmla="*/ 0 h 344"/>
                <a:gd name="T2" fmla="*/ 0 w 585"/>
                <a:gd name="T3" fmla="*/ 0 h 344"/>
                <a:gd name="T4" fmla="*/ 106 w 585"/>
                <a:gd name="T5" fmla="*/ 172 h 344"/>
                <a:gd name="T6" fmla="*/ 0 w 585"/>
                <a:gd name="T7" fmla="*/ 344 h 344"/>
                <a:gd name="T8" fmla="*/ 479 w 585"/>
                <a:gd name="T9" fmla="*/ 344 h 344"/>
                <a:gd name="T10" fmla="*/ 585 w 585"/>
                <a:gd name="T11" fmla="*/ 172 h 344"/>
                <a:gd name="T12" fmla="*/ 479 w 58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44">
                  <a:moveTo>
                    <a:pt x="479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479" y="344"/>
                  </a:lnTo>
                  <a:lnTo>
                    <a:pt x="585" y="17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5" name="Rectangle 362"/>
          <p:cNvSpPr>
            <a:spLocks noChangeArrowheads="1"/>
          </p:cNvSpPr>
          <p:nvPr/>
        </p:nvSpPr>
        <p:spPr bwMode="auto">
          <a:xfrm>
            <a:off x="1439354" y="2874516"/>
            <a:ext cx="604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Business </a:t>
            </a:r>
            <a:r>
              <a:rPr lang="pt-PT" sz="1200" dirty="0" err="1" smtClean="0">
                <a:solidFill>
                  <a:srgbClr val="000000"/>
                </a:solidFill>
              </a:rPr>
              <a:t>Idea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6" name="Group 366"/>
          <p:cNvGrpSpPr>
            <a:grpSpLocks/>
          </p:cNvGrpSpPr>
          <p:nvPr/>
        </p:nvGrpSpPr>
        <p:grpSpPr bwMode="auto">
          <a:xfrm>
            <a:off x="2131504" y="2701478"/>
            <a:ext cx="1116013" cy="798513"/>
            <a:chOff x="1621" y="2337"/>
            <a:chExt cx="550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3" name="Freeform 367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4" name="Freeform 368"/>
            <p:cNvSpPr>
              <a:spLocks/>
            </p:cNvSpPr>
            <p:nvPr/>
          </p:nvSpPr>
          <p:spPr bwMode="auto">
            <a:xfrm>
              <a:off x="1621" y="2337"/>
              <a:ext cx="550" cy="344"/>
            </a:xfrm>
            <a:custGeom>
              <a:avLst/>
              <a:gdLst>
                <a:gd name="T0" fmla="*/ 451 w 550"/>
                <a:gd name="T1" fmla="*/ 0 h 344"/>
                <a:gd name="T2" fmla="*/ 0 w 550"/>
                <a:gd name="T3" fmla="*/ 0 h 344"/>
                <a:gd name="T4" fmla="*/ 99 w 550"/>
                <a:gd name="T5" fmla="*/ 172 h 344"/>
                <a:gd name="T6" fmla="*/ 0 w 550"/>
                <a:gd name="T7" fmla="*/ 344 h 344"/>
                <a:gd name="T8" fmla="*/ 451 w 550"/>
                <a:gd name="T9" fmla="*/ 344 h 344"/>
                <a:gd name="T10" fmla="*/ 550 w 550"/>
                <a:gd name="T11" fmla="*/ 172 h 344"/>
                <a:gd name="T12" fmla="*/ 451 w 55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344">
                  <a:moveTo>
                    <a:pt x="451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4"/>
                  </a:lnTo>
                  <a:lnTo>
                    <a:pt x="451" y="344"/>
                  </a:lnTo>
                  <a:lnTo>
                    <a:pt x="550" y="17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7" name="Rectangle 369"/>
          <p:cNvSpPr>
            <a:spLocks noChangeArrowheads="1"/>
          </p:cNvSpPr>
          <p:nvPr/>
        </p:nvSpPr>
        <p:spPr bwMode="auto">
          <a:xfrm>
            <a:off x="2327017" y="2874515"/>
            <a:ext cx="8522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Value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Proposition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78" name="Group 371"/>
          <p:cNvGrpSpPr>
            <a:grpSpLocks/>
          </p:cNvGrpSpPr>
          <p:nvPr/>
        </p:nvGrpSpPr>
        <p:grpSpPr bwMode="auto">
          <a:xfrm>
            <a:off x="3039554" y="2701478"/>
            <a:ext cx="1255713" cy="798513"/>
            <a:chOff x="2069" y="2337"/>
            <a:chExt cx="61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1" name="Freeform 372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2" name="Freeform 373"/>
            <p:cNvSpPr>
              <a:spLocks/>
            </p:cNvSpPr>
            <p:nvPr/>
          </p:nvSpPr>
          <p:spPr bwMode="auto">
            <a:xfrm>
              <a:off x="2069" y="2337"/>
              <a:ext cx="619" cy="344"/>
            </a:xfrm>
            <a:custGeom>
              <a:avLst/>
              <a:gdLst>
                <a:gd name="T0" fmla="*/ 520 w 619"/>
                <a:gd name="T1" fmla="*/ 0 h 344"/>
                <a:gd name="T2" fmla="*/ 0 w 619"/>
                <a:gd name="T3" fmla="*/ 0 h 344"/>
                <a:gd name="T4" fmla="*/ 98 w 619"/>
                <a:gd name="T5" fmla="*/ 172 h 344"/>
                <a:gd name="T6" fmla="*/ 0 w 619"/>
                <a:gd name="T7" fmla="*/ 344 h 344"/>
                <a:gd name="T8" fmla="*/ 520 w 619"/>
                <a:gd name="T9" fmla="*/ 344 h 344"/>
                <a:gd name="T10" fmla="*/ 619 w 619"/>
                <a:gd name="T11" fmla="*/ 172 h 344"/>
                <a:gd name="T12" fmla="*/ 520 w 61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344">
                  <a:moveTo>
                    <a:pt x="520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520" y="344"/>
                  </a:lnTo>
                  <a:lnTo>
                    <a:pt x="619" y="172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79" name="Rectangle 374"/>
          <p:cNvSpPr>
            <a:spLocks noChangeArrowheads="1"/>
          </p:cNvSpPr>
          <p:nvPr/>
        </p:nvSpPr>
        <p:spPr bwMode="auto">
          <a:xfrm>
            <a:off x="3355775" y="2874516"/>
            <a:ext cx="711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Business </a:t>
            </a:r>
            <a:r>
              <a:rPr lang="pt-PT" sz="1200" dirty="0" err="1" smtClean="0">
                <a:solidFill>
                  <a:srgbClr val="000000"/>
                </a:solidFill>
              </a:rPr>
              <a:t>Plan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0" name="Group 378"/>
          <p:cNvGrpSpPr>
            <a:grpSpLocks/>
          </p:cNvGrpSpPr>
          <p:nvPr/>
        </p:nvGrpSpPr>
        <p:grpSpPr bwMode="auto">
          <a:xfrm>
            <a:off x="5411279" y="2701478"/>
            <a:ext cx="1327150" cy="798513"/>
            <a:chOff x="3239" y="2337"/>
            <a:chExt cx="655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9" name="Freeform 379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300" name="Freeform 380"/>
            <p:cNvSpPr>
              <a:spLocks/>
            </p:cNvSpPr>
            <p:nvPr/>
          </p:nvSpPr>
          <p:spPr bwMode="auto">
            <a:xfrm>
              <a:off x="3239" y="2337"/>
              <a:ext cx="655" cy="344"/>
            </a:xfrm>
            <a:custGeom>
              <a:avLst/>
              <a:gdLst>
                <a:gd name="T0" fmla="*/ 553 w 655"/>
                <a:gd name="T1" fmla="*/ 0 h 344"/>
                <a:gd name="T2" fmla="*/ 0 w 655"/>
                <a:gd name="T3" fmla="*/ 0 h 344"/>
                <a:gd name="T4" fmla="*/ 101 w 655"/>
                <a:gd name="T5" fmla="*/ 172 h 344"/>
                <a:gd name="T6" fmla="*/ 0 w 655"/>
                <a:gd name="T7" fmla="*/ 344 h 344"/>
                <a:gd name="T8" fmla="*/ 553 w 655"/>
                <a:gd name="T9" fmla="*/ 344 h 344"/>
                <a:gd name="T10" fmla="*/ 655 w 655"/>
                <a:gd name="T11" fmla="*/ 172 h 344"/>
                <a:gd name="T12" fmla="*/ 553 w 65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4">
                  <a:moveTo>
                    <a:pt x="553" y="0"/>
                  </a:moveTo>
                  <a:lnTo>
                    <a:pt x="0" y="0"/>
                  </a:lnTo>
                  <a:lnTo>
                    <a:pt x="101" y="172"/>
                  </a:lnTo>
                  <a:lnTo>
                    <a:pt x="0" y="344"/>
                  </a:lnTo>
                  <a:lnTo>
                    <a:pt x="553" y="344"/>
                  </a:lnTo>
                  <a:lnTo>
                    <a:pt x="655" y="172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1" name="Rectangle 381"/>
          <p:cNvSpPr>
            <a:spLocks noChangeArrowheads="1"/>
          </p:cNvSpPr>
          <p:nvPr/>
        </p:nvSpPr>
        <p:spPr bwMode="auto">
          <a:xfrm>
            <a:off x="5763900" y="2874516"/>
            <a:ext cx="865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>
                <a:solidFill>
                  <a:srgbClr val="000000"/>
                </a:solidFill>
              </a:rPr>
              <a:t>“</a:t>
            </a:r>
            <a:r>
              <a:rPr lang="pt-PT" sz="1200" dirty="0" err="1" smtClean="0">
                <a:solidFill>
                  <a:srgbClr val="000000"/>
                </a:solidFill>
              </a:rPr>
              <a:t>Teenage</a:t>
            </a:r>
            <a:r>
              <a:rPr lang="pt-PT" sz="1200" dirty="0" smtClean="0">
                <a:solidFill>
                  <a:srgbClr val="000000"/>
                </a:solidFill>
              </a:rPr>
              <a:t>”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2" name="Group 383"/>
          <p:cNvGrpSpPr>
            <a:grpSpLocks/>
          </p:cNvGrpSpPr>
          <p:nvPr/>
        </p:nvGrpSpPr>
        <p:grpSpPr bwMode="auto">
          <a:xfrm>
            <a:off x="4017454" y="2701478"/>
            <a:ext cx="1603375" cy="798513"/>
            <a:chOff x="2551" y="2337"/>
            <a:chExt cx="79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7" name="Freeform 384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8" name="Freeform 385"/>
            <p:cNvSpPr>
              <a:spLocks/>
            </p:cNvSpPr>
            <p:nvPr/>
          </p:nvSpPr>
          <p:spPr bwMode="auto">
            <a:xfrm>
              <a:off x="2551" y="2337"/>
              <a:ext cx="791" cy="344"/>
            </a:xfrm>
            <a:custGeom>
              <a:avLst/>
              <a:gdLst>
                <a:gd name="T0" fmla="*/ 683 w 791"/>
                <a:gd name="T1" fmla="*/ 0 h 344"/>
                <a:gd name="T2" fmla="*/ 0 w 791"/>
                <a:gd name="T3" fmla="*/ 0 h 344"/>
                <a:gd name="T4" fmla="*/ 109 w 791"/>
                <a:gd name="T5" fmla="*/ 172 h 344"/>
                <a:gd name="T6" fmla="*/ 0 w 791"/>
                <a:gd name="T7" fmla="*/ 344 h 344"/>
                <a:gd name="T8" fmla="*/ 683 w 791"/>
                <a:gd name="T9" fmla="*/ 344 h 344"/>
                <a:gd name="T10" fmla="*/ 791 w 791"/>
                <a:gd name="T11" fmla="*/ 172 h 344"/>
                <a:gd name="T12" fmla="*/ 683 w 79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1" h="344">
                  <a:moveTo>
                    <a:pt x="683" y="0"/>
                  </a:moveTo>
                  <a:lnTo>
                    <a:pt x="0" y="0"/>
                  </a:lnTo>
                  <a:lnTo>
                    <a:pt x="109" y="172"/>
                  </a:lnTo>
                  <a:lnTo>
                    <a:pt x="0" y="344"/>
                  </a:lnTo>
                  <a:lnTo>
                    <a:pt x="683" y="344"/>
                  </a:lnTo>
                  <a:lnTo>
                    <a:pt x="791" y="172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3" name="Rectangle 386"/>
          <p:cNvSpPr>
            <a:spLocks noChangeArrowheads="1"/>
          </p:cNvSpPr>
          <p:nvPr/>
        </p:nvSpPr>
        <p:spPr bwMode="auto">
          <a:xfrm>
            <a:off x="4350566" y="2811633"/>
            <a:ext cx="898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Start-up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84" name="Rectangle 392"/>
          <p:cNvSpPr>
            <a:spLocks noChangeArrowheads="1"/>
          </p:cNvSpPr>
          <p:nvPr/>
        </p:nvSpPr>
        <p:spPr bwMode="auto">
          <a:xfrm>
            <a:off x="4456452" y="3233291"/>
            <a:ext cx="570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>
                <a:solidFill>
                  <a:srgbClr val="000000"/>
                </a:solidFill>
              </a:rPr>
              <a:t>Licensing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5" name="Group 393"/>
          <p:cNvGrpSpPr>
            <a:grpSpLocks/>
          </p:cNvGrpSpPr>
          <p:nvPr/>
        </p:nvGrpSpPr>
        <p:grpSpPr bwMode="auto">
          <a:xfrm>
            <a:off x="6528879" y="2701478"/>
            <a:ext cx="1116013" cy="798513"/>
            <a:chOff x="3790" y="2337"/>
            <a:chExt cx="551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5" name="Freeform 394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6" name="Freeform 395"/>
            <p:cNvSpPr>
              <a:spLocks/>
            </p:cNvSpPr>
            <p:nvPr/>
          </p:nvSpPr>
          <p:spPr bwMode="auto">
            <a:xfrm>
              <a:off x="3790" y="2337"/>
              <a:ext cx="551" cy="344"/>
            </a:xfrm>
            <a:custGeom>
              <a:avLst/>
              <a:gdLst>
                <a:gd name="T0" fmla="*/ 453 w 551"/>
                <a:gd name="T1" fmla="*/ 0 h 344"/>
                <a:gd name="T2" fmla="*/ 0 w 551"/>
                <a:gd name="T3" fmla="*/ 0 h 344"/>
                <a:gd name="T4" fmla="*/ 98 w 551"/>
                <a:gd name="T5" fmla="*/ 172 h 344"/>
                <a:gd name="T6" fmla="*/ 0 w 551"/>
                <a:gd name="T7" fmla="*/ 344 h 344"/>
                <a:gd name="T8" fmla="*/ 453 w 551"/>
                <a:gd name="T9" fmla="*/ 344 h 344"/>
                <a:gd name="T10" fmla="*/ 551 w 551"/>
                <a:gd name="T11" fmla="*/ 172 h 344"/>
                <a:gd name="T12" fmla="*/ 453 w 551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44">
                  <a:moveTo>
                    <a:pt x="453" y="0"/>
                  </a:moveTo>
                  <a:lnTo>
                    <a:pt x="0" y="0"/>
                  </a:lnTo>
                  <a:lnTo>
                    <a:pt x="98" y="172"/>
                  </a:lnTo>
                  <a:lnTo>
                    <a:pt x="0" y="344"/>
                  </a:lnTo>
                  <a:lnTo>
                    <a:pt x="453" y="344"/>
                  </a:lnTo>
                  <a:lnTo>
                    <a:pt x="551" y="17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6" name="Rectangle 396"/>
          <p:cNvSpPr>
            <a:spLocks noChangeArrowheads="1"/>
          </p:cNvSpPr>
          <p:nvPr/>
        </p:nvSpPr>
        <p:spPr bwMode="auto">
          <a:xfrm>
            <a:off x="6714307" y="2874516"/>
            <a:ext cx="775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“</a:t>
            </a:r>
            <a:r>
              <a:rPr lang="pt-PT" sz="1200" dirty="0" err="1" smtClean="0">
                <a:solidFill>
                  <a:srgbClr val="000000"/>
                </a:solidFill>
              </a:rPr>
              <a:t>Full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grown</a:t>
            </a:r>
            <a:r>
              <a:rPr lang="pt-PT" sz="1200" dirty="0" smtClean="0">
                <a:solidFill>
                  <a:srgbClr val="000000"/>
                </a:solidFill>
              </a:rPr>
              <a:t>”</a:t>
            </a:r>
          </a:p>
          <a:p>
            <a:pPr algn="ctr"/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grpSp>
        <p:nvGrpSpPr>
          <p:cNvPr id="287" name="Group 398"/>
          <p:cNvGrpSpPr>
            <a:grpSpLocks/>
          </p:cNvGrpSpPr>
          <p:nvPr/>
        </p:nvGrpSpPr>
        <p:grpSpPr bwMode="auto">
          <a:xfrm>
            <a:off x="7435342" y="2701478"/>
            <a:ext cx="1395412" cy="798513"/>
            <a:chOff x="4237" y="2337"/>
            <a:chExt cx="689" cy="34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3" name="Freeform 399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  <p:sp>
          <p:nvSpPr>
            <p:cNvPr id="294" name="Freeform 400"/>
            <p:cNvSpPr>
              <a:spLocks/>
            </p:cNvSpPr>
            <p:nvPr/>
          </p:nvSpPr>
          <p:spPr bwMode="auto">
            <a:xfrm>
              <a:off x="4237" y="2337"/>
              <a:ext cx="689" cy="344"/>
            </a:xfrm>
            <a:custGeom>
              <a:avLst/>
              <a:gdLst>
                <a:gd name="T0" fmla="*/ 583 w 689"/>
                <a:gd name="T1" fmla="*/ 0 h 344"/>
                <a:gd name="T2" fmla="*/ 0 w 689"/>
                <a:gd name="T3" fmla="*/ 0 h 344"/>
                <a:gd name="T4" fmla="*/ 106 w 689"/>
                <a:gd name="T5" fmla="*/ 172 h 344"/>
                <a:gd name="T6" fmla="*/ 0 w 689"/>
                <a:gd name="T7" fmla="*/ 344 h 344"/>
                <a:gd name="T8" fmla="*/ 583 w 689"/>
                <a:gd name="T9" fmla="*/ 344 h 344"/>
                <a:gd name="T10" fmla="*/ 689 w 689"/>
                <a:gd name="T11" fmla="*/ 172 h 344"/>
                <a:gd name="T12" fmla="*/ 583 w 689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344">
                  <a:moveTo>
                    <a:pt x="583" y="0"/>
                  </a:moveTo>
                  <a:lnTo>
                    <a:pt x="0" y="0"/>
                  </a:lnTo>
                  <a:lnTo>
                    <a:pt x="106" y="172"/>
                  </a:lnTo>
                  <a:lnTo>
                    <a:pt x="0" y="344"/>
                  </a:lnTo>
                  <a:lnTo>
                    <a:pt x="583" y="344"/>
                  </a:lnTo>
                  <a:lnTo>
                    <a:pt x="689" y="172"/>
                  </a:lnTo>
                  <a:lnTo>
                    <a:pt x="583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200">
                <a:solidFill>
                  <a:prstClr val="black"/>
                </a:solidFill>
              </a:endParaRPr>
            </a:p>
          </p:txBody>
        </p:sp>
      </p:grpSp>
      <p:sp>
        <p:nvSpPr>
          <p:cNvPr id="288" name="Rectangle 401"/>
          <p:cNvSpPr>
            <a:spLocks noChangeArrowheads="1"/>
          </p:cNvSpPr>
          <p:nvPr/>
        </p:nvSpPr>
        <p:spPr bwMode="auto">
          <a:xfrm>
            <a:off x="7824702" y="2874516"/>
            <a:ext cx="754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rgbClr val="000000"/>
                </a:solidFill>
              </a:rPr>
              <a:t>“Mature” </a:t>
            </a:r>
            <a:r>
              <a:rPr lang="pt-PT" sz="1200" dirty="0" err="1" smtClean="0">
                <a:solidFill>
                  <a:srgbClr val="000000"/>
                </a:solidFill>
              </a:rPr>
              <a:t>company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89" name="Rectangle 336"/>
          <p:cNvSpPr>
            <a:spLocks noChangeArrowheads="1"/>
          </p:cNvSpPr>
          <p:nvPr/>
        </p:nvSpPr>
        <p:spPr bwMode="auto">
          <a:xfrm rot="16200000">
            <a:off x="3545596" y="1849351"/>
            <a:ext cx="11502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Creation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(1st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Incubation</a:t>
            </a:r>
            <a:r>
              <a:rPr lang="pt-PT" sz="1200" dirty="0" smtClean="0">
                <a:solidFill>
                  <a:srgbClr val="000000"/>
                </a:solidFill>
              </a:rPr>
              <a:t>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90" name="Rectangle 97"/>
          <p:cNvSpPr>
            <a:spLocks noChangeArrowheads="1"/>
          </p:cNvSpPr>
          <p:nvPr/>
        </p:nvSpPr>
        <p:spPr bwMode="auto">
          <a:xfrm rot="16200000">
            <a:off x="930648" y="1705309"/>
            <a:ext cx="4744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err="1" smtClean="0"/>
              <a:t>Ignition</a:t>
            </a:r>
            <a:endParaRPr lang="pt-PT" sz="1200" dirty="0"/>
          </a:p>
        </p:txBody>
      </p:sp>
      <p:sp>
        <p:nvSpPr>
          <p:cNvPr id="291" name="Rectangle 336"/>
          <p:cNvSpPr>
            <a:spLocks noChangeArrowheads="1"/>
          </p:cNvSpPr>
          <p:nvPr/>
        </p:nvSpPr>
        <p:spPr bwMode="auto">
          <a:xfrm rot="16200000">
            <a:off x="4830780" y="1903012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Acceleration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(2nd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</a:t>
            </a:r>
            <a:r>
              <a:rPr lang="pt-PT" sz="1200" dirty="0" smtClean="0">
                <a:solidFill>
                  <a:srgbClr val="000000"/>
                </a:solidFill>
              </a:rPr>
              <a:t>.)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92" name="Rectangle 336"/>
          <p:cNvSpPr>
            <a:spLocks noChangeArrowheads="1"/>
          </p:cNvSpPr>
          <p:nvPr/>
        </p:nvSpPr>
        <p:spPr bwMode="auto">
          <a:xfrm rot="16200000">
            <a:off x="5924892" y="1905284"/>
            <a:ext cx="115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200" dirty="0" err="1" smtClean="0">
                <a:solidFill>
                  <a:srgbClr val="000000"/>
                </a:solidFill>
              </a:rPr>
              <a:t>Consolidation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t-PT" sz="1200" dirty="0" smtClean="0">
                <a:solidFill>
                  <a:srgbClr val="000000"/>
                </a:solidFill>
              </a:rPr>
              <a:t>(3rd </a:t>
            </a:r>
            <a:r>
              <a:rPr lang="pt-PT" sz="1200" dirty="0" err="1" smtClean="0">
                <a:solidFill>
                  <a:srgbClr val="000000"/>
                </a:solidFill>
              </a:rPr>
              <a:t>phase</a:t>
            </a:r>
            <a:r>
              <a:rPr lang="pt-PT" sz="1200" dirty="0" smtClean="0">
                <a:solidFill>
                  <a:srgbClr val="000000"/>
                </a:solidFill>
              </a:rPr>
              <a:t> </a:t>
            </a:r>
            <a:r>
              <a:rPr lang="pt-PT" sz="1200" dirty="0" err="1" smtClean="0">
                <a:solidFill>
                  <a:srgbClr val="000000"/>
                </a:solidFill>
              </a:rPr>
              <a:t>Incub</a:t>
            </a:r>
            <a:r>
              <a:rPr lang="pt-PT" sz="1200" dirty="0" smtClean="0">
                <a:solidFill>
                  <a:srgbClr val="000000"/>
                </a:solidFill>
              </a:rPr>
              <a:t>.)</a:t>
            </a:r>
            <a:endParaRPr lang="pt-PT" sz="1200" dirty="0">
              <a:solidFill>
                <a:prstClr val="black"/>
              </a:solidFill>
            </a:endParaRPr>
          </a:p>
        </p:txBody>
      </p:sp>
      <p:sp>
        <p:nvSpPr>
          <p:cNvPr id="218" name="Rectangle 409"/>
          <p:cNvSpPr>
            <a:spLocks noChangeArrowheads="1"/>
          </p:cNvSpPr>
          <p:nvPr/>
        </p:nvSpPr>
        <p:spPr bwMode="auto">
          <a:xfrm>
            <a:off x="242764" y="3717503"/>
            <a:ext cx="8721724" cy="30958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altLang="pt-PT" dirty="0"/>
              <a:t>Conferences and seminars to raise awareness of Entrepreneurship, Innovation, Intellectual Property</a:t>
            </a:r>
          </a:p>
          <a:p>
            <a:pPr>
              <a:buFontTx/>
              <a:buChar char="•"/>
            </a:pPr>
            <a:r>
              <a:rPr lang="en-US" altLang="pt-PT" dirty="0"/>
              <a:t>Entrepreneurship Web 2.0 dedicated to entrepreneurship and innovation - including a forum for answering questions</a:t>
            </a:r>
          </a:p>
          <a:p>
            <a:pPr>
              <a:buFontTx/>
              <a:buChar char="•"/>
            </a:pPr>
            <a:r>
              <a:rPr lang="en-US" altLang="pt-PT" dirty="0"/>
              <a:t>Interactive Events on Entrepreneurship</a:t>
            </a:r>
          </a:p>
          <a:p>
            <a:pPr>
              <a:buFontTx/>
              <a:buChar char="•"/>
            </a:pPr>
            <a:r>
              <a:rPr lang="en-US" altLang="pt-PT" dirty="0"/>
              <a:t>Creation of network of student volunteers in the various IES</a:t>
            </a:r>
          </a:p>
          <a:p>
            <a:pPr>
              <a:buFontTx/>
              <a:buChar char="•"/>
            </a:pPr>
            <a:r>
              <a:rPr lang="en-US" altLang="pt-PT" dirty="0"/>
              <a:t>Management of relationship with Junior Enterprises, Associations of students and others.</a:t>
            </a:r>
          </a:p>
          <a:p>
            <a:pPr>
              <a:buFontTx/>
              <a:buChar char="•"/>
            </a:pPr>
            <a:r>
              <a:rPr lang="en-US" altLang="pt-PT" dirty="0"/>
              <a:t>International promotion of entrepreneurship courses, innovation, knowledge transfer and e-learning.</a:t>
            </a:r>
          </a:p>
          <a:p>
            <a:pPr>
              <a:buFontTx/>
              <a:buChar char="•"/>
            </a:pPr>
            <a:r>
              <a:rPr lang="en-US" altLang="pt-PT" dirty="0"/>
              <a:t>Survey of current and former students opinion of the Universities/Colleges - Inventory of entrepreneurship </a:t>
            </a:r>
          </a:p>
        </p:txBody>
      </p:sp>
    </p:spTree>
    <p:extLst>
      <p:ext uri="{BB962C8B-B14F-4D97-AF65-F5344CB8AC3E}">
        <p14:creationId xmlns:p14="http://schemas.microsoft.com/office/powerpoint/2010/main" val="22691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8"/>
          <p:cNvSpPr>
            <a:spLocks noChangeArrowheads="1"/>
          </p:cNvSpPr>
          <p:nvPr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>
              <a:solidFill>
                <a:prstClr val="black"/>
              </a:solidFill>
            </a:endParaRPr>
          </a:p>
        </p:txBody>
      </p:sp>
      <p:sp>
        <p:nvSpPr>
          <p:cNvPr id="25603" name="Text Box 79"/>
          <p:cNvSpPr txBox="1">
            <a:spLocks noChangeArrowheads="1"/>
          </p:cNvSpPr>
          <p:nvPr/>
        </p:nvSpPr>
        <p:spPr bwMode="auto">
          <a:xfrm>
            <a:off x="-36513" y="-100013"/>
            <a:ext cx="9144001" cy="831851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800" b="1" dirty="0" err="1" smtClean="0">
                <a:solidFill>
                  <a:prstClr val="white"/>
                </a:solidFill>
              </a:rPr>
              <a:t>Ignition</a:t>
            </a:r>
            <a:r>
              <a:rPr lang="pt-PT" altLang="pt-PT" sz="4800" b="1" dirty="0" smtClean="0">
                <a:solidFill>
                  <a:prstClr val="white"/>
                </a:solidFill>
              </a:rPr>
              <a:t> </a:t>
            </a:r>
            <a:r>
              <a:rPr lang="pt-PT" altLang="pt-PT" sz="4800" b="1" dirty="0" err="1" smtClean="0">
                <a:solidFill>
                  <a:prstClr val="white"/>
                </a:solidFill>
              </a:rPr>
              <a:t>grants</a:t>
            </a:r>
            <a:endParaRPr lang="pt-PT" altLang="pt-PT" sz="4800" b="1" dirty="0">
              <a:solidFill>
                <a:prstClr val="white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26669"/>
              </p:ext>
            </p:extLst>
          </p:nvPr>
        </p:nvGraphicFramePr>
        <p:xfrm>
          <a:off x="179388" y="908050"/>
          <a:ext cx="4392612" cy="742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noProof="0" dirty="0" smtClean="0">
                          <a:solidFill>
                            <a:schemeClr val="bg1"/>
                          </a:solidFill>
                        </a:rPr>
                        <a:t>N proposals</a:t>
                      </a:r>
                      <a:r>
                        <a:rPr lang="en-US" sz="1800" baseline="0" noProof="0" dirty="0" smtClean="0">
                          <a:solidFill>
                            <a:schemeClr val="bg1"/>
                          </a:solidFill>
                        </a:rPr>
                        <a:t> received</a:t>
                      </a:r>
                      <a:endParaRPr lang="en-US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 110</a:t>
                      </a:r>
                      <a:endParaRPr lang="en-US" sz="1800" noProof="0" dirty="0"/>
                    </a:p>
                  </a:txBody>
                  <a:tcPr marL="91443" marR="91443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sz="1800" noProof="0" dirty="0" smtClean="0">
                          <a:solidFill>
                            <a:schemeClr val="bg1"/>
                          </a:solidFill>
                        </a:rPr>
                        <a:t>Nº approved proposals</a:t>
                      </a:r>
                      <a:endParaRPr lang="en-US" sz="1800" baseline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37</a:t>
                      </a:r>
                      <a:endParaRPr lang="en-US" sz="1800" noProof="0" dirty="0"/>
                    </a:p>
                  </a:txBody>
                  <a:tcPr marL="91443" marR="91443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96244"/>
              </p:ext>
            </p:extLst>
          </p:nvPr>
        </p:nvGraphicFramePr>
        <p:xfrm>
          <a:off x="250825" y="1739900"/>
          <a:ext cx="8678863" cy="5162585"/>
        </p:xfrm>
        <a:graphic>
          <a:graphicData uri="http://schemas.openxmlformats.org/drawingml/2006/table">
            <a:tbl>
              <a:tblPr firstRow="1" firstCol="1" bandRow="1"/>
              <a:tblGrid>
                <a:gridCol w="446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3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sha" pitchFamily="34" charset="-79"/>
                          <a:cs typeface="Gisha" pitchFamily="34" charset="-79"/>
                        </a:rPr>
                        <a:t>Ignition Grants Impact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sha" pitchFamily="34" charset="-79"/>
                          <a:cs typeface="Gisha" pitchFamily="34" charset="-79"/>
                        </a:rPr>
                        <a:t>(2010-2011)</a:t>
                      </a:r>
                      <a:endParaRPr lang="en-US" sz="1800" b="1" noProof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Start-up created</a:t>
                      </a: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Investment raised after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1,3M€ (x6 of the total value invested</a:t>
                      </a:r>
                      <a:r>
                        <a:rPr lang="en-US" sz="18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in Ignition Grants</a:t>
                      </a:r>
                      <a:r>
                        <a:rPr lang="en-US" sz="18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Provisional</a:t>
                      </a:r>
                      <a:r>
                        <a:rPr lang="en-US" sz="18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patents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International</a:t>
                      </a:r>
                      <a:r>
                        <a:rPr lang="en-US" sz="18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patents (PCT)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European</a:t>
                      </a:r>
                      <a:r>
                        <a:rPr lang="en-US" sz="1800" baseline="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patents</a:t>
                      </a:r>
                      <a:endParaRPr lang="en-US" sz="1800" noProof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8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Awards on business idea contests</a:t>
                      </a: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8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Licensing process</a:t>
                      </a: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91" marR="6859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6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67" name="Text Box 79"/>
          <p:cNvSpPr txBox="1">
            <a:spLocks noChangeArrowheads="1"/>
          </p:cNvSpPr>
          <p:nvPr/>
        </p:nvSpPr>
        <p:spPr bwMode="auto">
          <a:xfrm>
            <a:off x="0" y="-26988"/>
            <a:ext cx="9144000" cy="1200329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</a:rPr>
              <a:t>Immaterial Projects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III – Innovation contribution for local and regional development</a:t>
            </a:r>
            <a:endParaRPr lang="en-US" sz="2400" b="1" dirty="0">
              <a:solidFill>
                <a:prstClr val="white"/>
              </a:solidFill>
            </a:endParaRPr>
          </a:p>
        </p:txBody>
      </p:sp>
      <p:grpSp>
        <p:nvGrpSpPr>
          <p:cNvPr id="11" name="Group 596"/>
          <p:cNvGrpSpPr>
            <a:grpSpLocks/>
          </p:cNvGrpSpPr>
          <p:nvPr/>
        </p:nvGrpSpPr>
        <p:grpSpPr bwMode="auto">
          <a:xfrm>
            <a:off x="0" y="1268760"/>
            <a:ext cx="9144000" cy="5516562"/>
            <a:chOff x="0" y="639"/>
            <a:chExt cx="5760" cy="3681"/>
          </a:xfrm>
        </p:grpSpPr>
        <p:sp>
          <p:nvSpPr>
            <p:cNvPr id="12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639"/>
              <a:ext cx="5760" cy="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>
                <a:solidFill>
                  <a:prstClr val="black"/>
                </a:solidFill>
              </a:endParaRPr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2" y="641"/>
              <a:ext cx="5750" cy="3670"/>
              <a:chOff x="2" y="641"/>
              <a:chExt cx="5759" cy="3642"/>
            </a:xfrm>
          </p:grpSpPr>
          <p:sp>
            <p:nvSpPr>
              <p:cNvPr id="85" name="Freeform 8"/>
              <p:cNvSpPr>
                <a:spLocks/>
              </p:cNvSpPr>
              <p:nvPr/>
            </p:nvSpPr>
            <p:spPr bwMode="auto">
              <a:xfrm>
                <a:off x="2" y="641"/>
                <a:ext cx="5759" cy="3642"/>
              </a:xfrm>
              <a:custGeom>
                <a:avLst/>
                <a:gdLst>
                  <a:gd name="T0" fmla="*/ 3328 w 31563"/>
                  <a:gd name="T1" fmla="*/ 0 h 19962"/>
                  <a:gd name="T2" fmla="*/ 0 w 31563"/>
                  <a:gd name="T3" fmla="*/ 3327 h 19962"/>
                  <a:gd name="T4" fmla="*/ 0 w 31563"/>
                  <a:gd name="T5" fmla="*/ 16635 h 19962"/>
                  <a:gd name="T6" fmla="*/ 3328 w 31563"/>
                  <a:gd name="T7" fmla="*/ 19962 h 19962"/>
                  <a:gd name="T8" fmla="*/ 28236 w 31563"/>
                  <a:gd name="T9" fmla="*/ 19962 h 19962"/>
                  <a:gd name="T10" fmla="*/ 31563 w 31563"/>
                  <a:gd name="T11" fmla="*/ 16635 h 19962"/>
                  <a:gd name="T12" fmla="*/ 31563 w 31563"/>
                  <a:gd name="T13" fmla="*/ 3327 h 19962"/>
                  <a:gd name="T14" fmla="*/ 28236 w 31563"/>
                  <a:gd name="T15" fmla="*/ 0 h 19962"/>
                  <a:gd name="T16" fmla="*/ 3328 w 31563"/>
                  <a:gd name="T17" fmla="*/ 0 h 19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63" h="19962">
                    <a:moveTo>
                      <a:pt x="3328" y="0"/>
                    </a:moveTo>
                    <a:cubicBezTo>
                      <a:pt x="1490" y="0"/>
                      <a:pt x="0" y="1490"/>
                      <a:pt x="0" y="3327"/>
                    </a:cubicBezTo>
                    <a:lnTo>
                      <a:pt x="0" y="16635"/>
                    </a:lnTo>
                    <a:cubicBezTo>
                      <a:pt x="0" y="18473"/>
                      <a:pt x="1490" y="19962"/>
                      <a:pt x="3328" y="19962"/>
                    </a:cubicBezTo>
                    <a:lnTo>
                      <a:pt x="28236" y="19962"/>
                    </a:lnTo>
                    <a:cubicBezTo>
                      <a:pt x="30073" y="19962"/>
                      <a:pt x="31563" y="18473"/>
                      <a:pt x="31563" y="16635"/>
                    </a:cubicBezTo>
                    <a:lnTo>
                      <a:pt x="31563" y="3327"/>
                    </a:lnTo>
                    <a:cubicBezTo>
                      <a:pt x="31563" y="1490"/>
                      <a:pt x="30073" y="0"/>
                      <a:pt x="28236" y="0"/>
                    </a:cubicBezTo>
                    <a:lnTo>
                      <a:pt x="3328" y="0"/>
                    </a:lnTo>
                    <a:close/>
                  </a:path>
                </a:pathLst>
              </a:custGeom>
              <a:solidFill>
                <a:srgbClr val="99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9"/>
              <p:cNvSpPr>
                <a:spLocks/>
              </p:cNvSpPr>
              <p:nvPr/>
            </p:nvSpPr>
            <p:spPr bwMode="auto">
              <a:xfrm>
                <a:off x="2" y="641"/>
                <a:ext cx="5759" cy="3642"/>
              </a:xfrm>
              <a:custGeom>
                <a:avLst/>
                <a:gdLst>
                  <a:gd name="T0" fmla="*/ 3328 w 31563"/>
                  <a:gd name="T1" fmla="*/ 0 h 19962"/>
                  <a:gd name="T2" fmla="*/ 0 w 31563"/>
                  <a:gd name="T3" fmla="*/ 3327 h 19962"/>
                  <a:gd name="T4" fmla="*/ 0 w 31563"/>
                  <a:gd name="T5" fmla="*/ 16635 h 19962"/>
                  <a:gd name="T6" fmla="*/ 3328 w 31563"/>
                  <a:gd name="T7" fmla="*/ 19962 h 19962"/>
                  <a:gd name="T8" fmla="*/ 28236 w 31563"/>
                  <a:gd name="T9" fmla="*/ 19962 h 19962"/>
                  <a:gd name="T10" fmla="*/ 31563 w 31563"/>
                  <a:gd name="T11" fmla="*/ 16635 h 19962"/>
                  <a:gd name="T12" fmla="*/ 31563 w 31563"/>
                  <a:gd name="T13" fmla="*/ 3327 h 19962"/>
                  <a:gd name="T14" fmla="*/ 28236 w 31563"/>
                  <a:gd name="T15" fmla="*/ 0 h 19962"/>
                  <a:gd name="T16" fmla="*/ 3328 w 31563"/>
                  <a:gd name="T17" fmla="*/ 0 h 19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63" h="19962">
                    <a:moveTo>
                      <a:pt x="3328" y="0"/>
                    </a:moveTo>
                    <a:cubicBezTo>
                      <a:pt x="1490" y="0"/>
                      <a:pt x="0" y="1490"/>
                      <a:pt x="0" y="3327"/>
                    </a:cubicBezTo>
                    <a:lnTo>
                      <a:pt x="0" y="16635"/>
                    </a:lnTo>
                    <a:cubicBezTo>
                      <a:pt x="0" y="18473"/>
                      <a:pt x="1490" y="19962"/>
                      <a:pt x="3328" y="19962"/>
                    </a:cubicBezTo>
                    <a:lnTo>
                      <a:pt x="28236" y="19962"/>
                    </a:lnTo>
                    <a:cubicBezTo>
                      <a:pt x="30073" y="19962"/>
                      <a:pt x="31563" y="18473"/>
                      <a:pt x="31563" y="16635"/>
                    </a:cubicBezTo>
                    <a:lnTo>
                      <a:pt x="31563" y="3327"/>
                    </a:lnTo>
                    <a:cubicBezTo>
                      <a:pt x="31563" y="1490"/>
                      <a:pt x="30073" y="0"/>
                      <a:pt x="28236" y="0"/>
                    </a:cubicBezTo>
                    <a:lnTo>
                      <a:pt x="3328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458" y="1035"/>
              <a:ext cx="4787" cy="2924"/>
              <a:chOff x="459" y="1032"/>
              <a:chExt cx="4794" cy="2902"/>
            </a:xfrm>
          </p:grpSpPr>
          <p:sp>
            <p:nvSpPr>
              <p:cNvPr id="83" name="Rectangle 11"/>
              <p:cNvSpPr>
                <a:spLocks noChangeArrowheads="1"/>
              </p:cNvSpPr>
              <p:nvPr/>
            </p:nvSpPr>
            <p:spPr bwMode="auto">
              <a:xfrm>
                <a:off x="468" y="1042"/>
                <a:ext cx="4776" cy="288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2"/>
              <p:cNvSpPr>
                <a:spLocks noEditPoints="1"/>
              </p:cNvSpPr>
              <p:nvPr/>
            </p:nvSpPr>
            <p:spPr bwMode="auto">
              <a:xfrm>
                <a:off x="459" y="1032"/>
                <a:ext cx="4794" cy="2902"/>
              </a:xfrm>
              <a:custGeom>
                <a:avLst/>
                <a:gdLst>
                  <a:gd name="T0" fmla="*/ 4657 w 4794"/>
                  <a:gd name="T1" fmla="*/ 19 h 2902"/>
                  <a:gd name="T2" fmla="*/ 4402 w 4794"/>
                  <a:gd name="T3" fmla="*/ 19 h 2902"/>
                  <a:gd name="T4" fmla="*/ 4146 w 4794"/>
                  <a:gd name="T5" fmla="*/ 19 h 2902"/>
                  <a:gd name="T6" fmla="*/ 3891 w 4794"/>
                  <a:gd name="T7" fmla="*/ 19 h 2902"/>
                  <a:gd name="T8" fmla="*/ 3635 w 4794"/>
                  <a:gd name="T9" fmla="*/ 19 h 2902"/>
                  <a:gd name="T10" fmla="*/ 3380 w 4794"/>
                  <a:gd name="T11" fmla="*/ 19 h 2902"/>
                  <a:gd name="T12" fmla="*/ 3124 w 4794"/>
                  <a:gd name="T13" fmla="*/ 19 h 2902"/>
                  <a:gd name="T14" fmla="*/ 2869 w 4794"/>
                  <a:gd name="T15" fmla="*/ 19 h 2902"/>
                  <a:gd name="T16" fmla="*/ 2614 w 4794"/>
                  <a:gd name="T17" fmla="*/ 19 h 2902"/>
                  <a:gd name="T18" fmla="*/ 2358 w 4794"/>
                  <a:gd name="T19" fmla="*/ 19 h 2902"/>
                  <a:gd name="T20" fmla="*/ 2103 w 4794"/>
                  <a:gd name="T21" fmla="*/ 19 h 2902"/>
                  <a:gd name="T22" fmla="*/ 1847 w 4794"/>
                  <a:gd name="T23" fmla="*/ 19 h 2902"/>
                  <a:gd name="T24" fmla="*/ 1592 w 4794"/>
                  <a:gd name="T25" fmla="*/ 19 h 2902"/>
                  <a:gd name="T26" fmla="*/ 1336 w 4794"/>
                  <a:gd name="T27" fmla="*/ 19 h 2902"/>
                  <a:gd name="T28" fmla="*/ 1081 w 4794"/>
                  <a:gd name="T29" fmla="*/ 19 h 2902"/>
                  <a:gd name="T30" fmla="*/ 826 w 4794"/>
                  <a:gd name="T31" fmla="*/ 19 h 2902"/>
                  <a:gd name="T32" fmla="*/ 570 w 4794"/>
                  <a:gd name="T33" fmla="*/ 19 h 2902"/>
                  <a:gd name="T34" fmla="*/ 315 w 4794"/>
                  <a:gd name="T35" fmla="*/ 19 h 2902"/>
                  <a:gd name="T36" fmla="*/ 0 w 4794"/>
                  <a:gd name="T37" fmla="*/ 32 h 2902"/>
                  <a:gd name="T38" fmla="*/ 18 w 4794"/>
                  <a:gd name="T39" fmla="*/ 288 h 2902"/>
                  <a:gd name="T40" fmla="*/ 18 w 4794"/>
                  <a:gd name="T41" fmla="*/ 543 h 2902"/>
                  <a:gd name="T42" fmla="*/ 18 w 4794"/>
                  <a:gd name="T43" fmla="*/ 799 h 2902"/>
                  <a:gd name="T44" fmla="*/ 18 w 4794"/>
                  <a:gd name="T45" fmla="*/ 1054 h 2902"/>
                  <a:gd name="T46" fmla="*/ 18 w 4794"/>
                  <a:gd name="T47" fmla="*/ 1310 h 2902"/>
                  <a:gd name="T48" fmla="*/ 18 w 4794"/>
                  <a:gd name="T49" fmla="*/ 1565 h 2902"/>
                  <a:gd name="T50" fmla="*/ 18 w 4794"/>
                  <a:gd name="T51" fmla="*/ 1821 h 2902"/>
                  <a:gd name="T52" fmla="*/ 18 w 4794"/>
                  <a:gd name="T53" fmla="*/ 2076 h 2902"/>
                  <a:gd name="T54" fmla="*/ 18 w 4794"/>
                  <a:gd name="T55" fmla="*/ 2331 h 2902"/>
                  <a:gd name="T56" fmla="*/ 18 w 4794"/>
                  <a:gd name="T57" fmla="*/ 2587 h 2902"/>
                  <a:gd name="T58" fmla="*/ 18 w 4794"/>
                  <a:gd name="T59" fmla="*/ 2842 h 2902"/>
                  <a:gd name="T60" fmla="*/ 213 w 4794"/>
                  <a:gd name="T61" fmla="*/ 2884 h 2902"/>
                  <a:gd name="T62" fmla="*/ 469 w 4794"/>
                  <a:gd name="T63" fmla="*/ 2884 h 2902"/>
                  <a:gd name="T64" fmla="*/ 724 w 4794"/>
                  <a:gd name="T65" fmla="*/ 2884 h 2902"/>
                  <a:gd name="T66" fmla="*/ 980 w 4794"/>
                  <a:gd name="T67" fmla="*/ 2884 h 2902"/>
                  <a:gd name="T68" fmla="*/ 1235 w 4794"/>
                  <a:gd name="T69" fmla="*/ 2884 h 2902"/>
                  <a:gd name="T70" fmla="*/ 1491 w 4794"/>
                  <a:gd name="T71" fmla="*/ 2884 h 2902"/>
                  <a:gd name="T72" fmla="*/ 1746 w 4794"/>
                  <a:gd name="T73" fmla="*/ 2884 h 2902"/>
                  <a:gd name="T74" fmla="*/ 2001 w 4794"/>
                  <a:gd name="T75" fmla="*/ 2884 h 2902"/>
                  <a:gd name="T76" fmla="*/ 2257 w 4794"/>
                  <a:gd name="T77" fmla="*/ 2884 h 2902"/>
                  <a:gd name="T78" fmla="*/ 2512 w 4794"/>
                  <a:gd name="T79" fmla="*/ 2884 h 2902"/>
                  <a:gd name="T80" fmla="*/ 2768 w 4794"/>
                  <a:gd name="T81" fmla="*/ 2884 h 2902"/>
                  <a:gd name="T82" fmla="*/ 3023 w 4794"/>
                  <a:gd name="T83" fmla="*/ 2884 h 2902"/>
                  <a:gd name="T84" fmla="*/ 3279 w 4794"/>
                  <a:gd name="T85" fmla="*/ 2884 h 2902"/>
                  <a:gd name="T86" fmla="*/ 3534 w 4794"/>
                  <a:gd name="T87" fmla="*/ 2884 h 2902"/>
                  <a:gd name="T88" fmla="*/ 3789 w 4794"/>
                  <a:gd name="T89" fmla="*/ 2884 h 2902"/>
                  <a:gd name="T90" fmla="*/ 4045 w 4794"/>
                  <a:gd name="T91" fmla="*/ 2884 h 2902"/>
                  <a:gd name="T92" fmla="*/ 4300 w 4794"/>
                  <a:gd name="T93" fmla="*/ 2884 h 2902"/>
                  <a:gd name="T94" fmla="*/ 4556 w 4794"/>
                  <a:gd name="T95" fmla="*/ 2884 h 2902"/>
                  <a:gd name="T96" fmla="*/ 4785 w 4794"/>
                  <a:gd name="T97" fmla="*/ 2884 h 2902"/>
                  <a:gd name="T98" fmla="*/ 4794 w 4794"/>
                  <a:gd name="T99" fmla="*/ 2812 h 2902"/>
                  <a:gd name="T100" fmla="*/ 4794 w 4794"/>
                  <a:gd name="T101" fmla="*/ 2556 h 2902"/>
                  <a:gd name="T102" fmla="*/ 4794 w 4794"/>
                  <a:gd name="T103" fmla="*/ 2301 h 2902"/>
                  <a:gd name="T104" fmla="*/ 4794 w 4794"/>
                  <a:gd name="T105" fmla="*/ 2045 h 2902"/>
                  <a:gd name="T106" fmla="*/ 4794 w 4794"/>
                  <a:gd name="T107" fmla="*/ 1790 h 2902"/>
                  <a:gd name="T108" fmla="*/ 4794 w 4794"/>
                  <a:gd name="T109" fmla="*/ 1535 h 2902"/>
                  <a:gd name="T110" fmla="*/ 4794 w 4794"/>
                  <a:gd name="T111" fmla="*/ 1279 h 2902"/>
                  <a:gd name="T112" fmla="*/ 4794 w 4794"/>
                  <a:gd name="T113" fmla="*/ 1024 h 2902"/>
                  <a:gd name="T114" fmla="*/ 4794 w 4794"/>
                  <a:gd name="T115" fmla="*/ 768 h 2902"/>
                  <a:gd name="T116" fmla="*/ 4794 w 4794"/>
                  <a:gd name="T117" fmla="*/ 513 h 2902"/>
                  <a:gd name="T118" fmla="*/ 4794 w 4794"/>
                  <a:gd name="T119" fmla="*/ 257 h 2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94" h="2902">
                    <a:moveTo>
                      <a:pt x="4785" y="19"/>
                    </a:moveTo>
                    <a:lnTo>
                      <a:pt x="4712" y="19"/>
                    </a:lnTo>
                    <a:lnTo>
                      <a:pt x="4712" y="0"/>
                    </a:lnTo>
                    <a:lnTo>
                      <a:pt x="4785" y="0"/>
                    </a:lnTo>
                    <a:lnTo>
                      <a:pt x="4785" y="19"/>
                    </a:lnTo>
                    <a:close/>
                    <a:moveTo>
                      <a:pt x="4657" y="19"/>
                    </a:moveTo>
                    <a:lnTo>
                      <a:pt x="4584" y="19"/>
                    </a:lnTo>
                    <a:lnTo>
                      <a:pt x="4584" y="0"/>
                    </a:lnTo>
                    <a:lnTo>
                      <a:pt x="4657" y="0"/>
                    </a:lnTo>
                    <a:lnTo>
                      <a:pt x="4657" y="19"/>
                    </a:lnTo>
                    <a:close/>
                    <a:moveTo>
                      <a:pt x="4529" y="19"/>
                    </a:moveTo>
                    <a:lnTo>
                      <a:pt x="4456" y="19"/>
                    </a:lnTo>
                    <a:lnTo>
                      <a:pt x="4456" y="0"/>
                    </a:lnTo>
                    <a:lnTo>
                      <a:pt x="4529" y="0"/>
                    </a:lnTo>
                    <a:lnTo>
                      <a:pt x="4529" y="19"/>
                    </a:lnTo>
                    <a:close/>
                    <a:moveTo>
                      <a:pt x="4402" y="19"/>
                    </a:moveTo>
                    <a:lnTo>
                      <a:pt x="4329" y="19"/>
                    </a:lnTo>
                    <a:lnTo>
                      <a:pt x="4329" y="0"/>
                    </a:lnTo>
                    <a:lnTo>
                      <a:pt x="4402" y="0"/>
                    </a:lnTo>
                    <a:lnTo>
                      <a:pt x="4402" y="19"/>
                    </a:lnTo>
                    <a:close/>
                    <a:moveTo>
                      <a:pt x="4274" y="19"/>
                    </a:moveTo>
                    <a:lnTo>
                      <a:pt x="4201" y="19"/>
                    </a:lnTo>
                    <a:lnTo>
                      <a:pt x="4201" y="0"/>
                    </a:lnTo>
                    <a:lnTo>
                      <a:pt x="4274" y="0"/>
                    </a:lnTo>
                    <a:lnTo>
                      <a:pt x="4274" y="19"/>
                    </a:lnTo>
                    <a:close/>
                    <a:moveTo>
                      <a:pt x="4146" y="19"/>
                    </a:moveTo>
                    <a:lnTo>
                      <a:pt x="4073" y="19"/>
                    </a:lnTo>
                    <a:lnTo>
                      <a:pt x="4073" y="0"/>
                    </a:lnTo>
                    <a:lnTo>
                      <a:pt x="4146" y="0"/>
                    </a:lnTo>
                    <a:lnTo>
                      <a:pt x="4146" y="19"/>
                    </a:lnTo>
                    <a:close/>
                    <a:moveTo>
                      <a:pt x="4018" y="19"/>
                    </a:moveTo>
                    <a:lnTo>
                      <a:pt x="3945" y="19"/>
                    </a:lnTo>
                    <a:lnTo>
                      <a:pt x="3945" y="0"/>
                    </a:lnTo>
                    <a:lnTo>
                      <a:pt x="4018" y="0"/>
                    </a:lnTo>
                    <a:lnTo>
                      <a:pt x="4018" y="19"/>
                    </a:lnTo>
                    <a:close/>
                    <a:moveTo>
                      <a:pt x="3891" y="19"/>
                    </a:moveTo>
                    <a:lnTo>
                      <a:pt x="3818" y="19"/>
                    </a:lnTo>
                    <a:lnTo>
                      <a:pt x="3818" y="0"/>
                    </a:lnTo>
                    <a:lnTo>
                      <a:pt x="3891" y="0"/>
                    </a:lnTo>
                    <a:lnTo>
                      <a:pt x="3891" y="19"/>
                    </a:lnTo>
                    <a:close/>
                    <a:moveTo>
                      <a:pt x="3763" y="19"/>
                    </a:moveTo>
                    <a:lnTo>
                      <a:pt x="3690" y="19"/>
                    </a:lnTo>
                    <a:lnTo>
                      <a:pt x="3690" y="0"/>
                    </a:lnTo>
                    <a:lnTo>
                      <a:pt x="3763" y="0"/>
                    </a:lnTo>
                    <a:lnTo>
                      <a:pt x="3763" y="19"/>
                    </a:lnTo>
                    <a:close/>
                    <a:moveTo>
                      <a:pt x="3635" y="19"/>
                    </a:moveTo>
                    <a:lnTo>
                      <a:pt x="3562" y="19"/>
                    </a:lnTo>
                    <a:lnTo>
                      <a:pt x="3562" y="0"/>
                    </a:lnTo>
                    <a:lnTo>
                      <a:pt x="3635" y="0"/>
                    </a:lnTo>
                    <a:lnTo>
                      <a:pt x="3635" y="19"/>
                    </a:lnTo>
                    <a:close/>
                    <a:moveTo>
                      <a:pt x="3508" y="19"/>
                    </a:moveTo>
                    <a:lnTo>
                      <a:pt x="3435" y="19"/>
                    </a:lnTo>
                    <a:lnTo>
                      <a:pt x="3435" y="0"/>
                    </a:lnTo>
                    <a:lnTo>
                      <a:pt x="3508" y="0"/>
                    </a:lnTo>
                    <a:lnTo>
                      <a:pt x="3508" y="19"/>
                    </a:lnTo>
                    <a:close/>
                    <a:moveTo>
                      <a:pt x="3380" y="19"/>
                    </a:moveTo>
                    <a:lnTo>
                      <a:pt x="3307" y="19"/>
                    </a:lnTo>
                    <a:lnTo>
                      <a:pt x="3307" y="0"/>
                    </a:lnTo>
                    <a:lnTo>
                      <a:pt x="3380" y="0"/>
                    </a:lnTo>
                    <a:lnTo>
                      <a:pt x="3380" y="19"/>
                    </a:lnTo>
                    <a:close/>
                    <a:moveTo>
                      <a:pt x="3252" y="19"/>
                    </a:moveTo>
                    <a:lnTo>
                      <a:pt x="3179" y="19"/>
                    </a:lnTo>
                    <a:lnTo>
                      <a:pt x="3179" y="0"/>
                    </a:lnTo>
                    <a:lnTo>
                      <a:pt x="3252" y="0"/>
                    </a:lnTo>
                    <a:lnTo>
                      <a:pt x="3252" y="19"/>
                    </a:lnTo>
                    <a:close/>
                    <a:moveTo>
                      <a:pt x="3124" y="19"/>
                    </a:moveTo>
                    <a:lnTo>
                      <a:pt x="3051" y="19"/>
                    </a:lnTo>
                    <a:lnTo>
                      <a:pt x="3051" y="0"/>
                    </a:lnTo>
                    <a:lnTo>
                      <a:pt x="3124" y="0"/>
                    </a:lnTo>
                    <a:lnTo>
                      <a:pt x="3124" y="19"/>
                    </a:lnTo>
                    <a:close/>
                    <a:moveTo>
                      <a:pt x="2997" y="19"/>
                    </a:moveTo>
                    <a:lnTo>
                      <a:pt x="2924" y="19"/>
                    </a:lnTo>
                    <a:lnTo>
                      <a:pt x="2924" y="0"/>
                    </a:lnTo>
                    <a:lnTo>
                      <a:pt x="2997" y="0"/>
                    </a:lnTo>
                    <a:lnTo>
                      <a:pt x="2997" y="19"/>
                    </a:lnTo>
                    <a:close/>
                    <a:moveTo>
                      <a:pt x="2869" y="19"/>
                    </a:moveTo>
                    <a:lnTo>
                      <a:pt x="2796" y="19"/>
                    </a:lnTo>
                    <a:lnTo>
                      <a:pt x="2796" y="0"/>
                    </a:lnTo>
                    <a:lnTo>
                      <a:pt x="2869" y="0"/>
                    </a:lnTo>
                    <a:lnTo>
                      <a:pt x="2869" y="19"/>
                    </a:lnTo>
                    <a:close/>
                    <a:moveTo>
                      <a:pt x="2741" y="19"/>
                    </a:moveTo>
                    <a:lnTo>
                      <a:pt x="2668" y="19"/>
                    </a:lnTo>
                    <a:lnTo>
                      <a:pt x="2668" y="0"/>
                    </a:lnTo>
                    <a:lnTo>
                      <a:pt x="2741" y="0"/>
                    </a:lnTo>
                    <a:lnTo>
                      <a:pt x="2741" y="19"/>
                    </a:lnTo>
                    <a:close/>
                    <a:moveTo>
                      <a:pt x="2614" y="19"/>
                    </a:moveTo>
                    <a:lnTo>
                      <a:pt x="2541" y="19"/>
                    </a:lnTo>
                    <a:lnTo>
                      <a:pt x="2541" y="0"/>
                    </a:lnTo>
                    <a:lnTo>
                      <a:pt x="2614" y="0"/>
                    </a:lnTo>
                    <a:lnTo>
                      <a:pt x="2614" y="19"/>
                    </a:lnTo>
                    <a:close/>
                    <a:moveTo>
                      <a:pt x="2486" y="19"/>
                    </a:moveTo>
                    <a:lnTo>
                      <a:pt x="2413" y="19"/>
                    </a:lnTo>
                    <a:lnTo>
                      <a:pt x="2413" y="0"/>
                    </a:lnTo>
                    <a:lnTo>
                      <a:pt x="2486" y="0"/>
                    </a:lnTo>
                    <a:lnTo>
                      <a:pt x="2486" y="19"/>
                    </a:lnTo>
                    <a:close/>
                    <a:moveTo>
                      <a:pt x="2358" y="19"/>
                    </a:moveTo>
                    <a:lnTo>
                      <a:pt x="2285" y="19"/>
                    </a:lnTo>
                    <a:lnTo>
                      <a:pt x="2285" y="0"/>
                    </a:lnTo>
                    <a:lnTo>
                      <a:pt x="2358" y="0"/>
                    </a:lnTo>
                    <a:lnTo>
                      <a:pt x="2358" y="19"/>
                    </a:lnTo>
                    <a:close/>
                    <a:moveTo>
                      <a:pt x="2230" y="19"/>
                    </a:moveTo>
                    <a:lnTo>
                      <a:pt x="2157" y="19"/>
                    </a:lnTo>
                    <a:lnTo>
                      <a:pt x="2157" y="0"/>
                    </a:lnTo>
                    <a:lnTo>
                      <a:pt x="2230" y="0"/>
                    </a:lnTo>
                    <a:lnTo>
                      <a:pt x="2230" y="19"/>
                    </a:lnTo>
                    <a:close/>
                    <a:moveTo>
                      <a:pt x="2103" y="19"/>
                    </a:moveTo>
                    <a:lnTo>
                      <a:pt x="2030" y="19"/>
                    </a:lnTo>
                    <a:lnTo>
                      <a:pt x="2030" y="0"/>
                    </a:lnTo>
                    <a:lnTo>
                      <a:pt x="2103" y="0"/>
                    </a:lnTo>
                    <a:lnTo>
                      <a:pt x="2103" y="19"/>
                    </a:lnTo>
                    <a:close/>
                    <a:moveTo>
                      <a:pt x="1975" y="19"/>
                    </a:moveTo>
                    <a:lnTo>
                      <a:pt x="1902" y="19"/>
                    </a:lnTo>
                    <a:lnTo>
                      <a:pt x="1902" y="0"/>
                    </a:lnTo>
                    <a:lnTo>
                      <a:pt x="1975" y="0"/>
                    </a:lnTo>
                    <a:lnTo>
                      <a:pt x="1975" y="19"/>
                    </a:lnTo>
                    <a:close/>
                    <a:moveTo>
                      <a:pt x="1847" y="19"/>
                    </a:moveTo>
                    <a:lnTo>
                      <a:pt x="1774" y="19"/>
                    </a:lnTo>
                    <a:lnTo>
                      <a:pt x="1774" y="0"/>
                    </a:lnTo>
                    <a:lnTo>
                      <a:pt x="1847" y="0"/>
                    </a:lnTo>
                    <a:lnTo>
                      <a:pt x="1847" y="19"/>
                    </a:lnTo>
                    <a:close/>
                    <a:moveTo>
                      <a:pt x="1720" y="19"/>
                    </a:moveTo>
                    <a:lnTo>
                      <a:pt x="1647" y="19"/>
                    </a:lnTo>
                    <a:lnTo>
                      <a:pt x="1647" y="0"/>
                    </a:lnTo>
                    <a:lnTo>
                      <a:pt x="1720" y="0"/>
                    </a:lnTo>
                    <a:lnTo>
                      <a:pt x="1720" y="19"/>
                    </a:lnTo>
                    <a:close/>
                    <a:moveTo>
                      <a:pt x="1592" y="19"/>
                    </a:moveTo>
                    <a:lnTo>
                      <a:pt x="1519" y="19"/>
                    </a:lnTo>
                    <a:lnTo>
                      <a:pt x="1519" y="0"/>
                    </a:lnTo>
                    <a:lnTo>
                      <a:pt x="1592" y="0"/>
                    </a:lnTo>
                    <a:lnTo>
                      <a:pt x="1592" y="19"/>
                    </a:lnTo>
                    <a:close/>
                    <a:moveTo>
                      <a:pt x="1464" y="19"/>
                    </a:moveTo>
                    <a:lnTo>
                      <a:pt x="1391" y="19"/>
                    </a:lnTo>
                    <a:lnTo>
                      <a:pt x="1391" y="0"/>
                    </a:lnTo>
                    <a:lnTo>
                      <a:pt x="1464" y="0"/>
                    </a:lnTo>
                    <a:lnTo>
                      <a:pt x="1464" y="19"/>
                    </a:lnTo>
                    <a:close/>
                    <a:moveTo>
                      <a:pt x="1336" y="19"/>
                    </a:moveTo>
                    <a:lnTo>
                      <a:pt x="1263" y="19"/>
                    </a:lnTo>
                    <a:lnTo>
                      <a:pt x="1263" y="0"/>
                    </a:lnTo>
                    <a:lnTo>
                      <a:pt x="1336" y="0"/>
                    </a:lnTo>
                    <a:lnTo>
                      <a:pt x="1336" y="19"/>
                    </a:lnTo>
                    <a:close/>
                    <a:moveTo>
                      <a:pt x="1209" y="19"/>
                    </a:moveTo>
                    <a:lnTo>
                      <a:pt x="1136" y="19"/>
                    </a:lnTo>
                    <a:lnTo>
                      <a:pt x="1136" y="0"/>
                    </a:lnTo>
                    <a:lnTo>
                      <a:pt x="1209" y="0"/>
                    </a:lnTo>
                    <a:lnTo>
                      <a:pt x="1209" y="19"/>
                    </a:lnTo>
                    <a:close/>
                    <a:moveTo>
                      <a:pt x="1081" y="19"/>
                    </a:moveTo>
                    <a:lnTo>
                      <a:pt x="1008" y="19"/>
                    </a:lnTo>
                    <a:lnTo>
                      <a:pt x="1008" y="0"/>
                    </a:lnTo>
                    <a:lnTo>
                      <a:pt x="1081" y="0"/>
                    </a:lnTo>
                    <a:lnTo>
                      <a:pt x="1081" y="19"/>
                    </a:lnTo>
                    <a:close/>
                    <a:moveTo>
                      <a:pt x="953" y="19"/>
                    </a:moveTo>
                    <a:lnTo>
                      <a:pt x="880" y="19"/>
                    </a:lnTo>
                    <a:lnTo>
                      <a:pt x="880" y="0"/>
                    </a:lnTo>
                    <a:lnTo>
                      <a:pt x="953" y="0"/>
                    </a:lnTo>
                    <a:lnTo>
                      <a:pt x="953" y="19"/>
                    </a:lnTo>
                    <a:close/>
                    <a:moveTo>
                      <a:pt x="826" y="19"/>
                    </a:moveTo>
                    <a:lnTo>
                      <a:pt x="753" y="19"/>
                    </a:lnTo>
                    <a:lnTo>
                      <a:pt x="753" y="0"/>
                    </a:lnTo>
                    <a:lnTo>
                      <a:pt x="826" y="0"/>
                    </a:lnTo>
                    <a:lnTo>
                      <a:pt x="826" y="19"/>
                    </a:lnTo>
                    <a:close/>
                    <a:moveTo>
                      <a:pt x="698" y="19"/>
                    </a:moveTo>
                    <a:lnTo>
                      <a:pt x="625" y="19"/>
                    </a:lnTo>
                    <a:lnTo>
                      <a:pt x="625" y="0"/>
                    </a:lnTo>
                    <a:lnTo>
                      <a:pt x="698" y="0"/>
                    </a:lnTo>
                    <a:lnTo>
                      <a:pt x="698" y="19"/>
                    </a:lnTo>
                    <a:close/>
                    <a:moveTo>
                      <a:pt x="570" y="19"/>
                    </a:moveTo>
                    <a:lnTo>
                      <a:pt x="497" y="19"/>
                    </a:lnTo>
                    <a:lnTo>
                      <a:pt x="497" y="0"/>
                    </a:lnTo>
                    <a:lnTo>
                      <a:pt x="570" y="0"/>
                    </a:lnTo>
                    <a:lnTo>
                      <a:pt x="570" y="19"/>
                    </a:lnTo>
                    <a:close/>
                    <a:moveTo>
                      <a:pt x="442" y="19"/>
                    </a:moveTo>
                    <a:lnTo>
                      <a:pt x="369" y="19"/>
                    </a:lnTo>
                    <a:lnTo>
                      <a:pt x="369" y="0"/>
                    </a:lnTo>
                    <a:lnTo>
                      <a:pt x="442" y="0"/>
                    </a:lnTo>
                    <a:lnTo>
                      <a:pt x="442" y="19"/>
                    </a:lnTo>
                    <a:close/>
                    <a:moveTo>
                      <a:pt x="315" y="19"/>
                    </a:moveTo>
                    <a:lnTo>
                      <a:pt x="242" y="19"/>
                    </a:lnTo>
                    <a:lnTo>
                      <a:pt x="242" y="0"/>
                    </a:lnTo>
                    <a:lnTo>
                      <a:pt x="315" y="0"/>
                    </a:lnTo>
                    <a:lnTo>
                      <a:pt x="315" y="19"/>
                    </a:lnTo>
                    <a:close/>
                    <a:moveTo>
                      <a:pt x="187" y="19"/>
                    </a:moveTo>
                    <a:lnTo>
                      <a:pt x="114" y="19"/>
                    </a:lnTo>
                    <a:lnTo>
                      <a:pt x="114" y="0"/>
                    </a:lnTo>
                    <a:lnTo>
                      <a:pt x="187" y="0"/>
                    </a:lnTo>
                    <a:lnTo>
                      <a:pt x="187" y="19"/>
                    </a:lnTo>
                    <a:close/>
                    <a:moveTo>
                      <a:pt x="59" y="19"/>
                    </a:moveTo>
                    <a:lnTo>
                      <a:pt x="9" y="19"/>
                    </a:lnTo>
                    <a:lnTo>
                      <a:pt x="18" y="10"/>
                    </a:lnTo>
                    <a:lnTo>
                      <a:pt x="18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9"/>
                    </a:lnTo>
                    <a:close/>
                    <a:moveTo>
                      <a:pt x="18" y="87"/>
                    </a:moveTo>
                    <a:lnTo>
                      <a:pt x="18" y="160"/>
                    </a:lnTo>
                    <a:lnTo>
                      <a:pt x="0" y="160"/>
                    </a:lnTo>
                    <a:lnTo>
                      <a:pt x="0" y="87"/>
                    </a:lnTo>
                    <a:lnTo>
                      <a:pt x="18" y="87"/>
                    </a:lnTo>
                    <a:close/>
                    <a:moveTo>
                      <a:pt x="18" y="215"/>
                    </a:moveTo>
                    <a:lnTo>
                      <a:pt x="18" y="288"/>
                    </a:lnTo>
                    <a:lnTo>
                      <a:pt x="0" y="288"/>
                    </a:lnTo>
                    <a:lnTo>
                      <a:pt x="0" y="215"/>
                    </a:lnTo>
                    <a:lnTo>
                      <a:pt x="18" y="215"/>
                    </a:lnTo>
                    <a:close/>
                    <a:moveTo>
                      <a:pt x="18" y="343"/>
                    </a:moveTo>
                    <a:lnTo>
                      <a:pt x="18" y="416"/>
                    </a:lnTo>
                    <a:lnTo>
                      <a:pt x="0" y="416"/>
                    </a:lnTo>
                    <a:lnTo>
                      <a:pt x="0" y="343"/>
                    </a:lnTo>
                    <a:lnTo>
                      <a:pt x="18" y="343"/>
                    </a:lnTo>
                    <a:close/>
                    <a:moveTo>
                      <a:pt x="18" y="470"/>
                    </a:moveTo>
                    <a:lnTo>
                      <a:pt x="18" y="543"/>
                    </a:lnTo>
                    <a:lnTo>
                      <a:pt x="0" y="543"/>
                    </a:lnTo>
                    <a:lnTo>
                      <a:pt x="0" y="470"/>
                    </a:lnTo>
                    <a:lnTo>
                      <a:pt x="18" y="470"/>
                    </a:lnTo>
                    <a:close/>
                    <a:moveTo>
                      <a:pt x="18" y="598"/>
                    </a:moveTo>
                    <a:lnTo>
                      <a:pt x="18" y="671"/>
                    </a:lnTo>
                    <a:lnTo>
                      <a:pt x="0" y="671"/>
                    </a:lnTo>
                    <a:lnTo>
                      <a:pt x="0" y="598"/>
                    </a:lnTo>
                    <a:lnTo>
                      <a:pt x="18" y="598"/>
                    </a:lnTo>
                    <a:close/>
                    <a:moveTo>
                      <a:pt x="18" y="726"/>
                    </a:moveTo>
                    <a:lnTo>
                      <a:pt x="18" y="799"/>
                    </a:lnTo>
                    <a:lnTo>
                      <a:pt x="0" y="799"/>
                    </a:lnTo>
                    <a:lnTo>
                      <a:pt x="0" y="726"/>
                    </a:lnTo>
                    <a:lnTo>
                      <a:pt x="18" y="726"/>
                    </a:lnTo>
                    <a:close/>
                    <a:moveTo>
                      <a:pt x="18" y="853"/>
                    </a:moveTo>
                    <a:lnTo>
                      <a:pt x="18" y="926"/>
                    </a:lnTo>
                    <a:lnTo>
                      <a:pt x="0" y="926"/>
                    </a:lnTo>
                    <a:lnTo>
                      <a:pt x="0" y="853"/>
                    </a:lnTo>
                    <a:lnTo>
                      <a:pt x="18" y="853"/>
                    </a:lnTo>
                    <a:close/>
                    <a:moveTo>
                      <a:pt x="18" y="981"/>
                    </a:moveTo>
                    <a:lnTo>
                      <a:pt x="18" y="1054"/>
                    </a:lnTo>
                    <a:lnTo>
                      <a:pt x="0" y="1054"/>
                    </a:lnTo>
                    <a:lnTo>
                      <a:pt x="0" y="981"/>
                    </a:lnTo>
                    <a:lnTo>
                      <a:pt x="18" y="981"/>
                    </a:lnTo>
                    <a:close/>
                    <a:moveTo>
                      <a:pt x="18" y="1109"/>
                    </a:moveTo>
                    <a:lnTo>
                      <a:pt x="18" y="1182"/>
                    </a:lnTo>
                    <a:lnTo>
                      <a:pt x="0" y="1182"/>
                    </a:lnTo>
                    <a:lnTo>
                      <a:pt x="0" y="1109"/>
                    </a:lnTo>
                    <a:lnTo>
                      <a:pt x="18" y="1109"/>
                    </a:lnTo>
                    <a:close/>
                    <a:moveTo>
                      <a:pt x="18" y="1237"/>
                    </a:moveTo>
                    <a:lnTo>
                      <a:pt x="18" y="1310"/>
                    </a:lnTo>
                    <a:lnTo>
                      <a:pt x="0" y="1310"/>
                    </a:lnTo>
                    <a:lnTo>
                      <a:pt x="0" y="1237"/>
                    </a:lnTo>
                    <a:lnTo>
                      <a:pt x="18" y="1237"/>
                    </a:lnTo>
                    <a:close/>
                    <a:moveTo>
                      <a:pt x="18" y="1364"/>
                    </a:moveTo>
                    <a:lnTo>
                      <a:pt x="18" y="1437"/>
                    </a:lnTo>
                    <a:lnTo>
                      <a:pt x="0" y="1437"/>
                    </a:lnTo>
                    <a:lnTo>
                      <a:pt x="0" y="1364"/>
                    </a:lnTo>
                    <a:lnTo>
                      <a:pt x="18" y="1364"/>
                    </a:lnTo>
                    <a:close/>
                    <a:moveTo>
                      <a:pt x="18" y="1492"/>
                    </a:moveTo>
                    <a:lnTo>
                      <a:pt x="18" y="1565"/>
                    </a:lnTo>
                    <a:lnTo>
                      <a:pt x="0" y="1565"/>
                    </a:lnTo>
                    <a:lnTo>
                      <a:pt x="0" y="1492"/>
                    </a:lnTo>
                    <a:lnTo>
                      <a:pt x="18" y="1492"/>
                    </a:lnTo>
                    <a:close/>
                    <a:moveTo>
                      <a:pt x="18" y="1620"/>
                    </a:moveTo>
                    <a:lnTo>
                      <a:pt x="18" y="1693"/>
                    </a:lnTo>
                    <a:lnTo>
                      <a:pt x="0" y="1693"/>
                    </a:lnTo>
                    <a:lnTo>
                      <a:pt x="0" y="1620"/>
                    </a:lnTo>
                    <a:lnTo>
                      <a:pt x="18" y="1620"/>
                    </a:lnTo>
                    <a:close/>
                    <a:moveTo>
                      <a:pt x="18" y="1748"/>
                    </a:moveTo>
                    <a:lnTo>
                      <a:pt x="18" y="1821"/>
                    </a:lnTo>
                    <a:lnTo>
                      <a:pt x="0" y="1821"/>
                    </a:lnTo>
                    <a:lnTo>
                      <a:pt x="0" y="1748"/>
                    </a:lnTo>
                    <a:lnTo>
                      <a:pt x="18" y="1748"/>
                    </a:lnTo>
                    <a:close/>
                    <a:moveTo>
                      <a:pt x="18" y="1875"/>
                    </a:moveTo>
                    <a:lnTo>
                      <a:pt x="18" y="1948"/>
                    </a:lnTo>
                    <a:lnTo>
                      <a:pt x="0" y="1948"/>
                    </a:lnTo>
                    <a:lnTo>
                      <a:pt x="0" y="1875"/>
                    </a:lnTo>
                    <a:lnTo>
                      <a:pt x="18" y="1875"/>
                    </a:lnTo>
                    <a:close/>
                    <a:moveTo>
                      <a:pt x="18" y="2003"/>
                    </a:moveTo>
                    <a:lnTo>
                      <a:pt x="18" y="2076"/>
                    </a:lnTo>
                    <a:lnTo>
                      <a:pt x="0" y="2076"/>
                    </a:lnTo>
                    <a:lnTo>
                      <a:pt x="0" y="2003"/>
                    </a:lnTo>
                    <a:lnTo>
                      <a:pt x="18" y="2003"/>
                    </a:lnTo>
                    <a:close/>
                    <a:moveTo>
                      <a:pt x="18" y="2131"/>
                    </a:moveTo>
                    <a:lnTo>
                      <a:pt x="18" y="2204"/>
                    </a:lnTo>
                    <a:lnTo>
                      <a:pt x="0" y="2204"/>
                    </a:lnTo>
                    <a:lnTo>
                      <a:pt x="0" y="2131"/>
                    </a:lnTo>
                    <a:lnTo>
                      <a:pt x="18" y="2131"/>
                    </a:lnTo>
                    <a:close/>
                    <a:moveTo>
                      <a:pt x="18" y="2258"/>
                    </a:moveTo>
                    <a:lnTo>
                      <a:pt x="18" y="2331"/>
                    </a:lnTo>
                    <a:lnTo>
                      <a:pt x="0" y="2331"/>
                    </a:lnTo>
                    <a:lnTo>
                      <a:pt x="0" y="2258"/>
                    </a:lnTo>
                    <a:lnTo>
                      <a:pt x="18" y="2258"/>
                    </a:lnTo>
                    <a:close/>
                    <a:moveTo>
                      <a:pt x="18" y="2386"/>
                    </a:moveTo>
                    <a:lnTo>
                      <a:pt x="18" y="2459"/>
                    </a:lnTo>
                    <a:lnTo>
                      <a:pt x="0" y="2459"/>
                    </a:lnTo>
                    <a:lnTo>
                      <a:pt x="0" y="2386"/>
                    </a:lnTo>
                    <a:lnTo>
                      <a:pt x="18" y="2386"/>
                    </a:lnTo>
                    <a:close/>
                    <a:moveTo>
                      <a:pt x="18" y="2514"/>
                    </a:moveTo>
                    <a:lnTo>
                      <a:pt x="18" y="2587"/>
                    </a:lnTo>
                    <a:lnTo>
                      <a:pt x="0" y="2587"/>
                    </a:lnTo>
                    <a:lnTo>
                      <a:pt x="0" y="2514"/>
                    </a:lnTo>
                    <a:lnTo>
                      <a:pt x="18" y="2514"/>
                    </a:lnTo>
                    <a:close/>
                    <a:moveTo>
                      <a:pt x="18" y="2642"/>
                    </a:moveTo>
                    <a:lnTo>
                      <a:pt x="18" y="2715"/>
                    </a:lnTo>
                    <a:lnTo>
                      <a:pt x="0" y="2715"/>
                    </a:lnTo>
                    <a:lnTo>
                      <a:pt x="0" y="2642"/>
                    </a:lnTo>
                    <a:lnTo>
                      <a:pt x="18" y="2642"/>
                    </a:lnTo>
                    <a:close/>
                    <a:moveTo>
                      <a:pt x="18" y="2769"/>
                    </a:moveTo>
                    <a:lnTo>
                      <a:pt x="18" y="2842"/>
                    </a:lnTo>
                    <a:lnTo>
                      <a:pt x="0" y="2842"/>
                    </a:lnTo>
                    <a:lnTo>
                      <a:pt x="0" y="2769"/>
                    </a:lnTo>
                    <a:lnTo>
                      <a:pt x="18" y="2769"/>
                    </a:lnTo>
                    <a:close/>
                    <a:moveTo>
                      <a:pt x="13" y="2884"/>
                    </a:moveTo>
                    <a:lnTo>
                      <a:pt x="86" y="2884"/>
                    </a:lnTo>
                    <a:lnTo>
                      <a:pt x="86" y="2902"/>
                    </a:lnTo>
                    <a:lnTo>
                      <a:pt x="13" y="2902"/>
                    </a:lnTo>
                    <a:lnTo>
                      <a:pt x="13" y="2884"/>
                    </a:lnTo>
                    <a:close/>
                    <a:moveTo>
                      <a:pt x="140" y="2884"/>
                    </a:moveTo>
                    <a:lnTo>
                      <a:pt x="213" y="2884"/>
                    </a:lnTo>
                    <a:lnTo>
                      <a:pt x="213" y="2902"/>
                    </a:lnTo>
                    <a:lnTo>
                      <a:pt x="140" y="2902"/>
                    </a:lnTo>
                    <a:lnTo>
                      <a:pt x="140" y="2884"/>
                    </a:lnTo>
                    <a:close/>
                    <a:moveTo>
                      <a:pt x="268" y="2884"/>
                    </a:moveTo>
                    <a:lnTo>
                      <a:pt x="341" y="2884"/>
                    </a:lnTo>
                    <a:lnTo>
                      <a:pt x="341" y="2902"/>
                    </a:lnTo>
                    <a:lnTo>
                      <a:pt x="268" y="2902"/>
                    </a:lnTo>
                    <a:lnTo>
                      <a:pt x="268" y="2884"/>
                    </a:lnTo>
                    <a:close/>
                    <a:moveTo>
                      <a:pt x="396" y="2884"/>
                    </a:moveTo>
                    <a:lnTo>
                      <a:pt x="469" y="2884"/>
                    </a:lnTo>
                    <a:lnTo>
                      <a:pt x="469" y="2902"/>
                    </a:lnTo>
                    <a:lnTo>
                      <a:pt x="396" y="2902"/>
                    </a:lnTo>
                    <a:lnTo>
                      <a:pt x="396" y="2884"/>
                    </a:lnTo>
                    <a:close/>
                    <a:moveTo>
                      <a:pt x="524" y="2884"/>
                    </a:moveTo>
                    <a:lnTo>
                      <a:pt x="597" y="2884"/>
                    </a:lnTo>
                    <a:lnTo>
                      <a:pt x="597" y="2902"/>
                    </a:lnTo>
                    <a:lnTo>
                      <a:pt x="524" y="2902"/>
                    </a:lnTo>
                    <a:lnTo>
                      <a:pt x="524" y="2884"/>
                    </a:lnTo>
                    <a:close/>
                    <a:moveTo>
                      <a:pt x="651" y="2884"/>
                    </a:moveTo>
                    <a:lnTo>
                      <a:pt x="724" y="2884"/>
                    </a:lnTo>
                    <a:lnTo>
                      <a:pt x="724" y="2902"/>
                    </a:lnTo>
                    <a:lnTo>
                      <a:pt x="651" y="2902"/>
                    </a:lnTo>
                    <a:lnTo>
                      <a:pt x="651" y="2884"/>
                    </a:lnTo>
                    <a:close/>
                    <a:moveTo>
                      <a:pt x="779" y="2884"/>
                    </a:moveTo>
                    <a:lnTo>
                      <a:pt x="852" y="2884"/>
                    </a:lnTo>
                    <a:lnTo>
                      <a:pt x="852" y="2902"/>
                    </a:lnTo>
                    <a:lnTo>
                      <a:pt x="779" y="2902"/>
                    </a:lnTo>
                    <a:lnTo>
                      <a:pt x="779" y="2884"/>
                    </a:lnTo>
                    <a:close/>
                    <a:moveTo>
                      <a:pt x="907" y="2884"/>
                    </a:moveTo>
                    <a:lnTo>
                      <a:pt x="980" y="2884"/>
                    </a:lnTo>
                    <a:lnTo>
                      <a:pt x="980" y="2902"/>
                    </a:lnTo>
                    <a:lnTo>
                      <a:pt x="907" y="2902"/>
                    </a:lnTo>
                    <a:lnTo>
                      <a:pt x="907" y="2884"/>
                    </a:lnTo>
                    <a:close/>
                    <a:moveTo>
                      <a:pt x="1034" y="2884"/>
                    </a:moveTo>
                    <a:lnTo>
                      <a:pt x="1107" y="2884"/>
                    </a:lnTo>
                    <a:lnTo>
                      <a:pt x="1107" y="2902"/>
                    </a:lnTo>
                    <a:lnTo>
                      <a:pt x="1034" y="2902"/>
                    </a:lnTo>
                    <a:lnTo>
                      <a:pt x="1034" y="2884"/>
                    </a:lnTo>
                    <a:close/>
                    <a:moveTo>
                      <a:pt x="1162" y="2884"/>
                    </a:moveTo>
                    <a:lnTo>
                      <a:pt x="1235" y="2884"/>
                    </a:lnTo>
                    <a:lnTo>
                      <a:pt x="1235" y="2902"/>
                    </a:lnTo>
                    <a:lnTo>
                      <a:pt x="1162" y="2902"/>
                    </a:lnTo>
                    <a:lnTo>
                      <a:pt x="1162" y="2884"/>
                    </a:lnTo>
                    <a:close/>
                    <a:moveTo>
                      <a:pt x="1290" y="2884"/>
                    </a:moveTo>
                    <a:lnTo>
                      <a:pt x="1363" y="2884"/>
                    </a:lnTo>
                    <a:lnTo>
                      <a:pt x="1363" y="2902"/>
                    </a:lnTo>
                    <a:lnTo>
                      <a:pt x="1290" y="2902"/>
                    </a:lnTo>
                    <a:lnTo>
                      <a:pt x="1290" y="2884"/>
                    </a:lnTo>
                    <a:close/>
                    <a:moveTo>
                      <a:pt x="1418" y="2884"/>
                    </a:moveTo>
                    <a:lnTo>
                      <a:pt x="1491" y="2884"/>
                    </a:lnTo>
                    <a:lnTo>
                      <a:pt x="1491" y="2902"/>
                    </a:lnTo>
                    <a:lnTo>
                      <a:pt x="1418" y="2902"/>
                    </a:lnTo>
                    <a:lnTo>
                      <a:pt x="1418" y="2884"/>
                    </a:lnTo>
                    <a:close/>
                    <a:moveTo>
                      <a:pt x="1545" y="2884"/>
                    </a:moveTo>
                    <a:lnTo>
                      <a:pt x="1618" y="2884"/>
                    </a:lnTo>
                    <a:lnTo>
                      <a:pt x="1618" y="2902"/>
                    </a:lnTo>
                    <a:lnTo>
                      <a:pt x="1545" y="2902"/>
                    </a:lnTo>
                    <a:lnTo>
                      <a:pt x="1545" y="2884"/>
                    </a:lnTo>
                    <a:close/>
                    <a:moveTo>
                      <a:pt x="1673" y="2884"/>
                    </a:moveTo>
                    <a:lnTo>
                      <a:pt x="1746" y="2884"/>
                    </a:lnTo>
                    <a:lnTo>
                      <a:pt x="1746" y="2902"/>
                    </a:lnTo>
                    <a:lnTo>
                      <a:pt x="1673" y="2902"/>
                    </a:lnTo>
                    <a:lnTo>
                      <a:pt x="1673" y="2884"/>
                    </a:lnTo>
                    <a:close/>
                    <a:moveTo>
                      <a:pt x="1801" y="2884"/>
                    </a:moveTo>
                    <a:lnTo>
                      <a:pt x="1874" y="2884"/>
                    </a:lnTo>
                    <a:lnTo>
                      <a:pt x="1874" y="2902"/>
                    </a:lnTo>
                    <a:lnTo>
                      <a:pt x="1801" y="2902"/>
                    </a:lnTo>
                    <a:lnTo>
                      <a:pt x="1801" y="2884"/>
                    </a:lnTo>
                    <a:close/>
                    <a:moveTo>
                      <a:pt x="1928" y="2884"/>
                    </a:moveTo>
                    <a:lnTo>
                      <a:pt x="2001" y="2884"/>
                    </a:lnTo>
                    <a:lnTo>
                      <a:pt x="2001" y="2902"/>
                    </a:lnTo>
                    <a:lnTo>
                      <a:pt x="1928" y="2902"/>
                    </a:lnTo>
                    <a:lnTo>
                      <a:pt x="1928" y="2884"/>
                    </a:lnTo>
                    <a:close/>
                    <a:moveTo>
                      <a:pt x="2056" y="2884"/>
                    </a:moveTo>
                    <a:lnTo>
                      <a:pt x="2129" y="2884"/>
                    </a:lnTo>
                    <a:lnTo>
                      <a:pt x="2129" y="2902"/>
                    </a:lnTo>
                    <a:lnTo>
                      <a:pt x="2056" y="2902"/>
                    </a:lnTo>
                    <a:lnTo>
                      <a:pt x="2056" y="2884"/>
                    </a:lnTo>
                    <a:close/>
                    <a:moveTo>
                      <a:pt x="2184" y="2884"/>
                    </a:moveTo>
                    <a:lnTo>
                      <a:pt x="2257" y="2884"/>
                    </a:lnTo>
                    <a:lnTo>
                      <a:pt x="2257" y="2902"/>
                    </a:lnTo>
                    <a:lnTo>
                      <a:pt x="2184" y="2902"/>
                    </a:lnTo>
                    <a:lnTo>
                      <a:pt x="2184" y="2884"/>
                    </a:lnTo>
                    <a:close/>
                    <a:moveTo>
                      <a:pt x="2312" y="2884"/>
                    </a:moveTo>
                    <a:lnTo>
                      <a:pt x="2385" y="2884"/>
                    </a:lnTo>
                    <a:lnTo>
                      <a:pt x="2385" y="2902"/>
                    </a:lnTo>
                    <a:lnTo>
                      <a:pt x="2312" y="2902"/>
                    </a:lnTo>
                    <a:lnTo>
                      <a:pt x="2312" y="2884"/>
                    </a:lnTo>
                    <a:close/>
                    <a:moveTo>
                      <a:pt x="2439" y="2884"/>
                    </a:moveTo>
                    <a:lnTo>
                      <a:pt x="2512" y="2884"/>
                    </a:lnTo>
                    <a:lnTo>
                      <a:pt x="2512" y="2902"/>
                    </a:lnTo>
                    <a:lnTo>
                      <a:pt x="2439" y="2902"/>
                    </a:lnTo>
                    <a:lnTo>
                      <a:pt x="2439" y="2884"/>
                    </a:lnTo>
                    <a:close/>
                    <a:moveTo>
                      <a:pt x="2567" y="2884"/>
                    </a:moveTo>
                    <a:lnTo>
                      <a:pt x="2640" y="2884"/>
                    </a:lnTo>
                    <a:lnTo>
                      <a:pt x="2640" y="2902"/>
                    </a:lnTo>
                    <a:lnTo>
                      <a:pt x="2567" y="2902"/>
                    </a:lnTo>
                    <a:lnTo>
                      <a:pt x="2567" y="2884"/>
                    </a:lnTo>
                    <a:close/>
                    <a:moveTo>
                      <a:pt x="2695" y="2884"/>
                    </a:moveTo>
                    <a:lnTo>
                      <a:pt x="2768" y="2884"/>
                    </a:lnTo>
                    <a:lnTo>
                      <a:pt x="2768" y="2902"/>
                    </a:lnTo>
                    <a:lnTo>
                      <a:pt x="2695" y="2902"/>
                    </a:lnTo>
                    <a:lnTo>
                      <a:pt x="2695" y="2884"/>
                    </a:lnTo>
                    <a:close/>
                    <a:moveTo>
                      <a:pt x="2822" y="2884"/>
                    </a:moveTo>
                    <a:lnTo>
                      <a:pt x="2895" y="2884"/>
                    </a:lnTo>
                    <a:lnTo>
                      <a:pt x="2895" y="2902"/>
                    </a:lnTo>
                    <a:lnTo>
                      <a:pt x="2822" y="2902"/>
                    </a:lnTo>
                    <a:lnTo>
                      <a:pt x="2822" y="2884"/>
                    </a:lnTo>
                    <a:close/>
                    <a:moveTo>
                      <a:pt x="2950" y="2884"/>
                    </a:moveTo>
                    <a:lnTo>
                      <a:pt x="3023" y="2884"/>
                    </a:lnTo>
                    <a:lnTo>
                      <a:pt x="3023" y="2902"/>
                    </a:lnTo>
                    <a:lnTo>
                      <a:pt x="2950" y="2902"/>
                    </a:lnTo>
                    <a:lnTo>
                      <a:pt x="2950" y="2884"/>
                    </a:lnTo>
                    <a:close/>
                    <a:moveTo>
                      <a:pt x="3078" y="2884"/>
                    </a:moveTo>
                    <a:lnTo>
                      <a:pt x="3151" y="2884"/>
                    </a:lnTo>
                    <a:lnTo>
                      <a:pt x="3151" y="2902"/>
                    </a:lnTo>
                    <a:lnTo>
                      <a:pt x="3078" y="2902"/>
                    </a:lnTo>
                    <a:lnTo>
                      <a:pt x="3078" y="2884"/>
                    </a:lnTo>
                    <a:close/>
                    <a:moveTo>
                      <a:pt x="3206" y="2884"/>
                    </a:moveTo>
                    <a:lnTo>
                      <a:pt x="3279" y="2884"/>
                    </a:lnTo>
                    <a:lnTo>
                      <a:pt x="3279" y="2902"/>
                    </a:lnTo>
                    <a:lnTo>
                      <a:pt x="3206" y="2902"/>
                    </a:lnTo>
                    <a:lnTo>
                      <a:pt x="3206" y="2884"/>
                    </a:lnTo>
                    <a:close/>
                    <a:moveTo>
                      <a:pt x="3333" y="2884"/>
                    </a:moveTo>
                    <a:lnTo>
                      <a:pt x="3406" y="2884"/>
                    </a:lnTo>
                    <a:lnTo>
                      <a:pt x="3406" y="2902"/>
                    </a:lnTo>
                    <a:lnTo>
                      <a:pt x="3333" y="2902"/>
                    </a:lnTo>
                    <a:lnTo>
                      <a:pt x="3333" y="2884"/>
                    </a:lnTo>
                    <a:close/>
                    <a:moveTo>
                      <a:pt x="3461" y="2884"/>
                    </a:moveTo>
                    <a:lnTo>
                      <a:pt x="3534" y="2884"/>
                    </a:lnTo>
                    <a:lnTo>
                      <a:pt x="3534" y="2902"/>
                    </a:lnTo>
                    <a:lnTo>
                      <a:pt x="3461" y="2902"/>
                    </a:lnTo>
                    <a:lnTo>
                      <a:pt x="3461" y="2884"/>
                    </a:lnTo>
                    <a:close/>
                    <a:moveTo>
                      <a:pt x="3589" y="2884"/>
                    </a:moveTo>
                    <a:lnTo>
                      <a:pt x="3662" y="2884"/>
                    </a:lnTo>
                    <a:lnTo>
                      <a:pt x="3662" y="2902"/>
                    </a:lnTo>
                    <a:lnTo>
                      <a:pt x="3589" y="2902"/>
                    </a:lnTo>
                    <a:lnTo>
                      <a:pt x="3589" y="2884"/>
                    </a:lnTo>
                    <a:close/>
                    <a:moveTo>
                      <a:pt x="3716" y="2884"/>
                    </a:moveTo>
                    <a:lnTo>
                      <a:pt x="3789" y="2884"/>
                    </a:lnTo>
                    <a:lnTo>
                      <a:pt x="3789" y="2902"/>
                    </a:lnTo>
                    <a:lnTo>
                      <a:pt x="3716" y="2902"/>
                    </a:lnTo>
                    <a:lnTo>
                      <a:pt x="3716" y="2884"/>
                    </a:lnTo>
                    <a:close/>
                    <a:moveTo>
                      <a:pt x="3844" y="2884"/>
                    </a:moveTo>
                    <a:lnTo>
                      <a:pt x="3917" y="2884"/>
                    </a:lnTo>
                    <a:lnTo>
                      <a:pt x="3917" y="2902"/>
                    </a:lnTo>
                    <a:lnTo>
                      <a:pt x="3844" y="2902"/>
                    </a:lnTo>
                    <a:lnTo>
                      <a:pt x="3844" y="2884"/>
                    </a:lnTo>
                    <a:close/>
                    <a:moveTo>
                      <a:pt x="3972" y="2884"/>
                    </a:moveTo>
                    <a:lnTo>
                      <a:pt x="4045" y="2884"/>
                    </a:lnTo>
                    <a:lnTo>
                      <a:pt x="4045" y="2902"/>
                    </a:lnTo>
                    <a:lnTo>
                      <a:pt x="3972" y="2902"/>
                    </a:lnTo>
                    <a:lnTo>
                      <a:pt x="3972" y="2884"/>
                    </a:lnTo>
                    <a:close/>
                    <a:moveTo>
                      <a:pt x="4100" y="2884"/>
                    </a:moveTo>
                    <a:lnTo>
                      <a:pt x="4173" y="2884"/>
                    </a:lnTo>
                    <a:lnTo>
                      <a:pt x="4173" y="2902"/>
                    </a:lnTo>
                    <a:lnTo>
                      <a:pt x="4100" y="2902"/>
                    </a:lnTo>
                    <a:lnTo>
                      <a:pt x="4100" y="2884"/>
                    </a:lnTo>
                    <a:close/>
                    <a:moveTo>
                      <a:pt x="4227" y="2884"/>
                    </a:moveTo>
                    <a:lnTo>
                      <a:pt x="4300" y="2884"/>
                    </a:lnTo>
                    <a:lnTo>
                      <a:pt x="4300" y="2902"/>
                    </a:lnTo>
                    <a:lnTo>
                      <a:pt x="4227" y="2902"/>
                    </a:lnTo>
                    <a:lnTo>
                      <a:pt x="4227" y="2884"/>
                    </a:lnTo>
                    <a:close/>
                    <a:moveTo>
                      <a:pt x="4355" y="2884"/>
                    </a:moveTo>
                    <a:lnTo>
                      <a:pt x="4428" y="2884"/>
                    </a:lnTo>
                    <a:lnTo>
                      <a:pt x="4428" y="2902"/>
                    </a:lnTo>
                    <a:lnTo>
                      <a:pt x="4355" y="2902"/>
                    </a:lnTo>
                    <a:lnTo>
                      <a:pt x="4355" y="2884"/>
                    </a:lnTo>
                    <a:close/>
                    <a:moveTo>
                      <a:pt x="4483" y="2884"/>
                    </a:moveTo>
                    <a:lnTo>
                      <a:pt x="4556" y="2884"/>
                    </a:lnTo>
                    <a:lnTo>
                      <a:pt x="4556" y="2902"/>
                    </a:lnTo>
                    <a:lnTo>
                      <a:pt x="4483" y="2902"/>
                    </a:lnTo>
                    <a:lnTo>
                      <a:pt x="4483" y="2884"/>
                    </a:lnTo>
                    <a:close/>
                    <a:moveTo>
                      <a:pt x="4610" y="2884"/>
                    </a:moveTo>
                    <a:lnTo>
                      <a:pt x="4683" y="2884"/>
                    </a:lnTo>
                    <a:lnTo>
                      <a:pt x="4683" y="2902"/>
                    </a:lnTo>
                    <a:lnTo>
                      <a:pt x="4610" y="2902"/>
                    </a:lnTo>
                    <a:lnTo>
                      <a:pt x="4610" y="2884"/>
                    </a:lnTo>
                    <a:close/>
                    <a:moveTo>
                      <a:pt x="4738" y="2884"/>
                    </a:moveTo>
                    <a:lnTo>
                      <a:pt x="4785" y="2884"/>
                    </a:lnTo>
                    <a:lnTo>
                      <a:pt x="4776" y="2893"/>
                    </a:lnTo>
                    <a:lnTo>
                      <a:pt x="4776" y="2867"/>
                    </a:lnTo>
                    <a:lnTo>
                      <a:pt x="4794" y="2867"/>
                    </a:lnTo>
                    <a:lnTo>
                      <a:pt x="4794" y="2902"/>
                    </a:lnTo>
                    <a:lnTo>
                      <a:pt x="4738" y="2902"/>
                    </a:lnTo>
                    <a:lnTo>
                      <a:pt x="4738" y="2884"/>
                    </a:lnTo>
                    <a:close/>
                    <a:moveTo>
                      <a:pt x="4776" y="2812"/>
                    </a:moveTo>
                    <a:lnTo>
                      <a:pt x="4776" y="2739"/>
                    </a:lnTo>
                    <a:lnTo>
                      <a:pt x="4794" y="2739"/>
                    </a:lnTo>
                    <a:lnTo>
                      <a:pt x="4794" y="2812"/>
                    </a:lnTo>
                    <a:lnTo>
                      <a:pt x="4776" y="2812"/>
                    </a:lnTo>
                    <a:close/>
                    <a:moveTo>
                      <a:pt x="4776" y="2684"/>
                    </a:moveTo>
                    <a:lnTo>
                      <a:pt x="4776" y="2611"/>
                    </a:lnTo>
                    <a:lnTo>
                      <a:pt x="4794" y="2611"/>
                    </a:lnTo>
                    <a:lnTo>
                      <a:pt x="4794" y="2684"/>
                    </a:lnTo>
                    <a:lnTo>
                      <a:pt x="4776" y="2684"/>
                    </a:lnTo>
                    <a:close/>
                    <a:moveTo>
                      <a:pt x="4776" y="2556"/>
                    </a:moveTo>
                    <a:lnTo>
                      <a:pt x="4776" y="2483"/>
                    </a:lnTo>
                    <a:lnTo>
                      <a:pt x="4794" y="2483"/>
                    </a:lnTo>
                    <a:lnTo>
                      <a:pt x="4794" y="2556"/>
                    </a:lnTo>
                    <a:lnTo>
                      <a:pt x="4776" y="2556"/>
                    </a:lnTo>
                    <a:close/>
                    <a:moveTo>
                      <a:pt x="4776" y="2429"/>
                    </a:moveTo>
                    <a:lnTo>
                      <a:pt x="4776" y="2356"/>
                    </a:lnTo>
                    <a:lnTo>
                      <a:pt x="4794" y="2356"/>
                    </a:lnTo>
                    <a:lnTo>
                      <a:pt x="4794" y="2429"/>
                    </a:lnTo>
                    <a:lnTo>
                      <a:pt x="4776" y="2429"/>
                    </a:lnTo>
                    <a:close/>
                    <a:moveTo>
                      <a:pt x="4776" y="2301"/>
                    </a:moveTo>
                    <a:lnTo>
                      <a:pt x="4776" y="2228"/>
                    </a:lnTo>
                    <a:lnTo>
                      <a:pt x="4794" y="2228"/>
                    </a:lnTo>
                    <a:lnTo>
                      <a:pt x="4794" y="2301"/>
                    </a:lnTo>
                    <a:lnTo>
                      <a:pt x="4776" y="2301"/>
                    </a:lnTo>
                    <a:close/>
                    <a:moveTo>
                      <a:pt x="4776" y="2173"/>
                    </a:moveTo>
                    <a:lnTo>
                      <a:pt x="4776" y="2100"/>
                    </a:lnTo>
                    <a:lnTo>
                      <a:pt x="4794" y="2100"/>
                    </a:lnTo>
                    <a:lnTo>
                      <a:pt x="4794" y="2173"/>
                    </a:lnTo>
                    <a:lnTo>
                      <a:pt x="4776" y="2173"/>
                    </a:lnTo>
                    <a:close/>
                    <a:moveTo>
                      <a:pt x="4776" y="2045"/>
                    </a:moveTo>
                    <a:lnTo>
                      <a:pt x="4776" y="1973"/>
                    </a:lnTo>
                    <a:lnTo>
                      <a:pt x="4794" y="1973"/>
                    </a:lnTo>
                    <a:lnTo>
                      <a:pt x="4794" y="2045"/>
                    </a:lnTo>
                    <a:lnTo>
                      <a:pt x="4776" y="2045"/>
                    </a:lnTo>
                    <a:close/>
                    <a:moveTo>
                      <a:pt x="4776" y="1918"/>
                    </a:moveTo>
                    <a:lnTo>
                      <a:pt x="4776" y="1845"/>
                    </a:lnTo>
                    <a:lnTo>
                      <a:pt x="4794" y="1845"/>
                    </a:lnTo>
                    <a:lnTo>
                      <a:pt x="4794" y="1918"/>
                    </a:lnTo>
                    <a:lnTo>
                      <a:pt x="4776" y="1918"/>
                    </a:lnTo>
                    <a:close/>
                    <a:moveTo>
                      <a:pt x="4776" y="1790"/>
                    </a:moveTo>
                    <a:lnTo>
                      <a:pt x="4776" y="1717"/>
                    </a:lnTo>
                    <a:lnTo>
                      <a:pt x="4794" y="1717"/>
                    </a:lnTo>
                    <a:lnTo>
                      <a:pt x="4794" y="1790"/>
                    </a:lnTo>
                    <a:lnTo>
                      <a:pt x="4776" y="1790"/>
                    </a:lnTo>
                    <a:close/>
                    <a:moveTo>
                      <a:pt x="4776" y="1662"/>
                    </a:moveTo>
                    <a:lnTo>
                      <a:pt x="4776" y="1589"/>
                    </a:lnTo>
                    <a:lnTo>
                      <a:pt x="4794" y="1589"/>
                    </a:lnTo>
                    <a:lnTo>
                      <a:pt x="4794" y="1662"/>
                    </a:lnTo>
                    <a:lnTo>
                      <a:pt x="4776" y="1662"/>
                    </a:lnTo>
                    <a:close/>
                    <a:moveTo>
                      <a:pt x="4776" y="1535"/>
                    </a:moveTo>
                    <a:lnTo>
                      <a:pt x="4776" y="1462"/>
                    </a:lnTo>
                    <a:lnTo>
                      <a:pt x="4794" y="1462"/>
                    </a:lnTo>
                    <a:lnTo>
                      <a:pt x="4794" y="1535"/>
                    </a:lnTo>
                    <a:lnTo>
                      <a:pt x="4776" y="1535"/>
                    </a:lnTo>
                    <a:close/>
                    <a:moveTo>
                      <a:pt x="4776" y="1407"/>
                    </a:moveTo>
                    <a:lnTo>
                      <a:pt x="4776" y="1334"/>
                    </a:lnTo>
                    <a:lnTo>
                      <a:pt x="4794" y="1334"/>
                    </a:lnTo>
                    <a:lnTo>
                      <a:pt x="4794" y="1407"/>
                    </a:lnTo>
                    <a:lnTo>
                      <a:pt x="4776" y="1407"/>
                    </a:lnTo>
                    <a:close/>
                    <a:moveTo>
                      <a:pt x="4776" y="1279"/>
                    </a:moveTo>
                    <a:lnTo>
                      <a:pt x="4776" y="1206"/>
                    </a:lnTo>
                    <a:lnTo>
                      <a:pt x="4794" y="1206"/>
                    </a:lnTo>
                    <a:lnTo>
                      <a:pt x="4794" y="1279"/>
                    </a:lnTo>
                    <a:lnTo>
                      <a:pt x="4776" y="1279"/>
                    </a:lnTo>
                    <a:close/>
                    <a:moveTo>
                      <a:pt x="4776" y="1151"/>
                    </a:moveTo>
                    <a:lnTo>
                      <a:pt x="4776" y="1078"/>
                    </a:lnTo>
                    <a:lnTo>
                      <a:pt x="4794" y="1078"/>
                    </a:lnTo>
                    <a:lnTo>
                      <a:pt x="4794" y="1151"/>
                    </a:lnTo>
                    <a:lnTo>
                      <a:pt x="4776" y="1151"/>
                    </a:lnTo>
                    <a:close/>
                    <a:moveTo>
                      <a:pt x="4776" y="1024"/>
                    </a:moveTo>
                    <a:lnTo>
                      <a:pt x="4776" y="951"/>
                    </a:lnTo>
                    <a:lnTo>
                      <a:pt x="4794" y="951"/>
                    </a:lnTo>
                    <a:lnTo>
                      <a:pt x="4794" y="1024"/>
                    </a:lnTo>
                    <a:lnTo>
                      <a:pt x="4776" y="1024"/>
                    </a:lnTo>
                    <a:close/>
                    <a:moveTo>
                      <a:pt x="4776" y="896"/>
                    </a:moveTo>
                    <a:lnTo>
                      <a:pt x="4776" y="823"/>
                    </a:lnTo>
                    <a:lnTo>
                      <a:pt x="4794" y="823"/>
                    </a:lnTo>
                    <a:lnTo>
                      <a:pt x="4794" y="896"/>
                    </a:lnTo>
                    <a:lnTo>
                      <a:pt x="4776" y="896"/>
                    </a:lnTo>
                    <a:close/>
                    <a:moveTo>
                      <a:pt x="4776" y="768"/>
                    </a:moveTo>
                    <a:lnTo>
                      <a:pt x="4776" y="695"/>
                    </a:lnTo>
                    <a:lnTo>
                      <a:pt x="4794" y="695"/>
                    </a:lnTo>
                    <a:lnTo>
                      <a:pt x="4794" y="768"/>
                    </a:lnTo>
                    <a:lnTo>
                      <a:pt x="4776" y="768"/>
                    </a:lnTo>
                    <a:close/>
                    <a:moveTo>
                      <a:pt x="4776" y="640"/>
                    </a:moveTo>
                    <a:lnTo>
                      <a:pt x="4776" y="567"/>
                    </a:lnTo>
                    <a:lnTo>
                      <a:pt x="4794" y="567"/>
                    </a:lnTo>
                    <a:lnTo>
                      <a:pt x="4794" y="640"/>
                    </a:lnTo>
                    <a:lnTo>
                      <a:pt x="4776" y="640"/>
                    </a:lnTo>
                    <a:close/>
                    <a:moveTo>
                      <a:pt x="4776" y="513"/>
                    </a:moveTo>
                    <a:lnTo>
                      <a:pt x="4776" y="440"/>
                    </a:lnTo>
                    <a:lnTo>
                      <a:pt x="4794" y="440"/>
                    </a:lnTo>
                    <a:lnTo>
                      <a:pt x="4794" y="513"/>
                    </a:lnTo>
                    <a:lnTo>
                      <a:pt x="4776" y="513"/>
                    </a:lnTo>
                    <a:close/>
                    <a:moveTo>
                      <a:pt x="4776" y="385"/>
                    </a:moveTo>
                    <a:lnTo>
                      <a:pt x="4776" y="312"/>
                    </a:lnTo>
                    <a:lnTo>
                      <a:pt x="4794" y="312"/>
                    </a:lnTo>
                    <a:lnTo>
                      <a:pt x="4794" y="385"/>
                    </a:lnTo>
                    <a:lnTo>
                      <a:pt x="4776" y="385"/>
                    </a:lnTo>
                    <a:close/>
                    <a:moveTo>
                      <a:pt x="4776" y="257"/>
                    </a:moveTo>
                    <a:lnTo>
                      <a:pt x="4776" y="184"/>
                    </a:lnTo>
                    <a:lnTo>
                      <a:pt x="4794" y="184"/>
                    </a:lnTo>
                    <a:lnTo>
                      <a:pt x="4794" y="257"/>
                    </a:lnTo>
                    <a:lnTo>
                      <a:pt x="4776" y="257"/>
                    </a:lnTo>
                    <a:close/>
                    <a:moveTo>
                      <a:pt x="4776" y="130"/>
                    </a:moveTo>
                    <a:lnTo>
                      <a:pt x="4776" y="57"/>
                    </a:lnTo>
                    <a:lnTo>
                      <a:pt x="4794" y="57"/>
                    </a:lnTo>
                    <a:lnTo>
                      <a:pt x="4794" y="130"/>
                    </a:lnTo>
                    <a:lnTo>
                      <a:pt x="4776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587" y="1322"/>
              <a:ext cx="4511" cy="2468"/>
              <a:chOff x="588" y="1317"/>
              <a:chExt cx="4518" cy="2449"/>
            </a:xfrm>
          </p:grpSpPr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588" y="1317"/>
                <a:ext cx="4518" cy="2449"/>
              </a:xfrm>
              <a:custGeom>
                <a:avLst/>
                <a:gdLst>
                  <a:gd name="T0" fmla="*/ 1472 w 24762"/>
                  <a:gd name="T1" fmla="*/ 0 h 13417"/>
                  <a:gd name="T2" fmla="*/ 0 w 24762"/>
                  <a:gd name="T3" fmla="*/ 1472 h 13417"/>
                  <a:gd name="T4" fmla="*/ 0 w 24762"/>
                  <a:gd name="T5" fmla="*/ 11945 h 13417"/>
                  <a:gd name="T6" fmla="*/ 1472 w 24762"/>
                  <a:gd name="T7" fmla="*/ 13417 h 13417"/>
                  <a:gd name="T8" fmla="*/ 23290 w 24762"/>
                  <a:gd name="T9" fmla="*/ 13417 h 13417"/>
                  <a:gd name="T10" fmla="*/ 24762 w 24762"/>
                  <a:gd name="T11" fmla="*/ 11945 h 13417"/>
                  <a:gd name="T12" fmla="*/ 24762 w 24762"/>
                  <a:gd name="T13" fmla="*/ 1472 h 13417"/>
                  <a:gd name="T14" fmla="*/ 23290 w 24762"/>
                  <a:gd name="T15" fmla="*/ 0 h 13417"/>
                  <a:gd name="T16" fmla="*/ 1472 w 24762"/>
                  <a:gd name="T17" fmla="*/ 0 h 13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62" h="13417">
                    <a:moveTo>
                      <a:pt x="1472" y="0"/>
                    </a:moveTo>
                    <a:cubicBezTo>
                      <a:pt x="659" y="0"/>
                      <a:pt x="0" y="659"/>
                      <a:pt x="0" y="1472"/>
                    </a:cubicBezTo>
                    <a:lnTo>
                      <a:pt x="0" y="11945"/>
                    </a:lnTo>
                    <a:cubicBezTo>
                      <a:pt x="0" y="12758"/>
                      <a:pt x="659" y="13417"/>
                      <a:pt x="1472" y="13417"/>
                    </a:cubicBezTo>
                    <a:lnTo>
                      <a:pt x="23290" y="13417"/>
                    </a:lnTo>
                    <a:cubicBezTo>
                      <a:pt x="24103" y="13417"/>
                      <a:pt x="24762" y="12758"/>
                      <a:pt x="24762" y="11945"/>
                    </a:cubicBezTo>
                    <a:lnTo>
                      <a:pt x="24762" y="1472"/>
                    </a:lnTo>
                    <a:cubicBezTo>
                      <a:pt x="24762" y="659"/>
                      <a:pt x="24103" y="0"/>
                      <a:pt x="23290" y="0"/>
                    </a:cubicBez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15"/>
              <p:cNvSpPr>
                <a:spLocks/>
              </p:cNvSpPr>
              <p:nvPr/>
            </p:nvSpPr>
            <p:spPr bwMode="auto">
              <a:xfrm>
                <a:off x="588" y="1317"/>
                <a:ext cx="4518" cy="2449"/>
              </a:xfrm>
              <a:custGeom>
                <a:avLst/>
                <a:gdLst>
                  <a:gd name="T0" fmla="*/ 1472 w 24762"/>
                  <a:gd name="T1" fmla="*/ 0 h 13417"/>
                  <a:gd name="T2" fmla="*/ 0 w 24762"/>
                  <a:gd name="T3" fmla="*/ 1472 h 13417"/>
                  <a:gd name="T4" fmla="*/ 0 w 24762"/>
                  <a:gd name="T5" fmla="*/ 11945 h 13417"/>
                  <a:gd name="T6" fmla="*/ 1472 w 24762"/>
                  <a:gd name="T7" fmla="*/ 13417 h 13417"/>
                  <a:gd name="T8" fmla="*/ 23290 w 24762"/>
                  <a:gd name="T9" fmla="*/ 13417 h 13417"/>
                  <a:gd name="T10" fmla="*/ 24762 w 24762"/>
                  <a:gd name="T11" fmla="*/ 11945 h 13417"/>
                  <a:gd name="T12" fmla="*/ 24762 w 24762"/>
                  <a:gd name="T13" fmla="*/ 1472 h 13417"/>
                  <a:gd name="T14" fmla="*/ 23290 w 24762"/>
                  <a:gd name="T15" fmla="*/ 0 h 13417"/>
                  <a:gd name="T16" fmla="*/ 1472 w 24762"/>
                  <a:gd name="T17" fmla="*/ 0 h 13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62" h="13417">
                    <a:moveTo>
                      <a:pt x="1472" y="0"/>
                    </a:moveTo>
                    <a:cubicBezTo>
                      <a:pt x="659" y="0"/>
                      <a:pt x="0" y="659"/>
                      <a:pt x="0" y="1472"/>
                    </a:cubicBezTo>
                    <a:lnTo>
                      <a:pt x="0" y="11945"/>
                    </a:lnTo>
                    <a:cubicBezTo>
                      <a:pt x="0" y="12758"/>
                      <a:pt x="659" y="13417"/>
                      <a:pt x="1472" y="13417"/>
                    </a:cubicBezTo>
                    <a:lnTo>
                      <a:pt x="23290" y="13417"/>
                    </a:lnTo>
                    <a:cubicBezTo>
                      <a:pt x="24103" y="13417"/>
                      <a:pt x="24762" y="12758"/>
                      <a:pt x="24762" y="11945"/>
                    </a:cubicBezTo>
                    <a:lnTo>
                      <a:pt x="24762" y="1472"/>
                    </a:lnTo>
                    <a:cubicBezTo>
                      <a:pt x="24762" y="659"/>
                      <a:pt x="24103" y="0"/>
                      <a:pt x="23290" y="0"/>
                    </a:cubicBezTo>
                    <a:lnTo>
                      <a:pt x="147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423" y="1377"/>
              <a:ext cx="43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200" b="1">
                  <a:solidFill>
                    <a:srgbClr val="FFFF00"/>
                  </a:solidFill>
                </a:rPr>
                <a:t>Conselho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890" y="1377"/>
              <a:ext cx="45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200" b="1">
                  <a:solidFill>
                    <a:srgbClr val="FFFF00"/>
                  </a:solidFill>
                </a:rPr>
                <a:t>Executivo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725" y="2748"/>
              <a:ext cx="4303" cy="1007"/>
              <a:chOff x="726" y="2732"/>
              <a:chExt cx="4310" cy="999"/>
            </a:xfrm>
          </p:grpSpPr>
          <p:sp>
            <p:nvSpPr>
              <p:cNvPr id="79" name="Freeform 25"/>
              <p:cNvSpPr>
                <a:spLocks/>
              </p:cNvSpPr>
              <p:nvPr/>
            </p:nvSpPr>
            <p:spPr bwMode="auto">
              <a:xfrm>
                <a:off x="726" y="2732"/>
                <a:ext cx="4310" cy="999"/>
              </a:xfrm>
              <a:custGeom>
                <a:avLst/>
                <a:gdLst>
                  <a:gd name="T0" fmla="*/ 0 w 4310"/>
                  <a:gd name="T1" fmla="*/ 499 h 999"/>
                  <a:gd name="T2" fmla="*/ 543 w 4310"/>
                  <a:gd name="T3" fmla="*/ 999 h 999"/>
                  <a:gd name="T4" fmla="*/ 543 w 4310"/>
                  <a:gd name="T5" fmla="*/ 875 h 999"/>
                  <a:gd name="T6" fmla="*/ 3768 w 4310"/>
                  <a:gd name="T7" fmla="*/ 875 h 999"/>
                  <a:gd name="T8" fmla="*/ 3768 w 4310"/>
                  <a:gd name="T9" fmla="*/ 999 h 999"/>
                  <a:gd name="T10" fmla="*/ 4310 w 4310"/>
                  <a:gd name="T11" fmla="*/ 499 h 999"/>
                  <a:gd name="T12" fmla="*/ 3768 w 4310"/>
                  <a:gd name="T13" fmla="*/ 0 h 999"/>
                  <a:gd name="T14" fmla="*/ 3768 w 4310"/>
                  <a:gd name="T15" fmla="*/ 124 h 999"/>
                  <a:gd name="T16" fmla="*/ 543 w 4310"/>
                  <a:gd name="T17" fmla="*/ 124 h 999"/>
                  <a:gd name="T18" fmla="*/ 543 w 4310"/>
                  <a:gd name="T19" fmla="*/ 0 h 999"/>
                  <a:gd name="T20" fmla="*/ 0 w 4310"/>
                  <a:gd name="T21" fmla="*/ 4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10" h="999">
                    <a:moveTo>
                      <a:pt x="0" y="499"/>
                    </a:moveTo>
                    <a:lnTo>
                      <a:pt x="543" y="999"/>
                    </a:lnTo>
                    <a:lnTo>
                      <a:pt x="543" y="875"/>
                    </a:lnTo>
                    <a:lnTo>
                      <a:pt x="3768" y="875"/>
                    </a:lnTo>
                    <a:lnTo>
                      <a:pt x="3768" y="999"/>
                    </a:lnTo>
                    <a:lnTo>
                      <a:pt x="4310" y="499"/>
                    </a:lnTo>
                    <a:lnTo>
                      <a:pt x="3768" y="0"/>
                    </a:lnTo>
                    <a:lnTo>
                      <a:pt x="3768" y="124"/>
                    </a:lnTo>
                    <a:lnTo>
                      <a:pt x="543" y="124"/>
                    </a:lnTo>
                    <a:lnTo>
                      <a:pt x="543" y="0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/>
            </p:nvSpPr>
            <p:spPr bwMode="auto">
              <a:xfrm>
                <a:off x="726" y="2732"/>
                <a:ext cx="4310" cy="999"/>
              </a:xfrm>
              <a:custGeom>
                <a:avLst/>
                <a:gdLst>
                  <a:gd name="T0" fmla="*/ 0 w 4310"/>
                  <a:gd name="T1" fmla="*/ 499 h 999"/>
                  <a:gd name="T2" fmla="*/ 543 w 4310"/>
                  <a:gd name="T3" fmla="*/ 999 h 999"/>
                  <a:gd name="T4" fmla="*/ 543 w 4310"/>
                  <a:gd name="T5" fmla="*/ 875 h 999"/>
                  <a:gd name="T6" fmla="*/ 3768 w 4310"/>
                  <a:gd name="T7" fmla="*/ 875 h 999"/>
                  <a:gd name="T8" fmla="*/ 3768 w 4310"/>
                  <a:gd name="T9" fmla="*/ 999 h 999"/>
                  <a:gd name="T10" fmla="*/ 4310 w 4310"/>
                  <a:gd name="T11" fmla="*/ 499 h 999"/>
                  <a:gd name="T12" fmla="*/ 3768 w 4310"/>
                  <a:gd name="T13" fmla="*/ 0 h 999"/>
                  <a:gd name="T14" fmla="*/ 3768 w 4310"/>
                  <a:gd name="T15" fmla="*/ 124 h 999"/>
                  <a:gd name="T16" fmla="*/ 543 w 4310"/>
                  <a:gd name="T17" fmla="*/ 124 h 999"/>
                  <a:gd name="T18" fmla="*/ 543 w 4310"/>
                  <a:gd name="T19" fmla="*/ 0 h 999"/>
                  <a:gd name="T20" fmla="*/ 0 w 4310"/>
                  <a:gd name="T21" fmla="*/ 4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10" h="999">
                    <a:moveTo>
                      <a:pt x="0" y="499"/>
                    </a:moveTo>
                    <a:lnTo>
                      <a:pt x="543" y="999"/>
                    </a:lnTo>
                    <a:lnTo>
                      <a:pt x="543" y="875"/>
                    </a:lnTo>
                    <a:lnTo>
                      <a:pt x="3768" y="875"/>
                    </a:lnTo>
                    <a:lnTo>
                      <a:pt x="3768" y="999"/>
                    </a:lnTo>
                    <a:lnTo>
                      <a:pt x="4310" y="499"/>
                    </a:lnTo>
                    <a:lnTo>
                      <a:pt x="3768" y="0"/>
                    </a:lnTo>
                    <a:lnTo>
                      <a:pt x="3768" y="124"/>
                    </a:lnTo>
                    <a:lnTo>
                      <a:pt x="543" y="124"/>
                    </a:lnTo>
                    <a:lnTo>
                      <a:pt x="543" y="0"/>
                    </a:lnTo>
                    <a:lnTo>
                      <a:pt x="0" y="49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1697" y="2900"/>
              <a:ext cx="42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Sensibiliza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2104" y="2900"/>
              <a:ext cx="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2146" y="2900"/>
              <a:ext cx="44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ão e Forma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2578" y="2900"/>
              <a:ext cx="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2621" y="2900"/>
              <a:ext cx="48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ão em Inova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3086" y="2900"/>
              <a:ext cx="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3129" y="2900"/>
              <a:ext cx="19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ão e 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3318" y="2900"/>
              <a:ext cx="76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Empreendedorismo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2493" y="3001"/>
              <a:ext cx="79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Gestão de Projectos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1740" y="3104"/>
              <a:ext cx="221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Gestão Integrada do Ecossistema e do Pipeline de Inova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3879" y="3104"/>
              <a:ext cx="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22" y="3104"/>
              <a:ext cx="9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ão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1732" y="3209"/>
              <a:ext cx="40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Monitoriza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2124" y="3209"/>
              <a:ext cx="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2167" y="3209"/>
              <a:ext cx="192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ão e Controlo de Objectivos, Metas e Indicadores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34" name="Rectangle 42"/>
            <p:cNvSpPr>
              <a:spLocks noChangeArrowheads="1"/>
            </p:cNvSpPr>
            <p:nvPr/>
          </p:nvSpPr>
          <p:spPr bwMode="auto">
            <a:xfrm>
              <a:off x="1883" y="3309"/>
              <a:ext cx="34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Participa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2214" y="3309"/>
              <a:ext cx="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>
              <a:off x="2256" y="3309"/>
              <a:ext cx="167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ão em Projectos e Parcerias Internacionais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1945" y="3412"/>
              <a:ext cx="23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Capta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2172" y="3412"/>
              <a:ext cx="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2214" y="3412"/>
              <a:ext cx="165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ão de IDI de Natureza Internacional e IDE 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40" name="Rectangle 48"/>
            <p:cNvSpPr>
              <a:spLocks noChangeArrowheads="1"/>
            </p:cNvSpPr>
            <p:nvPr/>
          </p:nvSpPr>
          <p:spPr bwMode="auto">
            <a:xfrm>
              <a:off x="2032" y="3514"/>
              <a:ext cx="119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Gestão de Plano de Comunica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41" name="Rectangle 49"/>
            <p:cNvSpPr>
              <a:spLocks noChangeArrowheads="1"/>
            </p:cNvSpPr>
            <p:nvPr/>
          </p:nvSpPr>
          <p:spPr bwMode="auto">
            <a:xfrm>
              <a:off x="3187" y="3514"/>
              <a:ext cx="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3230" y="3514"/>
              <a:ext cx="51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100">
                  <a:solidFill>
                    <a:srgbClr val="000000"/>
                  </a:solidFill>
                </a:rPr>
                <a:t>ão e Imagem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43" name="Rectangle 51"/>
            <p:cNvSpPr>
              <a:spLocks noChangeArrowheads="1"/>
            </p:cNvSpPr>
            <p:nvPr/>
          </p:nvSpPr>
          <p:spPr bwMode="auto">
            <a:xfrm>
              <a:off x="2320" y="1127"/>
              <a:ext cx="57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500" b="1">
                  <a:solidFill>
                    <a:srgbClr val="000000"/>
                  </a:solidFill>
                </a:rPr>
                <a:t>Conselho 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44" name="Rectangle 52"/>
            <p:cNvSpPr>
              <a:spLocks noChangeArrowheads="1"/>
            </p:cNvSpPr>
            <p:nvPr/>
          </p:nvSpPr>
          <p:spPr bwMode="auto">
            <a:xfrm>
              <a:off x="2332" y="1127"/>
              <a:ext cx="6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500" b="1">
                  <a:solidFill>
                    <a:srgbClr val="000000"/>
                  </a:solidFill>
                </a:rPr>
                <a:t>“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45" name="Rectangle 53"/>
            <p:cNvSpPr>
              <a:spLocks noChangeArrowheads="1"/>
            </p:cNvSpPr>
            <p:nvPr/>
          </p:nvSpPr>
          <p:spPr bwMode="auto">
            <a:xfrm>
              <a:off x="2393" y="1127"/>
              <a:ext cx="29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500" b="1">
                  <a:solidFill>
                    <a:srgbClr val="000000"/>
                  </a:solidFill>
                </a:rPr>
                <a:t>INOV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46" name="Rectangle 54"/>
            <p:cNvSpPr>
              <a:spLocks noChangeArrowheads="1"/>
            </p:cNvSpPr>
            <p:nvPr/>
          </p:nvSpPr>
          <p:spPr bwMode="auto">
            <a:xfrm>
              <a:off x="2689" y="1132"/>
              <a:ext cx="5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500" b="1">
                  <a:solidFill>
                    <a:srgbClr val="000000"/>
                  </a:solidFill>
                  <a:latin typeface="Wingdings" pitchFamily="2" charset="2"/>
                </a:rPr>
                <a:t>Ÿ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2745" y="1127"/>
              <a:ext cx="8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500" b="1">
                  <a:solidFill>
                    <a:srgbClr val="000000"/>
                  </a:solidFill>
                </a:rPr>
                <a:t>C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48" name="Rectangle 56"/>
            <p:cNvSpPr>
              <a:spLocks noChangeArrowheads="1"/>
            </p:cNvSpPr>
            <p:nvPr/>
          </p:nvSpPr>
          <p:spPr bwMode="auto">
            <a:xfrm>
              <a:off x="2834" y="1127"/>
              <a:ext cx="6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500" b="1">
                  <a:solidFill>
                    <a:srgbClr val="000000"/>
                  </a:solidFill>
                </a:rPr>
                <a:t>”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49" name="Rectangle 57"/>
            <p:cNvSpPr>
              <a:spLocks noChangeArrowheads="1"/>
            </p:cNvSpPr>
            <p:nvPr/>
          </p:nvSpPr>
          <p:spPr bwMode="auto">
            <a:xfrm>
              <a:off x="1182" y="798"/>
              <a:ext cx="62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400">
                  <a:solidFill>
                    <a:srgbClr val="FFFFFF"/>
                  </a:solidFill>
                </a:rPr>
                <a:t>EMPRESAS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50" name="Rectangle 58"/>
            <p:cNvSpPr>
              <a:spLocks noChangeArrowheads="1"/>
            </p:cNvSpPr>
            <p:nvPr/>
          </p:nvSpPr>
          <p:spPr bwMode="auto">
            <a:xfrm rot="5400000">
              <a:off x="-82" y="2304"/>
              <a:ext cx="7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400">
                  <a:solidFill>
                    <a:srgbClr val="FFFFFF"/>
                  </a:solidFill>
                </a:rPr>
                <a:t>ADMINISTRA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auto">
            <a:xfrm rot="5400000">
              <a:off x="241" y="2666"/>
              <a:ext cx="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400">
                  <a:solidFill>
                    <a:srgbClr val="FFFFFF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52" name="Rectangle 60"/>
            <p:cNvSpPr>
              <a:spLocks noChangeArrowheads="1"/>
            </p:cNvSpPr>
            <p:nvPr/>
          </p:nvSpPr>
          <p:spPr bwMode="auto">
            <a:xfrm rot="5400000">
              <a:off x="198" y="2787"/>
              <a:ext cx="1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400">
                  <a:solidFill>
                    <a:srgbClr val="FFFFFF"/>
                  </a:solidFill>
                </a:rPr>
                <a:t>ÃO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53" name="Rectangle 61"/>
            <p:cNvSpPr>
              <a:spLocks noChangeArrowheads="1"/>
            </p:cNvSpPr>
            <p:nvPr/>
          </p:nvSpPr>
          <p:spPr bwMode="auto">
            <a:xfrm rot="5400000">
              <a:off x="114" y="2203"/>
              <a:ext cx="7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400">
                  <a:solidFill>
                    <a:srgbClr val="FFFFFF"/>
                  </a:solidFill>
                </a:rPr>
                <a:t>P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54" name="Rectangle 62"/>
            <p:cNvSpPr>
              <a:spLocks noChangeArrowheads="1"/>
            </p:cNvSpPr>
            <p:nvPr/>
          </p:nvSpPr>
          <p:spPr bwMode="auto">
            <a:xfrm rot="5400000">
              <a:off x="111" y="2281"/>
              <a:ext cx="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400">
                  <a:solidFill>
                    <a:srgbClr val="FFFFFF"/>
                  </a:solidFill>
                </a:rPr>
                <a:t>Ú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55" name="Rectangle 63"/>
            <p:cNvSpPr>
              <a:spLocks noChangeArrowheads="1"/>
            </p:cNvSpPr>
            <p:nvPr/>
          </p:nvSpPr>
          <p:spPr bwMode="auto">
            <a:xfrm rot="5400000">
              <a:off x="-18" y="2489"/>
              <a:ext cx="3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400">
                  <a:solidFill>
                    <a:srgbClr val="FFFFFF"/>
                  </a:solidFill>
                </a:rPr>
                <a:t>BLICA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56" name="Rectangle 64"/>
            <p:cNvSpPr>
              <a:spLocks noChangeArrowheads="1"/>
            </p:cNvSpPr>
            <p:nvPr/>
          </p:nvSpPr>
          <p:spPr bwMode="auto">
            <a:xfrm>
              <a:off x="2560" y="4075"/>
              <a:ext cx="66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400">
                  <a:solidFill>
                    <a:srgbClr val="FFFFFF"/>
                  </a:solidFill>
                </a:rPr>
                <a:t>SOCIEDADE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57" name="Rectangle 65"/>
            <p:cNvSpPr>
              <a:spLocks noChangeArrowheads="1"/>
            </p:cNvSpPr>
            <p:nvPr/>
          </p:nvSpPr>
          <p:spPr bwMode="auto">
            <a:xfrm rot="16200000">
              <a:off x="5057" y="2401"/>
              <a:ext cx="7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400">
                  <a:solidFill>
                    <a:srgbClr val="FFFFFF"/>
                  </a:solidFill>
                </a:rPr>
                <a:t>AGENTES DA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58" name="Rectangle 66"/>
            <p:cNvSpPr>
              <a:spLocks noChangeArrowheads="1"/>
            </p:cNvSpPr>
            <p:nvPr/>
          </p:nvSpPr>
          <p:spPr bwMode="auto">
            <a:xfrm rot="16200000">
              <a:off x="5386" y="2533"/>
              <a:ext cx="37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400">
                  <a:solidFill>
                    <a:srgbClr val="FFFFFF"/>
                  </a:solidFill>
                </a:rPr>
                <a:t>INOVA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59" name="Rectangle 67"/>
            <p:cNvSpPr>
              <a:spLocks noChangeArrowheads="1"/>
            </p:cNvSpPr>
            <p:nvPr/>
          </p:nvSpPr>
          <p:spPr bwMode="auto">
            <a:xfrm rot="16200000">
              <a:off x="5528" y="2330"/>
              <a:ext cx="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400">
                  <a:solidFill>
                    <a:srgbClr val="FFFFFF"/>
                  </a:solidFill>
                </a:rPr>
                <a:t>Ç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60" name="Rectangle 68"/>
            <p:cNvSpPr>
              <a:spLocks noChangeArrowheads="1"/>
            </p:cNvSpPr>
            <p:nvPr/>
          </p:nvSpPr>
          <p:spPr bwMode="auto">
            <a:xfrm rot="16200000">
              <a:off x="5485" y="2210"/>
              <a:ext cx="1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400">
                  <a:solidFill>
                    <a:srgbClr val="FFFFFF"/>
                  </a:solidFill>
                </a:rPr>
                <a:t>ÃO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61" name="Rectangle 69"/>
            <p:cNvSpPr>
              <a:spLocks noChangeArrowheads="1"/>
            </p:cNvSpPr>
            <p:nvPr/>
          </p:nvSpPr>
          <p:spPr bwMode="auto">
            <a:xfrm>
              <a:off x="3345" y="798"/>
              <a:ext cx="121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400">
                  <a:solidFill>
                    <a:srgbClr val="FFFFFF"/>
                  </a:solidFill>
                </a:rPr>
                <a:t>SISTEMA FINANCEIRO</a:t>
              </a:r>
              <a:endParaRPr lang="pt-PT" sz="2000">
                <a:solidFill>
                  <a:prstClr val="black"/>
                </a:solidFill>
              </a:endParaRPr>
            </a:p>
          </p:txBody>
        </p:sp>
        <p:grpSp>
          <p:nvGrpSpPr>
            <p:cNvPr id="62" name="Group 167"/>
            <p:cNvGrpSpPr>
              <a:grpSpLocks/>
            </p:cNvGrpSpPr>
            <p:nvPr/>
          </p:nvGrpSpPr>
          <p:grpSpPr bwMode="auto">
            <a:xfrm>
              <a:off x="2" y="641"/>
              <a:ext cx="5750" cy="3670"/>
              <a:chOff x="2" y="641"/>
              <a:chExt cx="5759" cy="3642"/>
            </a:xfrm>
          </p:grpSpPr>
          <p:sp>
            <p:nvSpPr>
              <p:cNvPr id="77" name="Freeform 168"/>
              <p:cNvSpPr>
                <a:spLocks/>
              </p:cNvSpPr>
              <p:nvPr/>
            </p:nvSpPr>
            <p:spPr bwMode="auto">
              <a:xfrm>
                <a:off x="2" y="641"/>
                <a:ext cx="5759" cy="3642"/>
              </a:xfrm>
              <a:custGeom>
                <a:avLst/>
                <a:gdLst>
                  <a:gd name="T0" fmla="*/ 3328 w 31563"/>
                  <a:gd name="T1" fmla="*/ 0 h 19962"/>
                  <a:gd name="T2" fmla="*/ 0 w 31563"/>
                  <a:gd name="T3" fmla="*/ 3327 h 19962"/>
                  <a:gd name="T4" fmla="*/ 0 w 31563"/>
                  <a:gd name="T5" fmla="*/ 16635 h 19962"/>
                  <a:gd name="T6" fmla="*/ 3328 w 31563"/>
                  <a:gd name="T7" fmla="*/ 19962 h 19962"/>
                  <a:gd name="T8" fmla="*/ 28236 w 31563"/>
                  <a:gd name="T9" fmla="*/ 19962 h 19962"/>
                  <a:gd name="T10" fmla="*/ 31563 w 31563"/>
                  <a:gd name="T11" fmla="*/ 16635 h 19962"/>
                  <a:gd name="T12" fmla="*/ 31563 w 31563"/>
                  <a:gd name="T13" fmla="*/ 3327 h 19962"/>
                  <a:gd name="T14" fmla="*/ 28236 w 31563"/>
                  <a:gd name="T15" fmla="*/ 0 h 19962"/>
                  <a:gd name="T16" fmla="*/ 3328 w 31563"/>
                  <a:gd name="T17" fmla="*/ 0 h 19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63" h="19962">
                    <a:moveTo>
                      <a:pt x="3328" y="0"/>
                    </a:moveTo>
                    <a:cubicBezTo>
                      <a:pt x="1490" y="0"/>
                      <a:pt x="0" y="1490"/>
                      <a:pt x="0" y="3327"/>
                    </a:cubicBezTo>
                    <a:lnTo>
                      <a:pt x="0" y="16635"/>
                    </a:lnTo>
                    <a:cubicBezTo>
                      <a:pt x="0" y="18473"/>
                      <a:pt x="1490" y="19962"/>
                      <a:pt x="3328" y="19962"/>
                    </a:cubicBezTo>
                    <a:lnTo>
                      <a:pt x="28236" y="19962"/>
                    </a:lnTo>
                    <a:cubicBezTo>
                      <a:pt x="30073" y="19962"/>
                      <a:pt x="31563" y="18473"/>
                      <a:pt x="31563" y="16635"/>
                    </a:cubicBezTo>
                    <a:lnTo>
                      <a:pt x="31563" y="3327"/>
                    </a:lnTo>
                    <a:cubicBezTo>
                      <a:pt x="31563" y="1490"/>
                      <a:pt x="30073" y="0"/>
                      <a:pt x="28236" y="0"/>
                    </a:cubicBez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169"/>
              <p:cNvSpPr>
                <a:spLocks/>
              </p:cNvSpPr>
              <p:nvPr/>
            </p:nvSpPr>
            <p:spPr bwMode="auto">
              <a:xfrm>
                <a:off x="2" y="641"/>
                <a:ext cx="5759" cy="3642"/>
              </a:xfrm>
              <a:custGeom>
                <a:avLst/>
                <a:gdLst>
                  <a:gd name="T0" fmla="*/ 3328 w 31563"/>
                  <a:gd name="T1" fmla="*/ 0 h 19962"/>
                  <a:gd name="T2" fmla="*/ 0 w 31563"/>
                  <a:gd name="T3" fmla="*/ 3327 h 19962"/>
                  <a:gd name="T4" fmla="*/ 0 w 31563"/>
                  <a:gd name="T5" fmla="*/ 16635 h 19962"/>
                  <a:gd name="T6" fmla="*/ 3328 w 31563"/>
                  <a:gd name="T7" fmla="*/ 19962 h 19962"/>
                  <a:gd name="T8" fmla="*/ 28236 w 31563"/>
                  <a:gd name="T9" fmla="*/ 19962 h 19962"/>
                  <a:gd name="T10" fmla="*/ 31563 w 31563"/>
                  <a:gd name="T11" fmla="*/ 16635 h 19962"/>
                  <a:gd name="T12" fmla="*/ 31563 w 31563"/>
                  <a:gd name="T13" fmla="*/ 3327 h 19962"/>
                  <a:gd name="T14" fmla="*/ 28236 w 31563"/>
                  <a:gd name="T15" fmla="*/ 0 h 19962"/>
                  <a:gd name="T16" fmla="*/ 3328 w 31563"/>
                  <a:gd name="T17" fmla="*/ 0 h 19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63" h="19962">
                    <a:moveTo>
                      <a:pt x="3328" y="0"/>
                    </a:moveTo>
                    <a:cubicBezTo>
                      <a:pt x="1490" y="0"/>
                      <a:pt x="0" y="1490"/>
                      <a:pt x="0" y="3327"/>
                    </a:cubicBezTo>
                    <a:lnTo>
                      <a:pt x="0" y="16635"/>
                    </a:lnTo>
                    <a:cubicBezTo>
                      <a:pt x="0" y="18473"/>
                      <a:pt x="1490" y="19962"/>
                      <a:pt x="3328" y="19962"/>
                    </a:cubicBezTo>
                    <a:lnTo>
                      <a:pt x="28236" y="19962"/>
                    </a:lnTo>
                    <a:cubicBezTo>
                      <a:pt x="30073" y="19962"/>
                      <a:pt x="31563" y="18473"/>
                      <a:pt x="31563" y="16635"/>
                    </a:cubicBezTo>
                    <a:lnTo>
                      <a:pt x="31563" y="3327"/>
                    </a:lnTo>
                    <a:cubicBezTo>
                      <a:pt x="31563" y="1490"/>
                      <a:pt x="30073" y="0"/>
                      <a:pt x="28236" y="0"/>
                    </a:cubicBezTo>
                    <a:lnTo>
                      <a:pt x="3328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3" name="Group 170"/>
            <p:cNvGrpSpPr>
              <a:grpSpLocks/>
            </p:cNvGrpSpPr>
            <p:nvPr/>
          </p:nvGrpSpPr>
          <p:grpSpPr bwMode="auto">
            <a:xfrm>
              <a:off x="458" y="1035"/>
              <a:ext cx="4787" cy="2924"/>
              <a:chOff x="459" y="1032"/>
              <a:chExt cx="4794" cy="2902"/>
            </a:xfrm>
          </p:grpSpPr>
          <p:sp>
            <p:nvSpPr>
              <p:cNvPr id="75" name="Rectangle 171"/>
              <p:cNvSpPr>
                <a:spLocks noChangeArrowheads="1"/>
              </p:cNvSpPr>
              <p:nvPr/>
            </p:nvSpPr>
            <p:spPr bwMode="auto">
              <a:xfrm>
                <a:off x="468" y="1042"/>
                <a:ext cx="4776" cy="288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72"/>
              <p:cNvSpPr>
                <a:spLocks noEditPoints="1"/>
              </p:cNvSpPr>
              <p:nvPr/>
            </p:nvSpPr>
            <p:spPr bwMode="auto">
              <a:xfrm>
                <a:off x="459" y="1032"/>
                <a:ext cx="4794" cy="2902"/>
              </a:xfrm>
              <a:custGeom>
                <a:avLst/>
                <a:gdLst>
                  <a:gd name="T0" fmla="*/ 4657 w 4794"/>
                  <a:gd name="T1" fmla="*/ 19 h 2902"/>
                  <a:gd name="T2" fmla="*/ 4402 w 4794"/>
                  <a:gd name="T3" fmla="*/ 19 h 2902"/>
                  <a:gd name="T4" fmla="*/ 4146 w 4794"/>
                  <a:gd name="T5" fmla="*/ 19 h 2902"/>
                  <a:gd name="T6" fmla="*/ 3891 w 4794"/>
                  <a:gd name="T7" fmla="*/ 19 h 2902"/>
                  <a:gd name="T8" fmla="*/ 3635 w 4794"/>
                  <a:gd name="T9" fmla="*/ 19 h 2902"/>
                  <a:gd name="T10" fmla="*/ 3380 w 4794"/>
                  <a:gd name="T11" fmla="*/ 19 h 2902"/>
                  <a:gd name="T12" fmla="*/ 3124 w 4794"/>
                  <a:gd name="T13" fmla="*/ 19 h 2902"/>
                  <a:gd name="T14" fmla="*/ 2869 w 4794"/>
                  <a:gd name="T15" fmla="*/ 19 h 2902"/>
                  <a:gd name="T16" fmla="*/ 2614 w 4794"/>
                  <a:gd name="T17" fmla="*/ 19 h 2902"/>
                  <a:gd name="T18" fmla="*/ 2358 w 4794"/>
                  <a:gd name="T19" fmla="*/ 19 h 2902"/>
                  <a:gd name="T20" fmla="*/ 2103 w 4794"/>
                  <a:gd name="T21" fmla="*/ 19 h 2902"/>
                  <a:gd name="T22" fmla="*/ 1847 w 4794"/>
                  <a:gd name="T23" fmla="*/ 19 h 2902"/>
                  <a:gd name="T24" fmla="*/ 1592 w 4794"/>
                  <a:gd name="T25" fmla="*/ 19 h 2902"/>
                  <a:gd name="T26" fmla="*/ 1336 w 4794"/>
                  <a:gd name="T27" fmla="*/ 19 h 2902"/>
                  <a:gd name="T28" fmla="*/ 1081 w 4794"/>
                  <a:gd name="T29" fmla="*/ 19 h 2902"/>
                  <a:gd name="T30" fmla="*/ 826 w 4794"/>
                  <a:gd name="T31" fmla="*/ 19 h 2902"/>
                  <a:gd name="T32" fmla="*/ 570 w 4794"/>
                  <a:gd name="T33" fmla="*/ 19 h 2902"/>
                  <a:gd name="T34" fmla="*/ 315 w 4794"/>
                  <a:gd name="T35" fmla="*/ 19 h 2902"/>
                  <a:gd name="T36" fmla="*/ 0 w 4794"/>
                  <a:gd name="T37" fmla="*/ 32 h 2902"/>
                  <a:gd name="T38" fmla="*/ 18 w 4794"/>
                  <a:gd name="T39" fmla="*/ 288 h 2902"/>
                  <a:gd name="T40" fmla="*/ 18 w 4794"/>
                  <a:gd name="T41" fmla="*/ 543 h 2902"/>
                  <a:gd name="T42" fmla="*/ 18 w 4794"/>
                  <a:gd name="T43" fmla="*/ 799 h 2902"/>
                  <a:gd name="T44" fmla="*/ 18 w 4794"/>
                  <a:gd name="T45" fmla="*/ 1054 h 2902"/>
                  <a:gd name="T46" fmla="*/ 18 w 4794"/>
                  <a:gd name="T47" fmla="*/ 1310 h 2902"/>
                  <a:gd name="T48" fmla="*/ 18 w 4794"/>
                  <a:gd name="T49" fmla="*/ 1565 h 2902"/>
                  <a:gd name="T50" fmla="*/ 18 w 4794"/>
                  <a:gd name="T51" fmla="*/ 1821 h 2902"/>
                  <a:gd name="T52" fmla="*/ 18 w 4794"/>
                  <a:gd name="T53" fmla="*/ 2076 h 2902"/>
                  <a:gd name="T54" fmla="*/ 18 w 4794"/>
                  <a:gd name="T55" fmla="*/ 2331 h 2902"/>
                  <a:gd name="T56" fmla="*/ 18 w 4794"/>
                  <a:gd name="T57" fmla="*/ 2587 h 2902"/>
                  <a:gd name="T58" fmla="*/ 18 w 4794"/>
                  <a:gd name="T59" fmla="*/ 2842 h 2902"/>
                  <a:gd name="T60" fmla="*/ 213 w 4794"/>
                  <a:gd name="T61" fmla="*/ 2884 h 2902"/>
                  <a:gd name="T62" fmla="*/ 469 w 4794"/>
                  <a:gd name="T63" fmla="*/ 2884 h 2902"/>
                  <a:gd name="T64" fmla="*/ 724 w 4794"/>
                  <a:gd name="T65" fmla="*/ 2884 h 2902"/>
                  <a:gd name="T66" fmla="*/ 980 w 4794"/>
                  <a:gd name="T67" fmla="*/ 2884 h 2902"/>
                  <a:gd name="T68" fmla="*/ 1235 w 4794"/>
                  <a:gd name="T69" fmla="*/ 2884 h 2902"/>
                  <a:gd name="T70" fmla="*/ 1491 w 4794"/>
                  <a:gd name="T71" fmla="*/ 2884 h 2902"/>
                  <a:gd name="T72" fmla="*/ 1746 w 4794"/>
                  <a:gd name="T73" fmla="*/ 2884 h 2902"/>
                  <a:gd name="T74" fmla="*/ 2001 w 4794"/>
                  <a:gd name="T75" fmla="*/ 2884 h 2902"/>
                  <a:gd name="T76" fmla="*/ 2257 w 4794"/>
                  <a:gd name="T77" fmla="*/ 2884 h 2902"/>
                  <a:gd name="T78" fmla="*/ 2512 w 4794"/>
                  <a:gd name="T79" fmla="*/ 2884 h 2902"/>
                  <a:gd name="T80" fmla="*/ 2768 w 4794"/>
                  <a:gd name="T81" fmla="*/ 2884 h 2902"/>
                  <a:gd name="T82" fmla="*/ 3023 w 4794"/>
                  <a:gd name="T83" fmla="*/ 2884 h 2902"/>
                  <a:gd name="T84" fmla="*/ 3279 w 4794"/>
                  <a:gd name="T85" fmla="*/ 2884 h 2902"/>
                  <a:gd name="T86" fmla="*/ 3534 w 4794"/>
                  <a:gd name="T87" fmla="*/ 2884 h 2902"/>
                  <a:gd name="T88" fmla="*/ 3789 w 4794"/>
                  <a:gd name="T89" fmla="*/ 2884 h 2902"/>
                  <a:gd name="T90" fmla="*/ 4045 w 4794"/>
                  <a:gd name="T91" fmla="*/ 2884 h 2902"/>
                  <a:gd name="T92" fmla="*/ 4300 w 4794"/>
                  <a:gd name="T93" fmla="*/ 2884 h 2902"/>
                  <a:gd name="T94" fmla="*/ 4556 w 4794"/>
                  <a:gd name="T95" fmla="*/ 2884 h 2902"/>
                  <a:gd name="T96" fmla="*/ 4785 w 4794"/>
                  <a:gd name="T97" fmla="*/ 2884 h 2902"/>
                  <a:gd name="T98" fmla="*/ 4794 w 4794"/>
                  <a:gd name="T99" fmla="*/ 2812 h 2902"/>
                  <a:gd name="T100" fmla="*/ 4794 w 4794"/>
                  <a:gd name="T101" fmla="*/ 2556 h 2902"/>
                  <a:gd name="T102" fmla="*/ 4794 w 4794"/>
                  <a:gd name="T103" fmla="*/ 2301 h 2902"/>
                  <a:gd name="T104" fmla="*/ 4794 w 4794"/>
                  <a:gd name="T105" fmla="*/ 2045 h 2902"/>
                  <a:gd name="T106" fmla="*/ 4794 w 4794"/>
                  <a:gd name="T107" fmla="*/ 1790 h 2902"/>
                  <a:gd name="T108" fmla="*/ 4794 w 4794"/>
                  <a:gd name="T109" fmla="*/ 1535 h 2902"/>
                  <a:gd name="T110" fmla="*/ 4794 w 4794"/>
                  <a:gd name="T111" fmla="*/ 1279 h 2902"/>
                  <a:gd name="T112" fmla="*/ 4794 w 4794"/>
                  <a:gd name="T113" fmla="*/ 1024 h 2902"/>
                  <a:gd name="T114" fmla="*/ 4794 w 4794"/>
                  <a:gd name="T115" fmla="*/ 768 h 2902"/>
                  <a:gd name="T116" fmla="*/ 4794 w 4794"/>
                  <a:gd name="T117" fmla="*/ 513 h 2902"/>
                  <a:gd name="T118" fmla="*/ 4794 w 4794"/>
                  <a:gd name="T119" fmla="*/ 257 h 2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94" h="2902">
                    <a:moveTo>
                      <a:pt x="4785" y="19"/>
                    </a:moveTo>
                    <a:lnTo>
                      <a:pt x="4712" y="19"/>
                    </a:lnTo>
                    <a:lnTo>
                      <a:pt x="4712" y="0"/>
                    </a:lnTo>
                    <a:lnTo>
                      <a:pt x="4785" y="0"/>
                    </a:lnTo>
                    <a:lnTo>
                      <a:pt x="4785" y="19"/>
                    </a:lnTo>
                    <a:close/>
                    <a:moveTo>
                      <a:pt x="4657" y="19"/>
                    </a:moveTo>
                    <a:lnTo>
                      <a:pt x="4584" y="19"/>
                    </a:lnTo>
                    <a:lnTo>
                      <a:pt x="4584" y="0"/>
                    </a:lnTo>
                    <a:lnTo>
                      <a:pt x="4657" y="0"/>
                    </a:lnTo>
                    <a:lnTo>
                      <a:pt x="4657" y="19"/>
                    </a:lnTo>
                    <a:close/>
                    <a:moveTo>
                      <a:pt x="4529" y="19"/>
                    </a:moveTo>
                    <a:lnTo>
                      <a:pt x="4456" y="19"/>
                    </a:lnTo>
                    <a:lnTo>
                      <a:pt x="4456" y="0"/>
                    </a:lnTo>
                    <a:lnTo>
                      <a:pt x="4529" y="0"/>
                    </a:lnTo>
                    <a:lnTo>
                      <a:pt x="4529" y="19"/>
                    </a:lnTo>
                    <a:close/>
                    <a:moveTo>
                      <a:pt x="4402" y="19"/>
                    </a:moveTo>
                    <a:lnTo>
                      <a:pt x="4329" y="19"/>
                    </a:lnTo>
                    <a:lnTo>
                      <a:pt x="4329" y="0"/>
                    </a:lnTo>
                    <a:lnTo>
                      <a:pt x="4402" y="0"/>
                    </a:lnTo>
                    <a:lnTo>
                      <a:pt x="4402" y="19"/>
                    </a:lnTo>
                    <a:close/>
                    <a:moveTo>
                      <a:pt x="4274" y="19"/>
                    </a:moveTo>
                    <a:lnTo>
                      <a:pt x="4201" y="19"/>
                    </a:lnTo>
                    <a:lnTo>
                      <a:pt x="4201" y="0"/>
                    </a:lnTo>
                    <a:lnTo>
                      <a:pt x="4274" y="0"/>
                    </a:lnTo>
                    <a:lnTo>
                      <a:pt x="4274" y="19"/>
                    </a:lnTo>
                    <a:close/>
                    <a:moveTo>
                      <a:pt x="4146" y="19"/>
                    </a:moveTo>
                    <a:lnTo>
                      <a:pt x="4073" y="19"/>
                    </a:lnTo>
                    <a:lnTo>
                      <a:pt x="4073" y="0"/>
                    </a:lnTo>
                    <a:lnTo>
                      <a:pt x="4146" y="0"/>
                    </a:lnTo>
                    <a:lnTo>
                      <a:pt x="4146" y="19"/>
                    </a:lnTo>
                    <a:close/>
                    <a:moveTo>
                      <a:pt x="4018" y="19"/>
                    </a:moveTo>
                    <a:lnTo>
                      <a:pt x="3945" y="19"/>
                    </a:lnTo>
                    <a:lnTo>
                      <a:pt x="3945" y="0"/>
                    </a:lnTo>
                    <a:lnTo>
                      <a:pt x="4018" y="0"/>
                    </a:lnTo>
                    <a:lnTo>
                      <a:pt x="4018" y="19"/>
                    </a:lnTo>
                    <a:close/>
                    <a:moveTo>
                      <a:pt x="3891" y="19"/>
                    </a:moveTo>
                    <a:lnTo>
                      <a:pt x="3818" y="19"/>
                    </a:lnTo>
                    <a:lnTo>
                      <a:pt x="3818" y="0"/>
                    </a:lnTo>
                    <a:lnTo>
                      <a:pt x="3891" y="0"/>
                    </a:lnTo>
                    <a:lnTo>
                      <a:pt x="3891" y="19"/>
                    </a:lnTo>
                    <a:close/>
                    <a:moveTo>
                      <a:pt x="3763" y="19"/>
                    </a:moveTo>
                    <a:lnTo>
                      <a:pt x="3690" y="19"/>
                    </a:lnTo>
                    <a:lnTo>
                      <a:pt x="3690" y="0"/>
                    </a:lnTo>
                    <a:lnTo>
                      <a:pt x="3763" y="0"/>
                    </a:lnTo>
                    <a:lnTo>
                      <a:pt x="3763" y="19"/>
                    </a:lnTo>
                    <a:close/>
                    <a:moveTo>
                      <a:pt x="3635" y="19"/>
                    </a:moveTo>
                    <a:lnTo>
                      <a:pt x="3562" y="19"/>
                    </a:lnTo>
                    <a:lnTo>
                      <a:pt x="3562" y="0"/>
                    </a:lnTo>
                    <a:lnTo>
                      <a:pt x="3635" y="0"/>
                    </a:lnTo>
                    <a:lnTo>
                      <a:pt x="3635" y="19"/>
                    </a:lnTo>
                    <a:close/>
                    <a:moveTo>
                      <a:pt x="3508" y="19"/>
                    </a:moveTo>
                    <a:lnTo>
                      <a:pt x="3435" y="19"/>
                    </a:lnTo>
                    <a:lnTo>
                      <a:pt x="3435" y="0"/>
                    </a:lnTo>
                    <a:lnTo>
                      <a:pt x="3508" y="0"/>
                    </a:lnTo>
                    <a:lnTo>
                      <a:pt x="3508" y="19"/>
                    </a:lnTo>
                    <a:close/>
                    <a:moveTo>
                      <a:pt x="3380" y="19"/>
                    </a:moveTo>
                    <a:lnTo>
                      <a:pt x="3307" y="19"/>
                    </a:lnTo>
                    <a:lnTo>
                      <a:pt x="3307" y="0"/>
                    </a:lnTo>
                    <a:lnTo>
                      <a:pt x="3380" y="0"/>
                    </a:lnTo>
                    <a:lnTo>
                      <a:pt x="3380" y="19"/>
                    </a:lnTo>
                    <a:close/>
                    <a:moveTo>
                      <a:pt x="3252" y="19"/>
                    </a:moveTo>
                    <a:lnTo>
                      <a:pt x="3179" y="19"/>
                    </a:lnTo>
                    <a:lnTo>
                      <a:pt x="3179" y="0"/>
                    </a:lnTo>
                    <a:lnTo>
                      <a:pt x="3252" y="0"/>
                    </a:lnTo>
                    <a:lnTo>
                      <a:pt x="3252" y="19"/>
                    </a:lnTo>
                    <a:close/>
                    <a:moveTo>
                      <a:pt x="3124" y="19"/>
                    </a:moveTo>
                    <a:lnTo>
                      <a:pt x="3051" y="19"/>
                    </a:lnTo>
                    <a:lnTo>
                      <a:pt x="3051" y="0"/>
                    </a:lnTo>
                    <a:lnTo>
                      <a:pt x="3124" y="0"/>
                    </a:lnTo>
                    <a:lnTo>
                      <a:pt x="3124" y="19"/>
                    </a:lnTo>
                    <a:close/>
                    <a:moveTo>
                      <a:pt x="2997" y="19"/>
                    </a:moveTo>
                    <a:lnTo>
                      <a:pt x="2924" y="19"/>
                    </a:lnTo>
                    <a:lnTo>
                      <a:pt x="2924" y="0"/>
                    </a:lnTo>
                    <a:lnTo>
                      <a:pt x="2997" y="0"/>
                    </a:lnTo>
                    <a:lnTo>
                      <a:pt x="2997" y="19"/>
                    </a:lnTo>
                    <a:close/>
                    <a:moveTo>
                      <a:pt x="2869" y="19"/>
                    </a:moveTo>
                    <a:lnTo>
                      <a:pt x="2796" y="19"/>
                    </a:lnTo>
                    <a:lnTo>
                      <a:pt x="2796" y="0"/>
                    </a:lnTo>
                    <a:lnTo>
                      <a:pt x="2869" y="0"/>
                    </a:lnTo>
                    <a:lnTo>
                      <a:pt x="2869" y="19"/>
                    </a:lnTo>
                    <a:close/>
                    <a:moveTo>
                      <a:pt x="2741" y="19"/>
                    </a:moveTo>
                    <a:lnTo>
                      <a:pt x="2668" y="19"/>
                    </a:lnTo>
                    <a:lnTo>
                      <a:pt x="2668" y="0"/>
                    </a:lnTo>
                    <a:lnTo>
                      <a:pt x="2741" y="0"/>
                    </a:lnTo>
                    <a:lnTo>
                      <a:pt x="2741" y="19"/>
                    </a:lnTo>
                    <a:close/>
                    <a:moveTo>
                      <a:pt x="2614" y="19"/>
                    </a:moveTo>
                    <a:lnTo>
                      <a:pt x="2541" y="19"/>
                    </a:lnTo>
                    <a:lnTo>
                      <a:pt x="2541" y="0"/>
                    </a:lnTo>
                    <a:lnTo>
                      <a:pt x="2614" y="0"/>
                    </a:lnTo>
                    <a:lnTo>
                      <a:pt x="2614" y="19"/>
                    </a:lnTo>
                    <a:close/>
                    <a:moveTo>
                      <a:pt x="2486" y="19"/>
                    </a:moveTo>
                    <a:lnTo>
                      <a:pt x="2413" y="19"/>
                    </a:lnTo>
                    <a:lnTo>
                      <a:pt x="2413" y="0"/>
                    </a:lnTo>
                    <a:lnTo>
                      <a:pt x="2486" y="0"/>
                    </a:lnTo>
                    <a:lnTo>
                      <a:pt x="2486" y="19"/>
                    </a:lnTo>
                    <a:close/>
                    <a:moveTo>
                      <a:pt x="2358" y="19"/>
                    </a:moveTo>
                    <a:lnTo>
                      <a:pt x="2285" y="19"/>
                    </a:lnTo>
                    <a:lnTo>
                      <a:pt x="2285" y="0"/>
                    </a:lnTo>
                    <a:lnTo>
                      <a:pt x="2358" y="0"/>
                    </a:lnTo>
                    <a:lnTo>
                      <a:pt x="2358" y="19"/>
                    </a:lnTo>
                    <a:close/>
                    <a:moveTo>
                      <a:pt x="2230" y="19"/>
                    </a:moveTo>
                    <a:lnTo>
                      <a:pt x="2157" y="19"/>
                    </a:lnTo>
                    <a:lnTo>
                      <a:pt x="2157" y="0"/>
                    </a:lnTo>
                    <a:lnTo>
                      <a:pt x="2230" y="0"/>
                    </a:lnTo>
                    <a:lnTo>
                      <a:pt x="2230" y="19"/>
                    </a:lnTo>
                    <a:close/>
                    <a:moveTo>
                      <a:pt x="2103" y="19"/>
                    </a:moveTo>
                    <a:lnTo>
                      <a:pt x="2030" y="19"/>
                    </a:lnTo>
                    <a:lnTo>
                      <a:pt x="2030" y="0"/>
                    </a:lnTo>
                    <a:lnTo>
                      <a:pt x="2103" y="0"/>
                    </a:lnTo>
                    <a:lnTo>
                      <a:pt x="2103" y="19"/>
                    </a:lnTo>
                    <a:close/>
                    <a:moveTo>
                      <a:pt x="1975" y="19"/>
                    </a:moveTo>
                    <a:lnTo>
                      <a:pt x="1902" y="19"/>
                    </a:lnTo>
                    <a:lnTo>
                      <a:pt x="1902" y="0"/>
                    </a:lnTo>
                    <a:lnTo>
                      <a:pt x="1975" y="0"/>
                    </a:lnTo>
                    <a:lnTo>
                      <a:pt x="1975" y="19"/>
                    </a:lnTo>
                    <a:close/>
                    <a:moveTo>
                      <a:pt x="1847" y="19"/>
                    </a:moveTo>
                    <a:lnTo>
                      <a:pt x="1774" y="19"/>
                    </a:lnTo>
                    <a:lnTo>
                      <a:pt x="1774" y="0"/>
                    </a:lnTo>
                    <a:lnTo>
                      <a:pt x="1847" y="0"/>
                    </a:lnTo>
                    <a:lnTo>
                      <a:pt x="1847" y="19"/>
                    </a:lnTo>
                    <a:close/>
                    <a:moveTo>
                      <a:pt x="1720" y="19"/>
                    </a:moveTo>
                    <a:lnTo>
                      <a:pt x="1647" y="19"/>
                    </a:lnTo>
                    <a:lnTo>
                      <a:pt x="1647" y="0"/>
                    </a:lnTo>
                    <a:lnTo>
                      <a:pt x="1720" y="0"/>
                    </a:lnTo>
                    <a:lnTo>
                      <a:pt x="1720" y="19"/>
                    </a:lnTo>
                    <a:close/>
                    <a:moveTo>
                      <a:pt x="1592" y="19"/>
                    </a:moveTo>
                    <a:lnTo>
                      <a:pt x="1519" y="19"/>
                    </a:lnTo>
                    <a:lnTo>
                      <a:pt x="1519" y="0"/>
                    </a:lnTo>
                    <a:lnTo>
                      <a:pt x="1592" y="0"/>
                    </a:lnTo>
                    <a:lnTo>
                      <a:pt x="1592" y="19"/>
                    </a:lnTo>
                    <a:close/>
                    <a:moveTo>
                      <a:pt x="1464" y="19"/>
                    </a:moveTo>
                    <a:lnTo>
                      <a:pt x="1391" y="19"/>
                    </a:lnTo>
                    <a:lnTo>
                      <a:pt x="1391" y="0"/>
                    </a:lnTo>
                    <a:lnTo>
                      <a:pt x="1464" y="0"/>
                    </a:lnTo>
                    <a:lnTo>
                      <a:pt x="1464" y="19"/>
                    </a:lnTo>
                    <a:close/>
                    <a:moveTo>
                      <a:pt x="1336" y="19"/>
                    </a:moveTo>
                    <a:lnTo>
                      <a:pt x="1263" y="19"/>
                    </a:lnTo>
                    <a:lnTo>
                      <a:pt x="1263" y="0"/>
                    </a:lnTo>
                    <a:lnTo>
                      <a:pt x="1336" y="0"/>
                    </a:lnTo>
                    <a:lnTo>
                      <a:pt x="1336" y="19"/>
                    </a:lnTo>
                    <a:close/>
                    <a:moveTo>
                      <a:pt x="1209" y="19"/>
                    </a:moveTo>
                    <a:lnTo>
                      <a:pt x="1136" y="19"/>
                    </a:lnTo>
                    <a:lnTo>
                      <a:pt x="1136" y="0"/>
                    </a:lnTo>
                    <a:lnTo>
                      <a:pt x="1209" y="0"/>
                    </a:lnTo>
                    <a:lnTo>
                      <a:pt x="1209" y="19"/>
                    </a:lnTo>
                    <a:close/>
                    <a:moveTo>
                      <a:pt x="1081" y="19"/>
                    </a:moveTo>
                    <a:lnTo>
                      <a:pt x="1008" y="19"/>
                    </a:lnTo>
                    <a:lnTo>
                      <a:pt x="1008" y="0"/>
                    </a:lnTo>
                    <a:lnTo>
                      <a:pt x="1081" y="0"/>
                    </a:lnTo>
                    <a:lnTo>
                      <a:pt x="1081" y="19"/>
                    </a:lnTo>
                    <a:close/>
                    <a:moveTo>
                      <a:pt x="953" y="19"/>
                    </a:moveTo>
                    <a:lnTo>
                      <a:pt x="880" y="19"/>
                    </a:lnTo>
                    <a:lnTo>
                      <a:pt x="880" y="0"/>
                    </a:lnTo>
                    <a:lnTo>
                      <a:pt x="953" y="0"/>
                    </a:lnTo>
                    <a:lnTo>
                      <a:pt x="953" y="19"/>
                    </a:lnTo>
                    <a:close/>
                    <a:moveTo>
                      <a:pt x="826" y="19"/>
                    </a:moveTo>
                    <a:lnTo>
                      <a:pt x="753" y="19"/>
                    </a:lnTo>
                    <a:lnTo>
                      <a:pt x="753" y="0"/>
                    </a:lnTo>
                    <a:lnTo>
                      <a:pt x="826" y="0"/>
                    </a:lnTo>
                    <a:lnTo>
                      <a:pt x="826" y="19"/>
                    </a:lnTo>
                    <a:close/>
                    <a:moveTo>
                      <a:pt x="698" y="19"/>
                    </a:moveTo>
                    <a:lnTo>
                      <a:pt x="625" y="19"/>
                    </a:lnTo>
                    <a:lnTo>
                      <a:pt x="625" y="0"/>
                    </a:lnTo>
                    <a:lnTo>
                      <a:pt x="698" y="0"/>
                    </a:lnTo>
                    <a:lnTo>
                      <a:pt x="698" y="19"/>
                    </a:lnTo>
                    <a:close/>
                    <a:moveTo>
                      <a:pt x="570" y="19"/>
                    </a:moveTo>
                    <a:lnTo>
                      <a:pt x="497" y="19"/>
                    </a:lnTo>
                    <a:lnTo>
                      <a:pt x="497" y="0"/>
                    </a:lnTo>
                    <a:lnTo>
                      <a:pt x="570" y="0"/>
                    </a:lnTo>
                    <a:lnTo>
                      <a:pt x="570" y="19"/>
                    </a:lnTo>
                    <a:close/>
                    <a:moveTo>
                      <a:pt x="442" y="19"/>
                    </a:moveTo>
                    <a:lnTo>
                      <a:pt x="369" y="19"/>
                    </a:lnTo>
                    <a:lnTo>
                      <a:pt x="369" y="0"/>
                    </a:lnTo>
                    <a:lnTo>
                      <a:pt x="442" y="0"/>
                    </a:lnTo>
                    <a:lnTo>
                      <a:pt x="442" y="19"/>
                    </a:lnTo>
                    <a:close/>
                    <a:moveTo>
                      <a:pt x="315" y="19"/>
                    </a:moveTo>
                    <a:lnTo>
                      <a:pt x="242" y="19"/>
                    </a:lnTo>
                    <a:lnTo>
                      <a:pt x="242" y="0"/>
                    </a:lnTo>
                    <a:lnTo>
                      <a:pt x="315" y="0"/>
                    </a:lnTo>
                    <a:lnTo>
                      <a:pt x="315" y="19"/>
                    </a:lnTo>
                    <a:close/>
                    <a:moveTo>
                      <a:pt x="187" y="19"/>
                    </a:moveTo>
                    <a:lnTo>
                      <a:pt x="114" y="19"/>
                    </a:lnTo>
                    <a:lnTo>
                      <a:pt x="114" y="0"/>
                    </a:lnTo>
                    <a:lnTo>
                      <a:pt x="187" y="0"/>
                    </a:lnTo>
                    <a:lnTo>
                      <a:pt x="187" y="19"/>
                    </a:lnTo>
                    <a:close/>
                    <a:moveTo>
                      <a:pt x="59" y="19"/>
                    </a:moveTo>
                    <a:lnTo>
                      <a:pt x="9" y="19"/>
                    </a:lnTo>
                    <a:lnTo>
                      <a:pt x="18" y="10"/>
                    </a:lnTo>
                    <a:lnTo>
                      <a:pt x="18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19"/>
                    </a:lnTo>
                    <a:close/>
                    <a:moveTo>
                      <a:pt x="18" y="87"/>
                    </a:moveTo>
                    <a:lnTo>
                      <a:pt x="18" y="160"/>
                    </a:lnTo>
                    <a:lnTo>
                      <a:pt x="0" y="160"/>
                    </a:lnTo>
                    <a:lnTo>
                      <a:pt x="0" y="87"/>
                    </a:lnTo>
                    <a:lnTo>
                      <a:pt x="18" y="87"/>
                    </a:lnTo>
                    <a:close/>
                    <a:moveTo>
                      <a:pt x="18" y="215"/>
                    </a:moveTo>
                    <a:lnTo>
                      <a:pt x="18" y="288"/>
                    </a:lnTo>
                    <a:lnTo>
                      <a:pt x="0" y="288"/>
                    </a:lnTo>
                    <a:lnTo>
                      <a:pt x="0" y="215"/>
                    </a:lnTo>
                    <a:lnTo>
                      <a:pt x="18" y="215"/>
                    </a:lnTo>
                    <a:close/>
                    <a:moveTo>
                      <a:pt x="18" y="343"/>
                    </a:moveTo>
                    <a:lnTo>
                      <a:pt x="18" y="416"/>
                    </a:lnTo>
                    <a:lnTo>
                      <a:pt x="0" y="416"/>
                    </a:lnTo>
                    <a:lnTo>
                      <a:pt x="0" y="343"/>
                    </a:lnTo>
                    <a:lnTo>
                      <a:pt x="18" y="343"/>
                    </a:lnTo>
                    <a:close/>
                    <a:moveTo>
                      <a:pt x="18" y="470"/>
                    </a:moveTo>
                    <a:lnTo>
                      <a:pt x="18" y="543"/>
                    </a:lnTo>
                    <a:lnTo>
                      <a:pt x="0" y="543"/>
                    </a:lnTo>
                    <a:lnTo>
                      <a:pt x="0" y="470"/>
                    </a:lnTo>
                    <a:lnTo>
                      <a:pt x="18" y="470"/>
                    </a:lnTo>
                    <a:close/>
                    <a:moveTo>
                      <a:pt x="18" y="598"/>
                    </a:moveTo>
                    <a:lnTo>
                      <a:pt x="18" y="671"/>
                    </a:lnTo>
                    <a:lnTo>
                      <a:pt x="0" y="671"/>
                    </a:lnTo>
                    <a:lnTo>
                      <a:pt x="0" y="598"/>
                    </a:lnTo>
                    <a:lnTo>
                      <a:pt x="18" y="598"/>
                    </a:lnTo>
                    <a:close/>
                    <a:moveTo>
                      <a:pt x="18" y="726"/>
                    </a:moveTo>
                    <a:lnTo>
                      <a:pt x="18" y="799"/>
                    </a:lnTo>
                    <a:lnTo>
                      <a:pt x="0" y="799"/>
                    </a:lnTo>
                    <a:lnTo>
                      <a:pt x="0" y="726"/>
                    </a:lnTo>
                    <a:lnTo>
                      <a:pt x="18" y="726"/>
                    </a:lnTo>
                    <a:close/>
                    <a:moveTo>
                      <a:pt x="18" y="853"/>
                    </a:moveTo>
                    <a:lnTo>
                      <a:pt x="18" y="926"/>
                    </a:lnTo>
                    <a:lnTo>
                      <a:pt x="0" y="926"/>
                    </a:lnTo>
                    <a:lnTo>
                      <a:pt x="0" y="853"/>
                    </a:lnTo>
                    <a:lnTo>
                      <a:pt x="18" y="853"/>
                    </a:lnTo>
                    <a:close/>
                    <a:moveTo>
                      <a:pt x="18" y="981"/>
                    </a:moveTo>
                    <a:lnTo>
                      <a:pt x="18" y="1054"/>
                    </a:lnTo>
                    <a:lnTo>
                      <a:pt x="0" y="1054"/>
                    </a:lnTo>
                    <a:lnTo>
                      <a:pt x="0" y="981"/>
                    </a:lnTo>
                    <a:lnTo>
                      <a:pt x="18" y="981"/>
                    </a:lnTo>
                    <a:close/>
                    <a:moveTo>
                      <a:pt x="18" y="1109"/>
                    </a:moveTo>
                    <a:lnTo>
                      <a:pt x="18" y="1182"/>
                    </a:lnTo>
                    <a:lnTo>
                      <a:pt x="0" y="1182"/>
                    </a:lnTo>
                    <a:lnTo>
                      <a:pt x="0" y="1109"/>
                    </a:lnTo>
                    <a:lnTo>
                      <a:pt x="18" y="1109"/>
                    </a:lnTo>
                    <a:close/>
                    <a:moveTo>
                      <a:pt x="18" y="1237"/>
                    </a:moveTo>
                    <a:lnTo>
                      <a:pt x="18" y="1310"/>
                    </a:lnTo>
                    <a:lnTo>
                      <a:pt x="0" y="1310"/>
                    </a:lnTo>
                    <a:lnTo>
                      <a:pt x="0" y="1237"/>
                    </a:lnTo>
                    <a:lnTo>
                      <a:pt x="18" y="1237"/>
                    </a:lnTo>
                    <a:close/>
                    <a:moveTo>
                      <a:pt x="18" y="1364"/>
                    </a:moveTo>
                    <a:lnTo>
                      <a:pt x="18" y="1437"/>
                    </a:lnTo>
                    <a:lnTo>
                      <a:pt x="0" y="1437"/>
                    </a:lnTo>
                    <a:lnTo>
                      <a:pt x="0" y="1364"/>
                    </a:lnTo>
                    <a:lnTo>
                      <a:pt x="18" y="1364"/>
                    </a:lnTo>
                    <a:close/>
                    <a:moveTo>
                      <a:pt x="18" y="1492"/>
                    </a:moveTo>
                    <a:lnTo>
                      <a:pt x="18" y="1565"/>
                    </a:lnTo>
                    <a:lnTo>
                      <a:pt x="0" y="1565"/>
                    </a:lnTo>
                    <a:lnTo>
                      <a:pt x="0" y="1492"/>
                    </a:lnTo>
                    <a:lnTo>
                      <a:pt x="18" y="1492"/>
                    </a:lnTo>
                    <a:close/>
                    <a:moveTo>
                      <a:pt x="18" y="1620"/>
                    </a:moveTo>
                    <a:lnTo>
                      <a:pt x="18" y="1693"/>
                    </a:lnTo>
                    <a:lnTo>
                      <a:pt x="0" y="1693"/>
                    </a:lnTo>
                    <a:lnTo>
                      <a:pt x="0" y="1620"/>
                    </a:lnTo>
                    <a:lnTo>
                      <a:pt x="18" y="1620"/>
                    </a:lnTo>
                    <a:close/>
                    <a:moveTo>
                      <a:pt x="18" y="1748"/>
                    </a:moveTo>
                    <a:lnTo>
                      <a:pt x="18" y="1821"/>
                    </a:lnTo>
                    <a:lnTo>
                      <a:pt x="0" y="1821"/>
                    </a:lnTo>
                    <a:lnTo>
                      <a:pt x="0" y="1748"/>
                    </a:lnTo>
                    <a:lnTo>
                      <a:pt x="18" y="1748"/>
                    </a:lnTo>
                    <a:close/>
                    <a:moveTo>
                      <a:pt x="18" y="1875"/>
                    </a:moveTo>
                    <a:lnTo>
                      <a:pt x="18" y="1948"/>
                    </a:lnTo>
                    <a:lnTo>
                      <a:pt x="0" y="1948"/>
                    </a:lnTo>
                    <a:lnTo>
                      <a:pt x="0" y="1875"/>
                    </a:lnTo>
                    <a:lnTo>
                      <a:pt x="18" y="1875"/>
                    </a:lnTo>
                    <a:close/>
                    <a:moveTo>
                      <a:pt x="18" y="2003"/>
                    </a:moveTo>
                    <a:lnTo>
                      <a:pt x="18" y="2076"/>
                    </a:lnTo>
                    <a:lnTo>
                      <a:pt x="0" y="2076"/>
                    </a:lnTo>
                    <a:lnTo>
                      <a:pt x="0" y="2003"/>
                    </a:lnTo>
                    <a:lnTo>
                      <a:pt x="18" y="2003"/>
                    </a:lnTo>
                    <a:close/>
                    <a:moveTo>
                      <a:pt x="18" y="2131"/>
                    </a:moveTo>
                    <a:lnTo>
                      <a:pt x="18" y="2204"/>
                    </a:lnTo>
                    <a:lnTo>
                      <a:pt x="0" y="2204"/>
                    </a:lnTo>
                    <a:lnTo>
                      <a:pt x="0" y="2131"/>
                    </a:lnTo>
                    <a:lnTo>
                      <a:pt x="18" y="2131"/>
                    </a:lnTo>
                    <a:close/>
                    <a:moveTo>
                      <a:pt x="18" y="2258"/>
                    </a:moveTo>
                    <a:lnTo>
                      <a:pt x="18" y="2331"/>
                    </a:lnTo>
                    <a:lnTo>
                      <a:pt x="0" y="2331"/>
                    </a:lnTo>
                    <a:lnTo>
                      <a:pt x="0" y="2258"/>
                    </a:lnTo>
                    <a:lnTo>
                      <a:pt x="18" y="2258"/>
                    </a:lnTo>
                    <a:close/>
                    <a:moveTo>
                      <a:pt x="18" y="2386"/>
                    </a:moveTo>
                    <a:lnTo>
                      <a:pt x="18" y="2459"/>
                    </a:lnTo>
                    <a:lnTo>
                      <a:pt x="0" y="2459"/>
                    </a:lnTo>
                    <a:lnTo>
                      <a:pt x="0" y="2386"/>
                    </a:lnTo>
                    <a:lnTo>
                      <a:pt x="18" y="2386"/>
                    </a:lnTo>
                    <a:close/>
                    <a:moveTo>
                      <a:pt x="18" y="2514"/>
                    </a:moveTo>
                    <a:lnTo>
                      <a:pt x="18" y="2587"/>
                    </a:lnTo>
                    <a:lnTo>
                      <a:pt x="0" y="2587"/>
                    </a:lnTo>
                    <a:lnTo>
                      <a:pt x="0" y="2514"/>
                    </a:lnTo>
                    <a:lnTo>
                      <a:pt x="18" y="2514"/>
                    </a:lnTo>
                    <a:close/>
                    <a:moveTo>
                      <a:pt x="18" y="2642"/>
                    </a:moveTo>
                    <a:lnTo>
                      <a:pt x="18" y="2715"/>
                    </a:lnTo>
                    <a:lnTo>
                      <a:pt x="0" y="2715"/>
                    </a:lnTo>
                    <a:lnTo>
                      <a:pt x="0" y="2642"/>
                    </a:lnTo>
                    <a:lnTo>
                      <a:pt x="18" y="2642"/>
                    </a:lnTo>
                    <a:close/>
                    <a:moveTo>
                      <a:pt x="18" y="2769"/>
                    </a:moveTo>
                    <a:lnTo>
                      <a:pt x="18" y="2842"/>
                    </a:lnTo>
                    <a:lnTo>
                      <a:pt x="0" y="2842"/>
                    </a:lnTo>
                    <a:lnTo>
                      <a:pt x="0" y="2769"/>
                    </a:lnTo>
                    <a:lnTo>
                      <a:pt x="18" y="2769"/>
                    </a:lnTo>
                    <a:close/>
                    <a:moveTo>
                      <a:pt x="13" y="2884"/>
                    </a:moveTo>
                    <a:lnTo>
                      <a:pt x="86" y="2884"/>
                    </a:lnTo>
                    <a:lnTo>
                      <a:pt x="86" y="2902"/>
                    </a:lnTo>
                    <a:lnTo>
                      <a:pt x="13" y="2902"/>
                    </a:lnTo>
                    <a:lnTo>
                      <a:pt x="13" y="2884"/>
                    </a:lnTo>
                    <a:close/>
                    <a:moveTo>
                      <a:pt x="140" y="2884"/>
                    </a:moveTo>
                    <a:lnTo>
                      <a:pt x="213" y="2884"/>
                    </a:lnTo>
                    <a:lnTo>
                      <a:pt x="213" y="2902"/>
                    </a:lnTo>
                    <a:lnTo>
                      <a:pt x="140" y="2902"/>
                    </a:lnTo>
                    <a:lnTo>
                      <a:pt x="140" y="2884"/>
                    </a:lnTo>
                    <a:close/>
                    <a:moveTo>
                      <a:pt x="268" y="2884"/>
                    </a:moveTo>
                    <a:lnTo>
                      <a:pt x="341" y="2884"/>
                    </a:lnTo>
                    <a:lnTo>
                      <a:pt x="341" y="2902"/>
                    </a:lnTo>
                    <a:lnTo>
                      <a:pt x="268" y="2902"/>
                    </a:lnTo>
                    <a:lnTo>
                      <a:pt x="268" y="2884"/>
                    </a:lnTo>
                    <a:close/>
                    <a:moveTo>
                      <a:pt x="396" y="2884"/>
                    </a:moveTo>
                    <a:lnTo>
                      <a:pt x="469" y="2884"/>
                    </a:lnTo>
                    <a:lnTo>
                      <a:pt x="469" y="2902"/>
                    </a:lnTo>
                    <a:lnTo>
                      <a:pt x="396" y="2902"/>
                    </a:lnTo>
                    <a:lnTo>
                      <a:pt x="396" y="2884"/>
                    </a:lnTo>
                    <a:close/>
                    <a:moveTo>
                      <a:pt x="524" y="2884"/>
                    </a:moveTo>
                    <a:lnTo>
                      <a:pt x="597" y="2884"/>
                    </a:lnTo>
                    <a:lnTo>
                      <a:pt x="597" y="2902"/>
                    </a:lnTo>
                    <a:lnTo>
                      <a:pt x="524" y="2902"/>
                    </a:lnTo>
                    <a:lnTo>
                      <a:pt x="524" y="2884"/>
                    </a:lnTo>
                    <a:close/>
                    <a:moveTo>
                      <a:pt x="651" y="2884"/>
                    </a:moveTo>
                    <a:lnTo>
                      <a:pt x="724" y="2884"/>
                    </a:lnTo>
                    <a:lnTo>
                      <a:pt x="724" y="2902"/>
                    </a:lnTo>
                    <a:lnTo>
                      <a:pt x="651" y="2902"/>
                    </a:lnTo>
                    <a:lnTo>
                      <a:pt x="651" y="2884"/>
                    </a:lnTo>
                    <a:close/>
                    <a:moveTo>
                      <a:pt x="779" y="2884"/>
                    </a:moveTo>
                    <a:lnTo>
                      <a:pt x="852" y="2884"/>
                    </a:lnTo>
                    <a:lnTo>
                      <a:pt x="852" y="2902"/>
                    </a:lnTo>
                    <a:lnTo>
                      <a:pt x="779" y="2902"/>
                    </a:lnTo>
                    <a:lnTo>
                      <a:pt x="779" y="2884"/>
                    </a:lnTo>
                    <a:close/>
                    <a:moveTo>
                      <a:pt x="907" y="2884"/>
                    </a:moveTo>
                    <a:lnTo>
                      <a:pt x="980" y="2884"/>
                    </a:lnTo>
                    <a:lnTo>
                      <a:pt x="980" y="2902"/>
                    </a:lnTo>
                    <a:lnTo>
                      <a:pt x="907" y="2902"/>
                    </a:lnTo>
                    <a:lnTo>
                      <a:pt x="907" y="2884"/>
                    </a:lnTo>
                    <a:close/>
                    <a:moveTo>
                      <a:pt x="1034" y="2884"/>
                    </a:moveTo>
                    <a:lnTo>
                      <a:pt x="1107" y="2884"/>
                    </a:lnTo>
                    <a:lnTo>
                      <a:pt x="1107" y="2902"/>
                    </a:lnTo>
                    <a:lnTo>
                      <a:pt x="1034" y="2902"/>
                    </a:lnTo>
                    <a:lnTo>
                      <a:pt x="1034" y="2884"/>
                    </a:lnTo>
                    <a:close/>
                    <a:moveTo>
                      <a:pt x="1162" y="2884"/>
                    </a:moveTo>
                    <a:lnTo>
                      <a:pt x="1235" y="2884"/>
                    </a:lnTo>
                    <a:lnTo>
                      <a:pt x="1235" y="2902"/>
                    </a:lnTo>
                    <a:lnTo>
                      <a:pt x="1162" y="2902"/>
                    </a:lnTo>
                    <a:lnTo>
                      <a:pt x="1162" y="2884"/>
                    </a:lnTo>
                    <a:close/>
                    <a:moveTo>
                      <a:pt x="1290" y="2884"/>
                    </a:moveTo>
                    <a:lnTo>
                      <a:pt x="1363" y="2884"/>
                    </a:lnTo>
                    <a:lnTo>
                      <a:pt x="1363" y="2902"/>
                    </a:lnTo>
                    <a:lnTo>
                      <a:pt x="1290" y="2902"/>
                    </a:lnTo>
                    <a:lnTo>
                      <a:pt x="1290" y="2884"/>
                    </a:lnTo>
                    <a:close/>
                    <a:moveTo>
                      <a:pt x="1418" y="2884"/>
                    </a:moveTo>
                    <a:lnTo>
                      <a:pt x="1491" y="2884"/>
                    </a:lnTo>
                    <a:lnTo>
                      <a:pt x="1491" y="2902"/>
                    </a:lnTo>
                    <a:lnTo>
                      <a:pt x="1418" y="2902"/>
                    </a:lnTo>
                    <a:lnTo>
                      <a:pt x="1418" y="2884"/>
                    </a:lnTo>
                    <a:close/>
                    <a:moveTo>
                      <a:pt x="1545" y="2884"/>
                    </a:moveTo>
                    <a:lnTo>
                      <a:pt x="1618" y="2884"/>
                    </a:lnTo>
                    <a:lnTo>
                      <a:pt x="1618" y="2902"/>
                    </a:lnTo>
                    <a:lnTo>
                      <a:pt x="1545" y="2902"/>
                    </a:lnTo>
                    <a:lnTo>
                      <a:pt x="1545" y="2884"/>
                    </a:lnTo>
                    <a:close/>
                    <a:moveTo>
                      <a:pt x="1673" y="2884"/>
                    </a:moveTo>
                    <a:lnTo>
                      <a:pt x="1746" y="2884"/>
                    </a:lnTo>
                    <a:lnTo>
                      <a:pt x="1746" y="2902"/>
                    </a:lnTo>
                    <a:lnTo>
                      <a:pt x="1673" y="2902"/>
                    </a:lnTo>
                    <a:lnTo>
                      <a:pt x="1673" y="2884"/>
                    </a:lnTo>
                    <a:close/>
                    <a:moveTo>
                      <a:pt x="1801" y="2884"/>
                    </a:moveTo>
                    <a:lnTo>
                      <a:pt x="1874" y="2884"/>
                    </a:lnTo>
                    <a:lnTo>
                      <a:pt x="1874" y="2902"/>
                    </a:lnTo>
                    <a:lnTo>
                      <a:pt x="1801" y="2902"/>
                    </a:lnTo>
                    <a:lnTo>
                      <a:pt x="1801" y="2884"/>
                    </a:lnTo>
                    <a:close/>
                    <a:moveTo>
                      <a:pt x="1928" y="2884"/>
                    </a:moveTo>
                    <a:lnTo>
                      <a:pt x="2001" y="2884"/>
                    </a:lnTo>
                    <a:lnTo>
                      <a:pt x="2001" y="2902"/>
                    </a:lnTo>
                    <a:lnTo>
                      <a:pt x="1928" y="2902"/>
                    </a:lnTo>
                    <a:lnTo>
                      <a:pt x="1928" y="2884"/>
                    </a:lnTo>
                    <a:close/>
                    <a:moveTo>
                      <a:pt x="2056" y="2884"/>
                    </a:moveTo>
                    <a:lnTo>
                      <a:pt x="2129" y="2884"/>
                    </a:lnTo>
                    <a:lnTo>
                      <a:pt x="2129" y="2902"/>
                    </a:lnTo>
                    <a:lnTo>
                      <a:pt x="2056" y="2902"/>
                    </a:lnTo>
                    <a:lnTo>
                      <a:pt x="2056" y="2884"/>
                    </a:lnTo>
                    <a:close/>
                    <a:moveTo>
                      <a:pt x="2184" y="2884"/>
                    </a:moveTo>
                    <a:lnTo>
                      <a:pt x="2257" y="2884"/>
                    </a:lnTo>
                    <a:lnTo>
                      <a:pt x="2257" y="2902"/>
                    </a:lnTo>
                    <a:lnTo>
                      <a:pt x="2184" y="2902"/>
                    </a:lnTo>
                    <a:lnTo>
                      <a:pt x="2184" y="2884"/>
                    </a:lnTo>
                    <a:close/>
                    <a:moveTo>
                      <a:pt x="2312" y="2884"/>
                    </a:moveTo>
                    <a:lnTo>
                      <a:pt x="2385" y="2884"/>
                    </a:lnTo>
                    <a:lnTo>
                      <a:pt x="2385" y="2902"/>
                    </a:lnTo>
                    <a:lnTo>
                      <a:pt x="2312" y="2902"/>
                    </a:lnTo>
                    <a:lnTo>
                      <a:pt x="2312" y="2884"/>
                    </a:lnTo>
                    <a:close/>
                    <a:moveTo>
                      <a:pt x="2439" y="2884"/>
                    </a:moveTo>
                    <a:lnTo>
                      <a:pt x="2512" y="2884"/>
                    </a:lnTo>
                    <a:lnTo>
                      <a:pt x="2512" y="2902"/>
                    </a:lnTo>
                    <a:lnTo>
                      <a:pt x="2439" y="2902"/>
                    </a:lnTo>
                    <a:lnTo>
                      <a:pt x="2439" y="2884"/>
                    </a:lnTo>
                    <a:close/>
                    <a:moveTo>
                      <a:pt x="2567" y="2884"/>
                    </a:moveTo>
                    <a:lnTo>
                      <a:pt x="2640" y="2884"/>
                    </a:lnTo>
                    <a:lnTo>
                      <a:pt x="2640" y="2902"/>
                    </a:lnTo>
                    <a:lnTo>
                      <a:pt x="2567" y="2902"/>
                    </a:lnTo>
                    <a:lnTo>
                      <a:pt x="2567" y="2884"/>
                    </a:lnTo>
                    <a:close/>
                    <a:moveTo>
                      <a:pt x="2695" y="2884"/>
                    </a:moveTo>
                    <a:lnTo>
                      <a:pt x="2768" y="2884"/>
                    </a:lnTo>
                    <a:lnTo>
                      <a:pt x="2768" y="2902"/>
                    </a:lnTo>
                    <a:lnTo>
                      <a:pt x="2695" y="2902"/>
                    </a:lnTo>
                    <a:lnTo>
                      <a:pt x="2695" y="2884"/>
                    </a:lnTo>
                    <a:close/>
                    <a:moveTo>
                      <a:pt x="2822" y="2884"/>
                    </a:moveTo>
                    <a:lnTo>
                      <a:pt x="2895" y="2884"/>
                    </a:lnTo>
                    <a:lnTo>
                      <a:pt x="2895" y="2902"/>
                    </a:lnTo>
                    <a:lnTo>
                      <a:pt x="2822" y="2902"/>
                    </a:lnTo>
                    <a:lnTo>
                      <a:pt x="2822" y="2884"/>
                    </a:lnTo>
                    <a:close/>
                    <a:moveTo>
                      <a:pt x="2950" y="2884"/>
                    </a:moveTo>
                    <a:lnTo>
                      <a:pt x="3023" y="2884"/>
                    </a:lnTo>
                    <a:lnTo>
                      <a:pt x="3023" y="2902"/>
                    </a:lnTo>
                    <a:lnTo>
                      <a:pt x="2950" y="2902"/>
                    </a:lnTo>
                    <a:lnTo>
                      <a:pt x="2950" y="2884"/>
                    </a:lnTo>
                    <a:close/>
                    <a:moveTo>
                      <a:pt x="3078" y="2884"/>
                    </a:moveTo>
                    <a:lnTo>
                      <a:pt x="3151" y="2884"/>
                    </a:lnTo>
                    <a:lnTo>
                      <a:pt x="3151" y="2902"/>
                    </a:lnTo>
                    <a:lnTo>
                      <a:pt x="3078" y="2902"/>
                    </a:lnTo>
                    <a:lnTo>
                      <a:pt x="3078" y="2884"/>
                    </a:lnTo>
                    <a:close/>
                    <a:moveTo>
                      <a:pt x="3206" y="2884"/>
                    </a:moveTo>
                    <a:lnTo>
                      <a:pt x="3279" y="2884"/>
                    </a:lnTo>
                    <a:lnTo>
                      <a:pt x="3279" y="2902"/>
                    </a:lnTo>
                    <a:lnTo>
                      <a:pt x="3206" y="2902"/>
                    </a:lnTo>
                    <a:lnTo>
                      <a:pt x="3206" y="2884"/>
                    </a:lnTo>
                    <a:close/>
                    <a:moveTo>
                      <a:pt x="3333" y="2884"/>
                    </a:moveTo>
                    <a:lnTo>
                      <a:pt x="3406" y="2884"/>
                    </a:lnTo>
                    <a:lnTo>
                      <a:pt x="3406" y="2902"/>
                    </a:lnTo>
                    <a:lnTo>
                      <a:pt x="3333" y="2902"/>
                    </a:lnTo>
                    <a:lnTo>
                      <a:pt x="3333" y="2884"/>
                    </a:lnTo>
                    <a:close/>
                    <a:moveTo>
                      <a:pt x="3461" y="2884"/>
                    </a:moveTo>
                    <a:lnTo>
                      <a:pt x="3534" y="2884"/>
                    </a:lnTo>
                    <a:lnTo>
                      <a:pt x="3534" y="2902"/>
                    </a:lnTo>
                    <a:lnTo>
                      <a:pt x="3461" y="2902"/>
                    </a:lnTo>
                    <a:lnTo>
                      <a:pt x="3461" y="2884"/>
                    </a:lnTo>
                    <a:close/>
                    <a:moveTo>
                      <a:pt x="3589" y="2884"/>
                    </a:moveTo>
                    <a:lnTo>
                      <a:pt x="3662" y="2884"/>
                    </a:lnTo>
                    <a:lnTo>
                      <a:pt x="3662" y="2902"/>
                    </a:lnTo>
                    <a:lnTo>
                      <a:pt x="3589" y="2902"/>
                    </a:lnTo>
                    <a:lnTo>
                      <a:pt x="3589" y="2884"/>
                    </a:lnTo>
                    <a:close/>
                    <a:moveTo>
                      <a:pt x="3716" y="2884"/>
                    </a:moveTo>
                    <a:lnTo>
                      <a:pt x="3789" y="2884"/>
                    </a:lnTo>
                    <a:lnTo>
                      <a:pt x="3789" y="2902"/>
                    </a:lnTo>
                    <a:lnTo>
                      <a:pt x="3716" y="2902"/>
                    </a:lnTo>
                    <a:lnTo>
                      <a:pt x="3716" y="2884"/>
                    </a:lnTo>
                    <a:close/>
                    <a:moveTo>
                      <a:pt x="3844" y="2884"/>
                    </a:moveTo>
                    <a:lnTo>
                      <a:pt x="3917" y="2884"/>
                    </a:lnTo>
                    <a:lnTo>
                      <a:pt x="3917" y="2902"/>
                    </a:lnTo>
                    <a:lnTo>
                      <a:pt x="3844" y="2902"/>
                    </a:lnTo>
                    <a:lnTo>
                      <a:pt x="3844" y="2884"/>
                    </a:lnTo>
                    <a:close/>
                    <a:moveTo>
                      <a:pt x="3972" y="2884"/>
                    </a:moveTo>
                    <a:lnTo>
                      <a:pt x="4045" y="2884"/>
                    </a:lnTo>
                    <a:lnTo>
                      <a:pt x="4045" y="2902"/>
                    </a:lnTo>
                    <a:lnTo>
                      <a:pt x="3972" y="2902"/>
                    </a:lnTo>
                    <a:lnTo>
                      <a:pt x="3972" y="2884"/>
                    </a:lnTo>
                    <a:close/>
                    <a:moveTo>
                      <a:pt x="4100" y="2884"/>
                    </a:moveTo>
                    <a:lnTo>
                      <a:pt x="4173" y="2884"/>
                    </a:lnTo>
                    <a:lnTo>
                      <a:pt x="4173" y="2902"/>
                    </a:lnTo>
                    <a:lnTo>
                      <a:pt x="4100" y="2902"/>
                    </a:lnTo>
                    <a:lnTo>
                      <a:pt x="4100" y="2884"/>
                    </a:lnTo>
                    <a:close/>
                    <a:moveTo>
                      <a:pt x="4227" y="2884"/>
                    </a:moveTo>
                    <a:lnTo>
                      <a:pt x="4300" y="2884"/>
                    </a:lnTo>
                    <a:lnTo>
                      <a:pt x="4300" y="2902"/>
                    </a:lnTo>
                    <a:lnTo>
                      <a:pt x="4227" y="2902"/>
                    </a:lnTo>
                    <a:lnTo>
                      <a:pt x="4227" y="2884"/>
                    </a:lnTo>
                    <a:close/>
                    <a:moveTo>
                      <a:pt x="4355" y="2884"/>
                    </a:moveTo>
                    <a:lnTo>
                      <a:pt x="4428" y="2884"/>
                    </a:lnTo>
                    <a:lnTo>
                      <a:pt x="4428" y="2902"/>
                    </a:lnTo>
                    <a:lnTo>
                      <a:pt x="4355" y="2902"/>
                    </a:lnTo>
                    <a:lnTo>
                      <a:pt x="4355" y="2884"/>
                    </a:lnTo>
                    <a:close/>
                    <a:moveTo>
                      <a:pt x="4483" y="2884"/>
                    </a:moveTo>
                    <a:lnTo>
                      <a:pt x="4556" y="2884"/>
                    </a:lnTo>
                    <a:lnTo>
                      <a:pt x="4556" y="2902"/>
                    </a:lnTo>
                    <a:lnTo>
                      <a:pt x="4483" y="2902"/>
                    </a:lnTo>
                    <a:lnTo>
                      <a:pt x="4483" y="2884"/>
                    </a:lnTo>
                    <a:close/>
                    <a:moveTo>
                      <a:pt x="4610" y="2884"/>
                    </a:moveTo>
                    <a:lnTo>
                      <a:pt x="4683" y="2884"/>
                    </a:lnTo>
                    <a:lnTo>
                      <a:pt x="4683" y="2902"/>
                    </a:lnTo>
                    <a:lnTo>
                      <a:pt x="4610" y="2902"/>
                    </a:lnTo>
                    <a:lnTo>
                      <a:pt x="4610" y="2884"/>
                    </a:lnTo>
                    <a:close/>
                    <a:moveTo>
                      <a:pt x="4738" y="2884"/>
                    </a:moveTo>
                    <a:lnTo>
                      <a:pt x="4785" y="2884"/>
                    </a:lnTo>
                    <a:lnTo>
                      <a:pt x="4776" y="2893"/>
                    </a:lnTo>
                    <a:lnTo>
                      <a:pt x="4776" y="2867"/>
                    </a:lnTo>
                    <a:lnTo>
                      <a:pt x="4794" y="2867"/>
                    </a:lnTo>
                    <a:lnTo>
                      <a:pt x="4794" y="2902"/>
                    </a:lnTo>
                    <a:lnTo>
                      <a:pt x="4738" y="2902"/>
                    </a:lnTo>
                    <a:lnTo>
                      <a:pt x="4738" y="2884"/>
                    </a:lnTo>
                    <a:close/>
                    <a:moveTo>
                      <a:pt x="4776" y="2812"/>
                    </a:moveTo>
                    <a:lnTo>
                      <a:pt x="4776" y="2739"/>
                    </a:lnTo>
                    <a:lnTo>
                      <a:pt x="4794" y="2739"/>
                    </a:lnTo>
                    <a:lnTo>
                      <a:pt x="4794" y="2812"/>
                    </a:lnTo>
                    <a:lnTo>
                      <a:pt x="4776" y="2812"/>
                    </a:lnTo>
                    <a:close/>
                    <a:moveTo>
                      <a:pt x="4776" y="2684"/>
                    </a:moveTo>
                    <a:lnTo>
                      <a:pt x="4776" y="2611"/>
                    </a:lnTo>
                    <a:lnTo>
                      <a:pt x="4794" y="2611"/>
                    </a:lnTo>
                    <a:lnTo>
                      <a:pt x="4794" y="2684"/>
                    </a:lnTo>
                    <a:lnTo>
                      <a:pt x="4776" y="2684"/>
                    </a:lnTo>
                    <a:close/>
                    <a:moveTo>
                      <a:pt x="4776" y="2556"/>
                    </a:moveTo>
                    <a:lnTo>
                      <a:pt x="4776" y="2483"/>
                    </a:lnTo>
                    <a:lnTo>
                      <a:pt x="4794" y="2483"/>
                    </a:lnTo>
                    <a:lnTo>
                      <a:pt x="4794" y="2556"/>
                    </a:lnTo>
                    <a:lnTo>
                      <a:pt x="4776" y="2556"/>
                    </a:lnTo>
                    <a:close/>
                    <a:moveTo>
                      <a:pt x="4776" y="2429"/>
                    </a:moveTo>
                    <a:lnTo>
                      <a:pt x="4776" y="2356"/>
                    </a:lnTo>
                    <a:lnTo>
                      <a:pt x="4794" y="2356"/>
                    </a:lnTo>
                    <a:lnTo>
                      <a:pt x="4794" y="2429"/>
                    </a:lnTo>
                    <a:lnTo>
                      <a:pt x="4776" y="2429"/>
                    </a:lnTo>
                    <a:close/>
                    <a:moveTo>
                      <a:pt x="4776" y="2301"/>
                    </a:moveTo>
                    <a:lnTo>
                      <a:pt x="4776" y="2228"/>
                    </a:lnTo>
                    <a:lnTo>
                      <a:pt x="4794" y="2228"/>
                    </a:lnTo>
                    <a:lnTo>
                      <a:pt x="4794" y="2301"/>
                    </a:lnTo>
                    <a:lnTo>
                      <a:pt x="4776" y="2301"/>
                    </a:lnTo>
                    <a:close/>
                    <a:moveTo>
                      <a:pt x="4776" y="2173"/>
                    </a:moveTo>
                    <a:lnTo>
                      <a:pt x="4776" y="2100"/>
                    </a:lnTo>
                    <a:lnTo>
                      <a:pt x="4794" y="2100"/>
                    </a:lnTo>
                    <a:lnTo>
                      <a:pt x="4794" y="2173"/>
                    </a:lnTo>
                    <a:lnTo>
                      <a:pt x="4776" y="2173"/>
                    </a:lnTo>
                    <a:close/>
                    <a:moveTo>
                      <a:pt x="4776" y="2045"/>
                    </a:moveTo>
                    <a:lnTo>
                      <a:pt x="4776" y="1973"/>
                    </a:lnTo>
                    <a:lnTo>
                      <a:pt x="4794" y="1973"/>
                    </a:lnTo>
                    <a:lnTo>
                      <a:pt x="4794" y="2045"/>
                    </a:lnTo>
                    <a:lnTo>
                      <a:pt x="4776" y="2045"/>
                    </a:lnTo>
                    <a:close/>
                    <a:moveTo>
                      <a:pt x="4776" y="1918"/>
                    </a:moveTo>
                    <a:lnTo>
                      <a:pt x="4776" y="1845"/>
                    </a:lnTo>
                    <a:lnTo>
                      <a:pt x="4794" y="1845"/>
                    </a:lnTo>
                    <a:lnTo>
                      <a:pt x="4794" y="1918"/>
                    </a:lnTo>
                    <a:lnTo>
                      <a:pt x="4776" y="1918"/>
                    </a:lnTo>
                    <a:close/>
                    <a:moveTo>
                      <a:pt x="4776" y="1790"/>
                    </a:moveTo>
                    <a:lnTo>
                      <a:pt x="4776" y="1717"/>
                    </a:lnTo>
                    <a:lnTo>
                      <a:pt x="4794" y="1717"/>
                    </a:lnTo>
                    <a:lnTo>
                      <a:pt x="4794" y="1790"/>
                    </a:lnTo>
                    <a:lnTo>
                      <a:pt x="4776" y="1790"/>
                    </a:lnTo>
                    <a:close/>
                    <a:moveTo>
                      <a:pt x="4776" y="1662"/>
                    </a:moveTo>
                    <a:lnTo>
                      <a:pt x="4776" y="1589"/>
                    </a:lnTo>
                    <a:lnTo>
                      <a:pt x="4794" y="1589"/>
                    </a:lnTo>
                    <a:lnTo>
                      <a:pt x="4794" y="1662"/>
                    </a:lnTo>
                    <a:lnTo>
                      <a:pt x="4776" y="1662"/>
                    </a:lnTo>
                    <a:close/>
                    <a:moveTo>
                      <a:pt x="4776" y="1535"/>
                    </a:moveTo>
                    <a:lnTo>
                      <a:pt x="4776" y="1462"/>
                    </a:lnTo>
                    <a:lnTo>
                      <a:pt x="4794" y="1462"/>
                    </a:lnTo>
                    <a:lnTo>
                      <a:pt x="4794" y="1535"/>
                    </a:lnTo>
                    <a:lnTo>
                      <a:pt x="4776" y="1535"/>
                    </a:lnTo>
                    <a:close/>
                    <a:moveTo>
                      <a:pt x="4776" y="1407"/>
                    </a:moveTo>
                    <a:lnTo>
                      <a:pt x="4776" y="1334"/>
                    </a:lnTo>
                    <a:lnTo>
                      <a:pt x="4794" y="1334"/>
                    </a:lnTo>
                    <a:lnTo>
                      <a:pt x="4794" y="1407"/>
                    </a:lnTo>
                    <a:lnTo>
                      <a:pt x="4776" y="1407"/>
                    </a:lnTo>
                    <a:close/>
                    <a:moveTo>
                      <a:pt x="4776" y="1279"/>
                    </a:moveTo>
                    <a:lnTo>
                      <a:pt x="4776" y="1206"/>
                    </a:lnTo>
                    <a:lnTo>
                      <a:pt x="4794" y="1206"/>
                    </a:lnTo>
                    <a:lnTo>
                      <a:pt x="4794" y="1279"/>
                    </a:lnTo>
                    <a:lnTo>
                      <a:pt x="4776" y="1279"/>
                    </a:lnTo>
                    <a:close/>
                    <a:moveTo>
                      <a:pt x="4776" y="1151"/>
                    </a:moveTo>
                    <a:lnTo>
                      <a:pt x="4776" y="1078"/>
                    </a:lnTo>
                    <a:lnTo>
                      <a:pt x="4794" y="1078"/>
                    </a:lnTo>
                    <a:lnTo>
                      <a:pt x="4794" y="1151"/>
                    </a:lnTo>
                    <a:lnTo>
                      <a:pt x="4776" y="1151"/>
                    </a:lnTo>
                    <a:close/>
                    <a:moveTo>
                      <a:pt x="4776" y="1024"/>
                    </a:moveTo>
                    <a:lnTo>
                      <a:pt x="4776" y="951"/>
                    </a:lnTo>
                    <a:lnTo>
                      <a:pt x="4794" y="951"/>
                    </a:lnTo>
                    <a:lnTo>
                      <a:pt x="4794" y="1024"/>
                    </a:lnTo>
                    <a:lnTo>
                      <a:pt x="4776" y="1024"/>
                    </a:lnTo>
                    <a:close/>
                    <a:moveTo>
                      <a:pt x="4776" y="896"/>
                    </a:moveTo>
                    <a:lnTo>
                      <a:pt x="4776" y="823"/>
                    </a:lnTo>
                    <a:lnTo>
                      <a:pt x="4794" y="823"/>
                    </a:lnTo>
                    <a:lnTo>
                      <a:pt x="4794" y="896"/>
                    </a:lnTo>
                    <a:lnTo>
                      <a:pt x="4776" y="896"/>
                    </a:lnTo>
                    <a:close/>
                    <a:moveTo>
                      <a:pt x="4776" y="768"/>
                    </a:moveTo>
                    <a:lnTo>
                      <a:pt x="4776" y="695"/>
                    </a:lnTo>
                    <a:lnTo>
                      <a:pt x="4794" y="695"/>
                    </a:lnTo>
                    <a:lnTo>
                      <a:pt x="4794" y="768"/>
                    </a:lnTo>
                    <a:lnTo>
                      <a:pt x="4776" y="768"/>
                    </a:lnTo>
                    <a:close/>
                    <a:moveTo>
                      <a:pt x="4776" y="640"/>
                    </a:moveTo>
                    <a:lnTo>
                      <a:pt x="4776" y="567"/>
                    </a:lnTo>
                    <a:lnTo>
                      <a:pt x="4794" y="567"/>
                    </a:lnTo>
                    <a:lnTo>
                      <a:pt x="4794" y="640"/>
                    </a:lnTo>
                    <a:lnTo>
                      <a:pt x="4776" y="640"/>
                    </a:lnTo>
                    <a:close/>
                    <a:moveTo>
                      <a:pt x="4776" y="513"/>
                    </a:moveTo>
                    <a:lnTo>
                      <a:pt x="4776" y="440"/>
                    </a:lnTo>
                    <a:lnTo>
                      <a:pt x="4794" y="440"/>
                    </a:lnTo>
                    <a:lnTo>
                      <a:pt x="4794" y="513"/>
                    </a:lnTo>
                    <a:lnTo>
                      <a:pt x="4776" y="513"/>
                    </a:lnTo>
                    <a:close/>
                    <a:moveTo>
                      <a:pt x="4776" y="385"/>
                    </a:moveTo>
                    <a:lnTo>
                      <a:pt x="4776" y="312"/>
                    </a:lnTo>
                    <a:lnTo>
                      <a:pt x="4794" y="312"/>
                    </a:lnTo>
                    <a:lnTo>
                      <a:pt x="4794" y="385"/>
                    </a:lnTo>
                    <a:lnTo>
                      <a:pt x="4776" y="385"/>
                    </a:lnTo>
                    <a:close/>
                    <a:moveTo>
                      <a:pt x="4776" y="257"/>
                    </a:moveTo>
                    <a:lnTo>
                      <a:pt x="4776" y="184"/>
                    </a:lnTo>
                    <a:lnTo>
                      <a:pt x="4794" y="184"/>
                    </a:lnTo>
                    <a:lnTo>
                      <a:pt x="4794" y="257"/>
                    </a:lnTo>
                    <a:lnTo>
                      <a:pt x="4776" y="257"/>
                    </a:lnTo>
                    <a:close/>
                    <a:moveTo>
                      <a:pt x="4776" y="130"/>
                    </a:moveTo>
                    <a:lnTo>
                      <a:pt x="4776" y="57"/>
                    </a:lnTo>
                    <a:lnTo>
                      <a:pt x="4794" y="57"/>
                    </a:lnTo>
                    <a:lnTo>
                      <a:pt x="4794" y="130"/>
                    </a:lnTo>
                    <a:lnTo>
                      <a:pt x="4776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6" name="Rectangle 191"/>
            <p:cNvSpPr>
              <a:spLocks noChangeArrowheads="1"/>
            </p:cNvSpPr>
            <p:nvPr/>
          </p:nvSpPr>
          <p:spPr bwMode="auto">
            <a:xfrm>
              <a:off x="2332" y="1127"/>
              <a:ext cx="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2000">
                <a:solidFill>
                  <a:prstClr val="black"/>
                </a:solidFill>
              </a:endParaRPr>
            </a:p>
          </p:txBody>
        </p:sp>
        <p:sp>
          <p:nvSpPr>
            <p:cNvPr id="68" name="Rectangle 196"/>
            <p:cNvSpPr>
              <a:spLocks noChangeArrowheads="1"/>
            </p:cNvSpPr>
            <p:nvPr/>
          </p:nvSpPr>
          <p:spPr bwMode="auto">
            <a:xfrm>
              <a:off x="1182" y="798"/>
              <a:ext cx="63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600" dirty="0" smtClean="0">
                  <a:solidFill>
                    <a:prstClr val="black"/>
                  </a:solidFill>
                </a:rPr>
                <a:t>COMPANIES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69" name="Rectangle 197"/>
            <p:cNvSpPr>
              <a:spLocks noChangeArrowheads="1"/>
            </p:cNvSpPr>
            <p:nvPr/>
          </p:nvSpPr>
          <p:spPr bwMode="auto">
            <a:xfrm rot="5400000">
              <a:off x="-304" y="2450"/>
              <a:ext cx="117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600" dirty="0" smtClean="0">
                  <a:solidFill>
                    <a:prstClr val="black"/>
                  </a:solidFill>
                </a:rPr>
                <a:t>PUBLIC AUTHORITIES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70" name="Rectangle 198"/>
            <p:cNvSpPr>
              <a:spLocks noChangeArrowheads="1"/>
            </p:cNvSpPr>
            <p:nvPr/>
          </p:nvSpPr>
          <p:spPr bwMode="auto">
            <a:xfrm>
              <a:off x="2560" y="4075"/>
              <a:ext cx="43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600" dirty="0" smtClean="0">
                  <a:solidFill>
                    <a:prstClr val="black"/>
                  </a:solidFill>
                </a:rPr>
                <a:t>SOCIETY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71" name="Rectangle 199"/>
            <p:cNvSpPr>
              <a:spLocks noChangeArrowheads="1"/>
            </p:cNvSpPr>
            <p:nvPr/>
          </p:nvSpPr>
          <p:spPr bwMode="auto">
            <a:xfrm rot="16200000">
              <a:off x="4837" y="2354"/>
              <a:ext cx="12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PT" sz="1600" dirty="0" smtClean="0">
                  <a:solidFill>
                    <a:prstClr val="black"/>
                  </a:solidFill>
                </a:rPr>
                <a:t>INNOVATION AGENTS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  <p:sp>
          <p:nvSpPr>
            <p:cNvPr id="72" name="Rectangle 200"/>
            <p:cNvSpPr>
              <a:spLocks noChangeArrowheads="1"/>
            </p:cNvSpPr>
            <p:nvPr/>
          </p:nvSpPr>
          <p:spPr bwMode="auto">
            <a:xfrm>
              <a:off x="3345" y="798"/>
              <a:ext cx="105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600" dirty="0" smtClean="0">
                  <a:solidFill>
                    <a:prstClr val="black"/>
                  </a:solidFill>
                </a:rPr>
                <a:t>FINANCIAL ENTITIES</a:t>
              </a:r>
              <a:endParaRPr lang="pt-PT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ângulo 1"/>
          <p:cNvSpPr/>
          <p:nvPr/>
        </p:nvSpPr>
        <p:spPr>
          <a:xfrm>
            <a:off x="931863" y="2492896"/>
            <a:ext cx="7050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en-US" altLang="pt-PT" sz="2400" dirty="0">
                <a:solidFill>
                  <a:prstClr val="black"/>
                </a:solidFill>
              </a:rPr>
              <a:t>Support for initiatives to stimulate entrepreneurship and innovation locally and </a:t>
            </a:r>
            <a:r>
              <a:rPr lang="en-US" altLang="pt-PT" sz="2400" dirty="0" smtClean="0">
                <a:solidFill>
                  <a:prstClr val="black"/>
                </a:solidFill>
              </a:rPr>
              <a:t>regionally</a:t>
            </a:r>
          </a:p>
          <a:p>
            <a:pPr algn="just">
              <a:buFontTx/>
              <a:buChar char="•"/>
            </a:pPr>
            <a:endParaRPr lang="en-US" altLang="pt-PT" sz="24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</a:pPr>
            <a:r>
              <a:rPr lang="en-US" altLang="pt-PT" sz="2400" dirty="0">
                <a:solidFill>
                  <a:prstClr val="black"/>
                </a:solidFill>
              </a:rPr>
              <a:t>Support the development of local and regional projects to stimulate </a:t>
            </a:r>
            <a:r>
              <a:rPr lang="en-US" altLang="pt-PT" sz="2400" dirty="0" smtClean="0">
                <a:solidFill>
                  <a:prstClr val="black"/>
                </a:solidFill>
              </a:rPr>
              <a:t>innovation</a:t>
            </a:r>
          </a:p>
          <a:p>
            <a:pPr algn="just">
              <a:buFontTx/>
              <a:buChar char="•"/>
            </a:pPr>
            <a:endParaRPr lang="en-US" altLang="pt-PT" sz="24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</a:pPr>
            <a:r>
              <a:rPr lang="en-US" altLang="pt-PT" sz="2400" dirty="0">
                <a:solidFill>
                  <a:prstClr val="black"/>
                </a:solidFill>
              </a:rPr>
              <a:t>Support and liaison with the network habitat and incubators in the region </a:t>
            </a:r>
          </a:p>
        </p:txBody>
      </p:sp>
    </p:spTree>
    <p:extLst>
      <p:ext uri="{BB962C8B-B14F-4D97-AF65-F5344CB8AC3E}">
        <p14:creationId xmlns:p14="http://schemas.microsoft.com/office/powerpoint/2010/main" val="26531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0" y="332760"/>
            <a:ext cx="7859598" cy="936000"/>
          </a:xfrm>
          <a:solidFill>
            <a:schemeClr val="bg1"/>
          </a:solidFill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pt-PT" sz="1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Gisha" pitchFamily="34" charset="-79"/>
                <a:cs typeface="Gisha" pitchFamily="34" charset="-79"/>
              </a:rPr>
              <a:t>Contributos da Inovação para </a:t>
            </a:r>
            <a:r>
              <a:rPr lang="pt-PT" sz="1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Gisha" pitchFamily="34" charset="-79"/>
                <a:cs typeface="Gisha" pitchFamily="34" charset="-79"/>
              </a:rPr>
              <a:t>o Desenvolvimento </a:t>
            </a:r>
            <a:r>
              <a:rPr lang="pt-PT" sz="1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Gisha" pitchFamily="34" charset="-79"/>
                <a:cs typeface="Gisha" pitchFamily="34" charset="-79"/>
              </a:rPr>
              <a:t>Local e Regional</a:t>
            </a:r>
          </a:p>
        </p:txBody>
      </p:sp>
      <p:cxnSp>
        <p:nvCxnSpPr>
          <p:cNvPr id="8" name="Conexão recta 7"/>
          <p:cNvCxnSpPr/>
          <p:nvPr/>
        </p:nvCxnSpPr>
        <p:spPr>
          <a:xfrm>
            <a:off x="179388" y="1125538"/>
            <a:ext cx="878363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5300" name="Picture 3" descr="C:\Users\MartaCostaSilva\Dropbox\INOV.C\1.2 Comunicação e Divulgação do Programa\Imagem corporativa\Logos\Logo INOV.C (Cores sem fundo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3648">
            <a:off x="7542213" y="111125"/>
            <a:ext cx="116681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738188" y="2060848"/>
            <a:ext cx="7650162" cy="38010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Evaluation criteria </a:t>
            </a:r>
          </a:p>
          <a:p>
            <a:pPr algn="just">
              <a:defRPr/>
            </a:pPr>
            <a:endParaRPr lang="en-US" sz="2000" b="1" dirty="0" smtClean="0">
              <a:solidFill>
                <a:prstClr val="black"/>
              </a:solidFill>
              <a:latin typeface="Gisha" pitchFamily="34" charset="-79"/>
              <a:cs typeface="Gisha" pitchFamily="34" charset="-79"/>
            </a:endParaRPr>
          </a:p>
          <a:p>
            <a:pPr marL="342900" indent="-342900" algn="just"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Potential to create entrepreneurial projects within 2 years</a:t>
            </a:r>
          </a:p>
          <a:p>
            <a:pPr algn="just">
              <a:buClr>
                <a:srgbClr val="0070C0"/>
              </a:buClr>
              <a:buSzPct val="150000"/>
              <a:defRPr/>
            </a:pPr>
            <a:endParaRPr lang="en-US" sz="1100" dirty="0" smtClean="0">
              <a:solidFill>
                <a:prstClr val="black"/>
              </a:solidFill>
              <a:latin typeface="Gisha" pitchFamily="34" charset="-79"/>
              <a:cs typeface="Gisha" pitchFamily="34" charset="-79"/>
            </a:endParaRPr>
          </a:p>
          <a:p>
            <a:pPr marL="342900" indent="-342900" algn="just"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Innovative </a:t>
            </a:r>
            <a:r>
              <a:rPr lang="en-US" sz="1600" dirty="0" smtClean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approach</a:t>
            </a:r>
            <a:endParaRPr lang="en-US" sz="1600" dirty="0">
              <a:solidFill>
                <a:prstClr val="black"/>
              </a:solidFill>
              <a:latin typeface="Gisha" pitchFamily="34" charset="-79"/>
              <a:cs typeface="Gisha" pitchFamily="34" charset="-79"/>
            </a:endParaRPr>
          </a:p>
          <a:p>
            <a:pPr marL="342900" indent="-342900" algn="just"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endParaRPr lang="en-US" sz="1600" dirty="0">
              <a:solidFill>
                <a:prstClr val="black"/>
              </a:solidFill>
              <a:latin typeface="Gisha" pitchFamily="34" charset="-79"/>
              <a:cs typeface="Gisha" pitchFamily="34" charset="-79"/>
            </a:endParaRPr>
          </a:p>
          <a:p>
            <a:pPr marL="342900" indent="-342900" algn="just"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Replicability in the region </a:t>
            </a:r>
          </a:p>
          <a:p>
            <a:pPr marL="342900" indent="-342900" algn="just"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endParaRPr lang="en-US" sz="1600" dirty="0">
              <a:solidFill>
                <a:prstClr val="black"/>
              </a:solidFill>
              <a:latin typeface="Gisha" pitchFamily="34" charset="-79"/>
              <a:cs typeface="Gisha" pitchFamily="34" charset="-79"/>
            </a:endParaRPr>
          </a:p>
          <a:p>
            <a:pPr marL="342900" indent="-342900" algn="just"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Establishing lasting relationships and consolidation of the contact network </a:t>
            </a:r>
          </a:p>
          <a:p>
            <a:pPr marL="342900" indent="-342900" algn="just"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endParaRPr lang="en-US" sz="1600" dirty="0">
              <a:solidFill>
                <a:prstClr val="black"/>
              </a:solidFill>
              <a:latin typeface="Gisha" pitchFamily="34" charset="-79"/>
              <a:cs typeface="Gisha" pitchFamily="34" charset="-79"/>
            </a:endParaRPr>
          </a:p>
          <a:p>
            <a:pPr marL="342900" indent="-342900" algn="just"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Appropriate requested budget </a:t>
            </a:r>
            <a:r>
              <a:rPr lang="en-US" sz="1600" dirty="0" smtClean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for the project</a:t>
            </a:r>
            <a:endParaRPr lang="en-US" sz="1600" dirty="0">
              <a:solidFill>
                <a:prstClr val="black"/>
              </a:solidFill>
              <a:latin typeface="Gisha" pitchFamily="34" charset="-79"/>
              <a:cs typeface="Gisha" pitchFamily="34" charset="-79"/>
            </a:endParaRPr>
          </a:p>
          <a:p>
            <a:pPr marL="342900" indent="-342900" algn="just"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endParaRPr lang="en-US" sz="1600" dirty="0">
              <a:solidFill>
                <a:prstClr val="black"/>
              </a:solidFill>
              <a:latin typeface="Gisha" pitchFamily="34" charset="-79"/>
              <a:cs typeface="Gisha" pitchFamily="34" charset="-79"/>
            </a:endParaRPr>
          </a:p>
          <a:p>
            <a:pPr marL="342900" indent="-342900" algn="just"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R</a:t>
            </a:r>
            <a:r>
              <a:rPr lang="en-US" sz="1600" dirty="0" smtClean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esources </a:t>
            </a:r>
            <a:r>
              <a:rPr lang="en-US" sz="1600" dirty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and </a:t>
            </a:r>
            <a:r>
              <a:rPr lang="en-US" sz="1600" dirty="0" smtClean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expertise of nuclear partner </a:t>
            </a:r>
            <a:r>
              <a:rPr lang="en-US" sz="1600" dirty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critical to </a:t>
            </a:r>
            <a:r>
              <a:rPr lang="en-US" sz="1600" dirty="0" smtClean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success of the project </a:t>
            </a:r>
            <a:endParaRPr lang="en-US" sz="1600" dirty="0">
              <a:solidFill>
                <a:prstClr val="black"/>
              </a:solidFill>
              <a:latin typeface="Gisha" pitchFamily="34" charset="-79"/>
              <a:cs typeface="Gisha" pitchFamily="34" charset="-79"/>
            </a:endParaRPr>
          </a:p>
          <a:p>
            <a:pPr algn="just">
              <a:buClr>
                <a:srgbClr val="0070C0"/>
              </a:buClr>
              <a:buSzPct val="150000"/>
              <a:defRPr/>
            </a:pPr>
            <a:endParaRPr lang="en-US" sz="1600" dirty="0">
              <a:solidFill>
                <a:prstClr val="black"/>
              </a:solidFill>
              <a:latin typeface="Gisha" pitchFamily="34" charset="-79"/>
              <a:cs typeface="Gisha" pitchFamily="34" charset="-79"/>
            </a:endParaRPr>
          </a:p>
          <a:p>
            <a:pPr marL="342900" indent="-342900" algn="just"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Example of success / good practices in the region and the country</a:t>
            </a:r>
          </a:p>
        </p:txBody>
      </p:sp>
      <p:pic>
        <p:nvPicPr>
          <p:cNvPr id="55303" name="Picture 2" descr="C:\Users\MartaCostaSilva\Dropbox\INOV.C\1.2 Comunicação e Divulgação do Programa\Imagem corporativa\Logos\barra MC inov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19838"/>
            <a:ext cx="29067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78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>
              <a:solidFill>
                <a:prstClr val="black"/>
              </a:solidFill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0" y="-26988"/>
            <a:ext cx="9144000" cy="156966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4800" b="1" dirty="0" err="1">
                <a:solidFill>
                  <a:prstClr val="white"/>
                </a:solidFill>
              </a:rPr>
              <a:t>Immaterial</a:t>
            </a:r>
            <a:r>
              <a:rPr lang="pt-PT" sz="4800" b="1" dirty="0">
                <a:solidFill>
                  <a:prstClr val="white"/>
                </a:solidFill>
              </a:rPr>
              <a:t> </a:t>
            </a:r>
            <a:r>
              <a:rPr lang="pt-PT" sz="4800" b="1" dirty="0" err="1">
                <a:solidFill>
                  <a:prstClr val="white"/>
                </a:solidFill>
              </a:rPr>
              <a:t>Projects</a:t>
            </a:r>
            <a:endParaRPr lang="pt-PT" sz="4800" b="1" dirty="0">
              <a:solidFill>
                <a:prstClr val="white"/>
              </a:solidFill>
            </a:endParaRPr>
          </a:p>
          <a:p>
            <a:pPr algn="ctr"/>
            <a:r>
              <a:rPr lang="pt-PT" sz="2400" b="1" dirty="0">
                <a:solidFill>
                  <a:prstClr val="white"/>
                </a:solidFill>
              </a:rPr>
              <a:t>III – </a:t>
            </a:r>
            <a:r>
              <a:rPr lang="pt-PT" sz="2400" b="1" dirty="0" err="1">
                <a:solidFill>
                  <a:prstClr val="white"/>
                </a:solidFill>
              </a:rPr>
              <a:t>Innovation</a:t>
            </a:r>
            <a:r>
              <a:rPr lang="pt-PT" sz="2400" b="1" dirty="0">
                <a:solidFill>
                  <a:prstClr val="white"/>
                </a:solidFill>
              </a:rPr>
              <a:t> </a:t>
            </a:r>
            <a:r>
              <a:rPr lang="pt-PT" sz="2400" b="1" dirty="0" err="1">
                <a:solidFill>
                  <a:prstClr val="white"/>
                </a:solidFill>
              </a:rPr>
              <a:t>contribution</a:t>
            </a:r>
            <a:r>
              <a:rPr lang="pt-PT" sz="2400" b="1" dirty="0">
                <a:solidFill>
                  <a:prstClr val="white"/>
                </a:solidFill>
              </a:rPr>
              <a:t> for local </a:t>
            </a:r>
            <a:r>
              <a:rPr lang="pt-PT" sz="2400" b="1" dirty="0" err="1">
                <a:solidFill>
                  <a:prstClr val="white"/>
                </a:solidFill>
              </a:rPr>
              <a:t>and</a:t>
            </a:r>
            <a:r>
              <a:rPr lang="pt-PT" sz="2400" b="1" dirty="0">
                <a:solidFill>
                  <a:prstClr val="white"/>
                </a:solidFill>
              </a:rPr>
              <a:t> regional </a:t>
            </a:r>
            <a:r>
              <a:rPr lang="pt-PT" sz="2400" b="1" dirty="0" err="1" smtClean="0">
                <a:solidFill>
                  <a:prstClr val="white"/>
                </a:solidFill>
              </a:rPr>
              <a:t>development</a:t>
            </a:r>
            <a:endParaRPr lang="pt-PT" sz="2400" b="1" dirty="0" smtClean="0">
              <a:solidFill>
                <a:prstClr val="white"/>
              </a:solidFill>
            </a:endParaRPr>
          </a:p>
          <a:p>
            <a:pPr algn="ctr"/>
            <a:endParaRPr lang="pt-PT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0" y="332760"/>
            <a:ext cx="7859598" cy="936000"/>
          </a:xfrm>
          <a:solidFill>
            <a:schemeClr val="bg1"/>
          </a:solidFill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pt-PT" sz="1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Gisha" pitchFamily="34" charset="-79"/>
                <a:cs typeface="Gisha" pitchFamily="34" charset="-79"/>
              </a:rPr>
              <a:t>Contributos da Inovação para </a:t>
            </a:r>
            <a:r>
              <a:rPr lang="pt-PT" sz="1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Gisha" pitchFamily="34" charset="-79"/>
                <a:cs typeface="Gisha" pitchFamily="34" charset="-79"/>
              </a:rPr>
              <a:t>o Desenvolvimento </a:t>
            </a:r>
            <a:r>
              <a:rPr lang="pt-PT" sz="1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Gisha" pitchFamily="34" charset="-79"/>
                <a:cs typeface="Gisha" pitchFamily="34" charset="-79"/>
              </a:rPr>
              <a:t>Local e Regional</a:t>
            </a:r>
          </a:p>
        </p:txBody>
      </p:sp>
      <p:cxnSp>
        <p:nvCxnSpPr>
          <p:cNvPr id="8" name="Conexão recta 7"/>
          <p:cNvCxnSpPr/>
          <p:nvPr/>
        </p:nvCxnSpPr>
        <p:spPr>
          <a:xfrm>
            <a:off x="179388" y="1125538"/>
            <a:ext cx="878363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6324" name="Picture 3" descr="C:\Users\MartaCostaSilva\Dropbox\INOV.C\1.2 Comunicação e Divulgação do Programa\Imagem corporativa\Logos\Logo INOV.C (Cores sem fundo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3648">
            <a:off x="7542213" y="111125"/>
            <a:ext cx="116681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 descr="C:\Users\marta.c.silva\Dropbox\INOV.C\3.1 Calls do projecto 3\Candidaturas aprovadas\IPN\CM Miranda do Corvo - Iniciativa de incubação\Documentos de suporte\Foto Apresentação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4604" r="3137" b="2451"/>
          <a:stretch>
            <a:fillRect/>
          </a:stretch>
        </p:blipFill>
        <p:spPr bwMode="auto">
          <a:xfrm>
            <a:off x="4067175" y="2924076"/>
            <a:ext cx="468153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CaixaDeTexto 9"/>
          <p:cNvSpPr txBox="1">
            <a:spLocks noChangeArrowheads="1"/>
          </p:cNvSpPr>
          <p:nvPr/>
        </p:nvSpPr>
        <p:spPr bwMode="auto">
          <a:xfrm>
            <a:off x="228600" y="1678062"/>
            <a:ext cx="86645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pt-PT" sz="13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Nuclear partner: </a:t>
            </a:r>
            <a:r>
              <a:rPr lang="en-US" altLang="pt-PT" sz="13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IPN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pt-PT" sz="13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Supporting partner: </a:t>
            </a:r>
            <a:r>
              <a:rPr lang="en-US" altLang="pt-PT" sz="13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Miranda-do-</a:t>
            </a:r>
            <a:r>
              <a:rPr lang="en-US" altLang="pt-PT" sz="1300" dirty="0" err="1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Corvo</a:t>
            </a:r>
            <a:r>
              <a:rPr lang="en-US" altLang="pt-PT" sz="13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Municipality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pt-PT" sz="13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Project: </a:t>
            </a:r>
            <a:r>
              <a:rPr lang="en-US" altLang="pt-PT" sz="13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GAICE</a:t>
            </a:r>
            <a:endParaRPr lang="en-US" altLang="pt-PT" sz="13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7538" y="3019326"/>
            <a:ext cx="2946400" cy="23467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err="1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Missão</a:t>
            </a:r>
            <a:r>
              <a:rPr lang="en-US" sz="1400" b="1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: </a:t>
            </a:r>
          </a:p>
          <a:p>
            <a:pPr>
              <a:defRPr/>
            </a:pPr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400" dirty="0" smtClean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     </a:t>
            </a:r>
            <a:r>
              <a:rPr lang="en-US" sz="1300" dirty="0" smtClean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Creation of a local office in Miranda-do-</a:t>
            </a:r>
            <a:r>
              <a:rPr lang="en-US" sz="1300" dirty="0" err="1" smtClean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Corvo</a:t>
            </a:r>
            <a:r>
              <a:rPr lang="en-US" sz="1300" dirty="0" smtClean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 municipality to foster local entrepreneurship with strong link to IPN.</a:t>
            </a:r>
          </a:p>
          <a:p>
            <a:pPr algn="just">
              <a:lnSpc>
                <a:spcPct val="150000"/>
              </a:lnSpc>
              <a:defRPr/>
            </a:pPr>
            <a:endParaRPr lang="en-US" sz="1300" dirty="0">
              <a:solidFill>
                <a:prstClr val="black"/>
              </a:solidFill>
              <a:latin typeface="Gisha" pitchFamily="34" charset="-79"/>
              <a:cs typeface="Gisha" pitchFamily="34" charset="-79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300" dirty="0" smtClean="0">
                <a:solidFill>
                  <a:prstClr val="black"/>
                </a:solidFill>
                <a:latin typeface="Gisha" pitchFamily="34" charset="-79"/>
                <a:cs typeface="Gisha" pitchFamily="34" charset="-79"/>
              </a:rPr>
              <a:t>Specialized training at IPN</a:t>
            </a:r>
            <a:endParaRPr lang="en-US" sz="1300" dirty="0">
              <a:solidFill>
                <a:prstClr val="black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56329" name="Picture 2" descr="C:\Users\MartaCostaSilva\Dropbox\INOV.C\1.2 Comunicação e Divulgação do Programa\Imagem corporativa\Logos\barra MC inovC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19838"/>
            <a:ext cx="29067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Rectangle 78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>
              <a:solidFill>
                <a:prstClr val="black"/>
              </a:solidFill>
            </a:endParaRPr>
          </a:p>
        </p:txBody>
      </p:sp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0" y="-26988"/>
            <a:ext cx="9144000" cy="156966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4800" b="1" dirty="0" err="1">
                <a:solidFill>
                  <a:prstClr val="white"/>
                </a:solidFill>
              </a:rPr>
              <a:t>Immaterial</a:t>
            </a:r>
            <a:r>
              <a:rPr lang="pt-PT" sz="4800" b="1" dirty="0">
                <a:solidFill>
                  <a:prstClr val="white"/>
                </a:solidFill>
              </a:rPr>
              <a:t> </a:t>
            </a:r>
            <a:r>
              <a:rPr lang="pt-PT" sz="4800" b="1" dirty="0" err="1">
                <a:solidFill>
                  <a:prstClr val="white"/>
                </a:solidFill>
              </a:rPr>
              <a:t>Projects</a:t>
            </a:r>
            <a:endParaRPr lang="pt-PT" sz="4800" b="1" dirty="0">
              <a:solidFill>
                <a:prstClr val="white"/>
              </a:solidFill>
            </a:endParaRPr>
          </a:p>
          <a:p>
            <a:pPr algn="ctr"/>
            <a:r>
              <a:rPr lang="pt-PT" sz="2400" b="1" dirty="0">
                <a:solidFill>
                  <a:prstClr val="white"/>
                </a:solidFill>
              </a:rPr>
              <a:t>III – </a:t>
            </a:r>
            <a:r>
              <a:rPr lang="pt-PT" sz="2400" b="1" dirty="0" err="1">
                <a:solidFill>
                  <a:prstClr val="white"/>
                </a:solidFill>
              </a:rPr>
              <a:t>Innovation</a:t>
            </a:r>
            <a:r>
              <a:rPr lang="pt-PT" sz="2400" b="1" dirty="0">
                <a:solidFill>
                  <a:prstClr val="white"/>
                </a:solidFill>
              </a:rPr>
              <a:t> </a:t>
            </a:r>
            <a:r>
              <a:rPr lang="pt-PT" sz="2400" b="1" dirty="0" err="1">
                <a:solidFill>
                  <a:prstClr val="white"/>
                </a:solidFill>
              </a:rPr>
              <a:t>contribution</a:t>
            </a:r>
            <a:r>
              <a:rPr lang="pt-PT" sz="2400" b="1" dirty="0">
                <a:solidFill>
                  <a:prstClr val="white"/>
                </a:solidFill>
              </a:rPr>
              <a:t> for local </a:t>
            </a:r>
            <a:r>
              <a:rPr lang="pt-PT" sz="2400" b="1" dirty="0" err="1">
                <a:solidFill>
                  <a:prstClr val="white"/>
                </a:solidFill>
              </a:rPr>
              <a:t>and</a:t>
            </a:r>
            <a:r>
              <a:rPr lang="pt-PT" sz="2400" b="1" dirty="0">
                <a:solidFill>
                  <a:prstClr val="white"/>
                </a:solidFill>
              </a:rPr>
              <a:t> regional </a:t>
            </a:r>
            <a:r>
              <a:rPr lang="pt-PT" sz="2400" b="1" dirty="0" err="1" smtClean="0">
                <a:solidFill>
                  <a:prstClr val="white"/>
                </a:solidFill>
              </a:rPr>
              <a:t>development</a:t>
            </a:r>
            <a:endParaRPr lang="pt-PT" sz="2400" b="1" dirty="0" smtClean="0">
              <a:solidFill>
                <a:prstClr val="white"/>
              </a:solidFill>
            </a:endParaRPr>
          </a:p>
          <a:p>
            <a:pPr algn="ctr"/>
            <a:endParaRPr lang="pt-PT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taship.com/images/world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2023" y="1700808"/>
            <a:ext cx="9483805" cy="4173673"/>
          </a:xfrm>
          <a:prstGeom prst="rect">
            <a:avLst/>
          </a:prstGeom>
          <a:noFill/>
        </p:spPr>
      </p:pic>
      <p:pic>
        <p:nvPicPr>
          <p:cNvPr id="3" name="Picture 4" descr="http://www.creativeroots.org/wp-content/uploads/2009/09/angola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577" y="4350481"/>
            <a:ext cx="343472" cy="228600"/>
          </a:xfrm>
          <a:prstGeom prst="rect">
            <a:avLst/>
          </a:prstGeom>
          <a:noFill/>
        </p:spPr>
      </p:pic>
      <p:pic>
        <p:nvPicPr>
          <p:cNvPr id="4" name="Picture 6" descr="http://www.faculty.fairfield.edu/faculty/hodgson/Courses/progress/Brazil-National-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7377" y="4350481"/>
            <a:ext cx="355600" cy="266700"/>
          </a:xfrm>
          <a:prstGeom prst="rect">
            <a:avLst/>
          </a:prstGeom>
          <a:noFill/>
        </p:spPr>
      </p:pic>
      <p:pic>
        <p:nvPicPr>
          <p:cNvPr id="5" name="Picture 8" descr="http://0.tqn.com/d/gospain/1/0/r/H/-/-/Spain_fla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2777" y="2826481"/>
            <a:ext cx="276225" cy="186837"/>
          </a:xfrm>
          <a:prstGeom prst="rect">
            <a:avLst/>
          </a:prstGeom>
          <a:noFill/>
        </p:spPr>
      </p:pic>
      <p:pic>
        <p:nvPicPr>
          <p:cNvPr id="6" name="Picture 10" descr="http://www.summitaconcagua.com/wp-content/uploads/2012/09/arg-fla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2050177" y="5112481"/>
            <a:ext cx="381000" cy="244971"/>
          </a:xfrm>
          <a:prstGeom prst="rect">
            <a:avLst/>
          </a:prstGeom>
          <a:noFill/>
        </p:spPr>
      </p:pic>
      <p:sp>
        <p:nvSpPr>
          <p:cNvPr id="7" name="Text Box 271"/>
          <p:cNvSpPr txBox="1">
            <a:spLocks noChangeArrowheads="1"/>
          </p:cNvSpPr>
          <p:nvPr/>
        </p:nvSpPr>
        <p:spPr bwMode="auto">
          <a:xfrm>
            <a:off x="0" y="-26988"/>
            <a:ext cx="9144000" cy="707886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</a:rPr>
              <a:t>Shared Experience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8" name="AutoShape 2" descr="data:image/jpeg;base64,/9j/4AAQSkZJRgABAQAAAQABAAD/2wBDAAkGBwgHBgkIBwgKCgkLDRYPDQwMDRsUFRAWIB0iIiAdHx8kKDQsJCYxJx8fLT0tMTU3Ojo6Iys/RD84QzQ5Ojf/2wBDAQoKCg0MDRoPDxo3JR8lNzc3Nzc3Nzc3Nzc3Nzc3Nzc3Nzc3Nzc3Nzc3Nzc3Nzc3Nzc3Nzc3Nzc3Nzc3Nzc3Nzf/wAARCAC5ARADASIAAhEBAxEB/8QAGwABAQEBAQEBAQAAAAAAAAAAAAYHAwECBQT/xAA7EAABAgMDCQcDAwIHAAAAAAAAAQIDBAURFlUGEjR0k5Sx0eEHEyExM3GyQVGhFJHxIjIVJFJhcoHS/8QAGgEBAAIDAQAAAAAAAAAAAAAAAAIFAQMEBv/EADERAAEBAwkIAgMAAwAAAAAAAAABAgMEBREUFTM0UWGREhMhcYGxwdFB8AYxQiLh8v/aAAwDAQACEQMRAD8AvqxXpalrLuqFVmoLphivYyHL56IiLYfn3zpGOT259D8LtM9Wj6q/5EUV76KbYbVlD08DI8O/h2XjarOuefI1K+dIxye3PoL50jHJ7c+hloNVNeZHXUEJiuqejUr50jHJ7c+gvnSMcntz6GWgU15kKghMV1T0alfOkY5Pbn0F86Rjk9ufQy0CmvMhUEJiuqejUr50jHJ7c+gvnSMcntz6GWgU15kKghMV1T0alfOkY5Pbn0F86Rjk9ufQy0CmvMhUEJiuqejUr50jHJ7c+gvnSMcntz6GWgU15kKghMV1T0alfOkY5Pbn0F86Rjk9ufQy0CmvMhUEJiuqejUr50jHJ7c+gvnSMcntz6GWgU15kKghMV1T0alfOkY5Pbn0F86Rjk9ufQy0CmvMhUEJiuqejUr50jHJ7c+gvnSMcntz6GWgU15kKghMV1T0alfOkY5Pbn0F86Rjk9ufQy0CmvMhUEJiuqejUr50jHJ7c+gvnSMcntz6GWgU15kKghMV1T0alfOkY5Pbn0F86Rjk9ufQy0CmvMhUEJiuqejUr50jHJ7c+gvnSMcntz6GWgU15kKghMV1T0alfOkY5Pbn0F86Rjk9ufQy0CmvMhUEJiuqejUr50jHJ/c+h/VKZRQ5tjY9NqUxMNZMQ4URsaBmJY5HKnxMjLDInQJrXpbhENriKbbeIypxShJEPDwzT1hVnSb5z5HXtM9Wj6q75EUWvaZ6tH1V3yIo5om1aLeSrk75eVAANBYgAAAAAAAAAAAAAAAAAAAAAAAAAAAAAAAAAAAAAAAAAAsMidAmteluEQjywyJ0Ca16W4RDohbZCrlm5N9O6HXtM9Wj6q75EUWvaZ6tH1V3yIoxE2rROSrk75eVAANBYgAAAAAAAAAAAAAAAAAAAAAAAAAAAAAAAAAAAAAAAAAAsMidAmteluEQjywyJ0Ca16W4RDohbZCrlm5N9O6HXtM9Wj6q75EUWnaZ6tH1V3yIsxE2rROSrk75eVAANBYgAAAAAAAAAAAAAAAAAAHkR2YxXWWqieCfdQx2cxHWWKqeKfZQQ3jO3sT8Zp+h6AATAAAAAAAAAAAAAAAAAABYZE6BNa9LcIhHlhkToE1r0twiHRC2yFXLNyb6d0OvaZ6tH1V3yIote0z1aPqrvkRRiJtWiclXJ3y8qAAaCxAAAAAAAAAAAAAAAAAADW95MQmfRFz19k62Bze7mIrPoq56ey9bT2G5YcKPHb/d4Q2e/wDK/gRHLEhQI7v7vTf7/wAp+SE67eX68njKe3Xe8/ifd9f+jwAEz2YAAAAAAAAAAAAAAAAAALDInQJrXpbhEI8r8idAmteluEQ6IW2Qq5ZuTfTuh27TPVo+qu+RFFr2merR9Vd8iKMRNq0Tkq5O+XlQADQWIAAAAAAAAAAAAOVjmxFWJFekNfq1E/p90s8jqAc8TD792rCNKyuKLMp9ulmNhd6s1EzLLc5EaqWfscXrAbDV6TkR1iWoiNTx+30PpivguV0GyxfFWL5LyU97pkax0t4ZrkdEgO8Prb4fbgpr4sr/AJLwPDRbEoQDapEvm9n+WkVZlX4RePCf7OIrWMbAlokRWK1veOVEtW3y+33Vf2PLJdGOh/q4q5y5yojfH6ePl7DvO9jRX2Ki25uaqWKiJ9/yEiJCjwnqtlrs33Retg2V2SVTvaspO9Webbm+J8ecx5/l1bnJOvzfO3NTkdWy7HQu9SbiZllucqNRLP2OathQY0VI6q9EdbDhInnb4/8Afjb/ALB6vjOR0byTxSGi+Cc1HFf0pGEYlCObZSGfN7PDaaVVmRflE48Zvsxzsc6Iiw4sRYafVyJ/V7eHkdQDYe5hYfcO0YVpWlxVZ1AAB0AAAAAAAAAAAAAr8idAmteluEQkCvyJ0Ca16W4RDohbZCrlm5N9O6HbtM9Wj6q75EUWvaZ6tH1V3yIoxE2rROSrk75eVAANBYgAAAAAAAAAAAAAAA+EambHmFtR0NEZDVFsW3+VRD6c5GtVy+SJap1WXaklDbGiLDRq571RbFVfPipBtqZEzPL/AJRFMu3Ltwv9LxmwT6hyznTSrDzE/UMsRYzPBqe//k8irCYjoMOyJFiIrXRXeSL9k5IfSvV7EhwmrCgJ4WJ4K7kn5PGO7qH3URney/lm2Wq3mn5MbK4cMPvYpasjd1vd2u5nn3e0s833qexXK9JeYs8XJ3b/AH/lF/cHRJdqycRsGIsRHLnw1XxVF8+KHJrkc1HJ5KlqGWFRUmT4Lr8XimW3Lxwn6YXhPgv+5z0AEz1AAAAAAAAAAAAAAAAK/InQJrXpbhEJAr8idAmteluEQ6IW2Qq5ZuTfTuh27TPVo+qu+RFFr2merR9Vd8iKMRNq0Tkq5O/vyoABoLEAAAAAAAAAAAAAAA5xlVMxEYrkVyWon2TxPt2dFej4york8mp5N9uZ6BwONqBctxCRDaTtIkyT/HLPMAAHYeNzoT1fBVEcvm1fJ3vzPiCqrnorVaiOWxF+y+J0A4HGzAuWIhYhhJmlSZZvnnnmAADsAAAAAAAAAAAAAAABX5E6BNa9LcIhIFfkToE1r0twiHRC2yFXLNyb6d0O3aZ6tH1V3yIote0z1aPqrvkRRiJtWiclXJ3y8qAAaCxAAAAAAAAAAAAAAAAAAAAAAAAAAAAAAAAAAAAAAAAAABYZE6BNa9LcIhHlhkToE1r0twiHRC2yFXLNxb6d0OvaZ6tH1V3yIote0z1aPqrvkRRiJtWiclXJ3y8qAAaCxAAAAAAAAAAAAAAAAAAAAAAAAAAAAAAAAAAAAAAAAAABYZE6BNa9LcIhHlhkToE1r0twiHRC2yFXLNyb6d0OvaZ6tH1V3yIote0z1aPqrvkRRiJtWiclXJ3y8qAAaCxAAAAAAAAAAAAAAAAAAAAAAAAAAAAAAAAAAAAAAAAAABYZE6BNa9LcIhHlhkToE1r0twiHRC2yFXLNyb6d0P3MrKF/jjpBYVTp8u6XguhvZMRrHIqut8kRT8C40bHKPt15GhzmkP8A+SnEsWoV22u0p5dzK8S4do7YVJkyIK40bHKPt15C40bHKPt15F6CNCdG2vYzFNCCuNGxyj7deQuNGxyj7deRegUJ0K9jMU0IK40bHKPt15C40bHKPt15F6BQnQr2MxTQgrjRsco+3XkLjRsco+3XkXoFCdCvYzFNCCuNGxyj7deQuNGxyj7deRegUJ0K9jMU0IK40bHKPt15C40bHKPt15F6BQnQr2MxTQgrjRsco+3XkLjRsco+3XkXoFCdCvYzFNCCuNGxyj7deQuNGxyj7deRegUJ0K9jMU0IK40bHKPt15C40bHKPt15F6BQnQr2MxTQgrjRsco+3XkLjRsco+3XkXoFCdCvYzFNCCuNGxyj7deQuNGxyj7deRegUJ0K9jMU0IK40bHKPt15C40bHKPt15F6BQnQr2MxTQgrjRsco+3XkLjRsco+3XkXoFCdCvYzFNCCuNGxyj7deQuNGxyj7deRegUJ0K9jMU0IK40bHKPt15C40bHKPt15F6BQnQr2MxTQgrjRcco+3Xkfr0WirR5Z0J0/JTT485Ac1stEzlRGo+1VSxP9SFMdZPS4fuSYhnbtpGkNT+VYmIdq7bVJly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C5ARADASIAAhEBAxEB/8QAGwABAQEBAQEBAQAAAAAAAAAAAAYHAwECBQT/xAA7EAABAgMDCQcDAwIHAAAAAAAAAQIDBAURFlUGEjR0k5Sx0eEHEyExM3GyQVGhFJHxIjIVJFJhcoHS/8QAGgEBAAIDAQAAAAAAAAAAAAAAAAIFAQMEBv/EADERAAEBAwkIAgMAAwAAAAAAAAABAgMEBREUFTM0UWGREhMhcYGxwdFB8AYxQiLh8v/aAAwDAQACEQMRAD8AvqxXpalrLuqFVmoLphivYyHL56IiLYfn3zpGOT259D8LtM9Wj6q/5EUV76KbYbVlD08DI8O/h2XjarOuefI1K+dIxye3PoL50jHJ7c+hloNVNeZHXUEJiuqejUr50jHJ7c+gvnSMcntz6GWgU15kKghMV1T0alfOkY5Pbn0F86Rjk9ufQy0CmvMhUEJiuqejUr50jHJ7c+gvnSMcntz6GWgU15kKghMV1T0alfOkY5Pbn0F86Rjk9ufQy0CmvMhUEJiuqejUr50jHJ7c+gvnSMcntz6GWgU15kKghMV1T0alfOkY5Pbn0F86Rjk9ufQy0CmvMhUEJiuqejUr50jHJ7c+gvnSMcntz6GWgU15kKghMV1T0alfOkY5Pbn0F86Rjk9ufQy0CmvMhUEJiuqejUr50jHJ7c+gvnSMcntz6GWgU15kKghMV1T0alfOkY5Pbn0F86Rjk9ufQy0CmvMhUEJiuqejUr50jHJ7c+gvnSMcntz6GWgU15kKghMV1T0alfOkY5Pbn0F86Rjk9ufQy0CmvMhUEJiuqejUr50jHJ7c+gvnSMcntz6GWgU15kKghMV1T0alfOkY5Pbn0F86Rjk9ufQy0CmvMhUEJiuqejUr50jHJ/c+h/VKZRQ5tjY9NqUxMNZMQ4URsaBmJY5HKnxMjLDInQJrXpbhENriKbbeIypxShJEPDwzT1hVnSb5z5HXtM9Wj6q75EUWvaZ6tH1V3yIo5om1aLeSrk75eVAANBYgAAAAAAAAAAAAAAAAAAAAAAAAAAAAAAAAAAAAAAAAAAsMidAmteluEQjywyJ0Ca16W4RDohbZCrlm5N9O6HXtM9Wj6q75EUWvaZ6tH1V3yIoxE2rROSrk75eVAANBYgAAAAAAAAAAAAAAAAAAAAAAAAAAAAAAAAAAAAAAAAAAsMidAmteluEQjywyJ0Ca16W4RDohbZCrlm5N9O6HXtM9Wj6q75EUWnaZ6tH1V3yIsxE2rROSrk75eVAANBYgAAAAAAAAAAAAAAAAAAHkR2YxXWWqieCfdQx2cxHWWKqeKfZQQ3jO3sT8Zp+h6AATAAAAAAAAAAAAAAAAAABYZE6BNa9LcIhHlhkToE1r0twiHRC2yFXLNyb6d0OvaZ6tH1V3yIote0z1aPqrvkRRiJtWiclXJ3y8qAAaCxAAAAAAAAAAAAAAAAAADW95MQmfRFz19k62Bze7mIrPoq56ey9bT2G5YcKPHb/d4Q2e/wDK/gRHLEhQI7v7vTf7/wAp+SE67eX68njKe3Xe8/ifd9f+jwAEz2YAAAAAAAAAAAAAAAAAALDInQJrXpbhEI8r8idAmteluEQ6IW2Qq5ZuTfTuh27TPVo+qu+RFFr2merR9Vd8iKMRNq0Tkq5O+XlQADQWIAAAAAAAAAAAAOVjmxFWJFekNfq1E/p90s8jqAc8TD792rCNKyuKLMp9ulmNhd6s1EzLLc5EaqWfscXrAbDV6TkR1iWoiNTx+30PpivguV0GyxfFWL5LyU97pkax0t4ZrkdEgO8Prb4fbgpr4sr/AJLwPDRbEoQDapEvm9n+WkVZlX4RePCf7OIrWMbAlokRWK1veOVEtW3y+33Vf2PLJdGOh/q4q5y5yojfH6ePl7DvO9jRX2Ki25uaqWKiJ9/yEiJCjwnqtlrs33Retg2V2SVTvaspO9Webbm+J8ecx5/l1bnJOvzfO3NTkdWy7HQu9SbiZllucqNRLP2OathQY0VI6q9EdbDhInnb4/8Afjb/ALB6vjOR0byTxSGi+Cc1HFf0pGEYlCObZSGfN7PDaaVVmRflE48Zvsxzsc6Iiw4sRYafVyJ/V7eHkdQDYe5hYfcO0YVpWlxVZ1AAB0AAAAAAAAAAAAAr8idAmteluEQkCvyJ0Ca16W4RDohbZCrlm5N9O6HbtM9Wj6q75EUWvaZ6tH1V3yIoxE2rROSrk75eVAANBYgAAAAAAAAAAAAAAA+EambHmFtR0NEZDVFsW3+VRD6c5GtVy+SJap1WXaklDbGiLDRq571RbFVfPipBtqZEzPL/AJRFMu3Ltwv9LxmwT6hyznTSrDzE/UMsRYzPBqe//k8irCYjoMOyJFiIrXRXeSL9k5IfSvV7EhwmrCgJ4WJ4K7kn5PGO7qH3URney/lm2Wq3mn5MbK4cMPvYpasjd1vd2u5nn3e0s833qexXK9JeYs8XJ3b/AH/lF/cHRJdqycRsGIsRHLnw1XxVF8+KHJrkc1HJ5KlqGWFRUmT4Lr8XimW3Lxwn6YXhPgv+5z0AEz1AAAAAAAAAAAAAAAAK/InQJrXpbhEJAr8idAmteluEQ6IW2Qq5ZuTfTuh27TPVo+qu+RFFr2merR9Vd8iKMRNq0Tkq5O/vyoABoLEAAAAAAAAAAAAAAA5xlVMxEYrkVyWon2TxPt2dFej4york8mp5N9uZ6BwONqBctxCRDaTtIkyT/HLPMAAHYeNzoT1fBVEcvm1fJ3vzPiCqrnorVaiOWxF+y+J0A4HGzAuWIhYhhJmlSZZvnnnmAADsAAAAAAAAAAAAAAABX5E6BNa9LcIhIFfkToE1r0twiHRC2yFXLNyb6d0O3aZ6tH1V3yIote0z1aPqrvkRRiJtWiclXJ3y8qAAaCxAAAAAAAAAAAAAAAAAAAAAAAAAAAAAAAAAAAAAAAAAABYZE6BNa9LcIhHlhkToE1r0twiHRC2yFXLNxb6d0OvaZ6tH1V3yIote0z1aPqrvkRRiJtWiclXJ3y8qAAaCxAAAAAAAAAAAAAAAAAAAAAAAAAAAAAAAAAAAAAAAAAABYZE6BNa9LcIhHlhkToE1r0twiHRC2yFXLNyb6d0OvaZ6tH1V3yIote0z1aPqrvkRRiJtWiclXJ3y8qAAaCxAAAAAAAAAAAAAAAAAAAAAAAAAAAAAAAAAAAAAAAAAABYZE6BNa9LcIhHlhkToE1r0twiHRC2yFXLNyb6d0P3MrKF/jjpBYVTp8u6XguhvZMRrHIqut8kRT8C40bHKPt15GhzmkP8A+SnEsWoV22u0p5dzK8S4do7YVJkyIK40bHKPt15C40bHKPt15F6CNCdG2vYzFNCCuNGxyj7deQuNGxyj7deRegUJ0K9jMU0IK40bHKPt15C40bHKPt15F6BQnQr2MxTQgrjRsco+3XkLjRsco+3XkXoFCdCvYzFNCCuNGxyj7deQuNGxyj7deRegUJ0K9jMU0IK40bHKPt15C40bHKPt15F6BQnQr2MxTQgrjRsco+3XkLjRsco+3XkXoFCdCvYzFNCCuNGxyj7deQuNGxyj7deRegUJ0K9jMU0IK40bHKPt15C40bHKPt15F6BQnQr2MxTQgrjRsco+3XkLjRsco+3XkXoFCdCvYzFNCCuNGxyj7deQuNGxyj7deRegUJ0K9jMU0IK40bHKPt15C40bHKPt15F6BQnQr2MxTQgrjRsco+3XkLjRsco+3XkXoFCdCvYzFNCCuNGxyj7deQuNGxyj7deRegUJ0K9jMU0IK40bHKPt15C40bHKPt15F6BQnQr2MxTQgrjRcco+3Xkfr0WirR5Z0J0/JTT485Ac1stEzlRGo+1VSxP9SFMdZPS4fuSYhnbtpGkNT+VYmIdq7bVJly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10" name="AutoShape 6" descr="data:image/jpeg;base64,/9j/4AAQSkZJRgABAQAAAQABAAD/2wBDAAkGBwgHBgkIBwgKCgkLDRYPDQwMDRsUFRAWIB0iIiAdHx8kKDQsJCYxJx8fLT0tMTU3Ojo6Iys/RD84QzQ5Ojf/2wBDAQoKCg0MDRoPDxo3JR8lNzc3Nzc3Nzc3Nzc3Nzc3Nzc3Nzc3Nzc3Nzc3Nzc3Nzc3Nzc3Nzc3Nzc3Nzc3Nzc3Nzf/wAARCAC5ARADASIAAhEBAxEB/8QAGwABAQEBAQEBAQAAAAAAAAAAAAYHAwECBQT/xAA7EAABAgMDCQcDAwIHAAAAAAAAAQIDBAURFlUGEjR0k5Sx0eEHEyExM3GyQVGhFJHxIjIVJFJhcoHS/8QAGgEBAAIDAQAAAAAAAAAAAAAAAAIFAQMEBv/EADERAAEBAwkIAgMAAwAAAAAAAAABAgMEBREUFTM0UWGREhMhcYGxwdFB8AYxQiLh8v/aAAwDAQACEQMRAD8AvqxXpalrLuqFVmoLphivYyHL56IiLYfn3zpGOT259D8LtM9Wj6q/5EUV76KbYbVlD08DI8O/h2XjarOuefI1K+dIxye3PoL50jHJ7c+hloNVNeZHXUEJiuqejUr50jHJ7c+gvnSMcntz6GWgU15kKghMV1T0alfOkY5Pbn0F86Rjk9ufQy0CmvMhUEJiuqejUr50jHJ7c+gvnSMcntz6GWgU15kKghMV1T0alfOkY5Pbn0F86Rjk9ufQy0CmvMhUEJiuqejUr50jHJ7c+gvnSMcntz6GWgU15kKghMV1T0alfOkY5Pbn0F86Rjk9ufQy0CmvMhUEJiuqejUr50jHJ7c+gvnSMcntz6GWgU15kKghMV1T0alfOkY5Pbn0F86Rjk9ufQy0CmvMhUEJiuqejUr50jHJ7c+gvnSMcntz6GWgU15kKghMV1T0alfOkY5Pbn0F86Rjk9ufQy0CmvMhUEJiuqejUr50jHJ7c+gvnSMcntz6GWgU15kKghMV1T0alfOkY5Pbn0F86Rjk9ufQy0CmvMhUEJiuqejUr50jHJ7c+gvnSMcntz6GWgU15kKghMV1T0alfOkY5Pbn0F86Rjk9ufQy0CmvMhUEJiuqejUr50jHJ/c+h/VKZRQ5tjY9NqUxMNZMQ4URsaBmJY5HKnxMjLDInQJrXpbhENriKbbeIypxShJEPDwzT1hVnSb5z5HXtM9Wj6q75EUWvaZ6tH1V3yIo5om1aLeSrk75eVAANBYgAAAAAAAAAAAAAAAAAAAAAAAAAAAAAAAAAAAAAAAAAAsMidAmteluEQjywyJ0Ca16W4RDohbZCrlm5N9O6HXtM9Wj6q75EUWvaZ6tH1V3yIoxE2rROSrk75eVAANBYgAAAAAAAAAAAAAAAAAAAAAAAAAAAAAAAAAAAAAAAAAAsMidAmteluEQjywyJ0Ca16W4RDohbZCrlm5N9O6HXtM9Wj6q75EUWnaZ6tH1V3yIsxE2rROSrk75eVAANBYgAAAAAAAAAAAAAAAAAAHkR2YxXWWqieCfdQx2cxHWWKqeKfZQQ3jO3sT8Zp+h6AATAAAAAAAAAAAAAAAAAABYZE6BNa9LcIhHlhkToE1r0twiHRC2yFXLNyb6d0OvaZ6tH1V3yIote0z1aPqrvkRRiJtWiclXJ3y8qAAaCxAAAAAAAAAAAAAAAAAADW95MQmfRFz19k62Bze7mIrPoq56ey9bT2G5YcKPHb/d4Q2e/wDK/gRHLEhQI7v7vTf7/wAp+SE67eX68njKe3Xe8/ifd9f+jwAEz2YAAAAAAAAAAAAAAAAAALDInQJrXpbhEI8r8idAmteluEQ6IW2Qq5ZuTfTuh27TPVo+qu+RFFr2merR9Vd8iKMRNq0Tkq5O+XlQADQWIAAAAAAAAAAAAOVjmxFWJFekNfq1E/p90s8jqAc8TD792rCNKyuKLMp9ulmNhd6s1EzLLc5EaqWfscXrAbDV6TkR1iWoiNTx+30PpivguV0GyxfFWL5LyU97pkax0t4ZrkdEgO8Prb4fbgpr4sr/AJLwPDRbEoQDapEvm9n+WkVZlX4RePCf7OIrWMbAlokRWK1veOVEtW3y+33Vf2PLJdGOh/q4q5y5yojfH6ePl7DvO9jRX2Ki25uaqWKiJ9/yEiJCjwnqtlrs33Retg2V2SVTvaspO9Webbm+J8ecx5/l1bnJOvzfO3NTkdWy7HQu9SbiZllucqNRLP2OathQY0VI6q9EdbDhInnb4/8Afjb/ALB6vjOR0byTxSGi+Cc1HFf0pGEYlCObZSGfN7PDaaVVmRflE48Zvsxzsc6Iiw4sRYafVyJ/V7eHkdQDYe5hYfcO0YVpWlxVZ1AAB0AAAAAAAAAAAAAr8idAmteluEQkCvyJ0Ca16W4RDohbZCrlm5N9O6HbtM9Wj6q75EUWvaZ6tH1V3yIoxE2rROSrk75eVAANBYgAAAAAAAAAAAAAAA+EambHmFtR0NEZDVFsW3+VRD6c5GtVy+SJap1WXaklDbGiLDRq571RbFVfPipBtqZEzPL/AJRFMu3Ltwv9LxmwT6hyznTSrDzE/UMsRYzPBqe//k8irCYjoMOyJFiIrXRXeSL9k5IfSvV7EhwmrCgJ4WJ4K7kn5PGO7qH3URney/lm2Wq3mn5MbK4cMPvYpasjd1vd2u5nn3e0s833qexXK9JeYs8XJ3b/AH/lF/cHRJdqycRsGIsRHLnw1XxVF8+KHJrkc1HJ5KlqGWFRUmT4Lr8XimW3Lxwn6YXhPgv+5z0AEz1AAAAAAAAAAAAAAAAK/InQJrXpbhEJAr8idAmteluEQ6IW2Qq5ZuTfTuh27TPVo+qu+RFFr2merR9Vd8iKMRNq0Tkq5O/vyoABoLEAAAAAAAAAAAAAAA5xlVMxEYrkVyWon2TxPt2dFej4york8mp5N9uZ6BwONqBctxCRDaTtIkyT/HLPMAAHYeNzoT1fBVEcvm1fJ3vzPiCqrnorVaiOWxF+y+J0A4HGzAuWIhYhhJmlSZZvnnnmAADsAAAAAAAAAAAAAAABX5E6BNa9LcIhIFfkToE1r0twiHRC2yFXLNyb6d0O3aZ6tH1V3yIote0z1aPqrvkRRiJtWiclXJ3y8qAAaCxAAAAAAAAAAAAAAAAAAAAAAAAAAAAAAAAAAAAAAAAAABYZE6BNa9LcIhHlhkToE1r0twiHRC2yFXLNxb6d0OvaZ6tH1V3yIote0z1aPqrvkRRiJtWiclXJ3y8qAAaCxAAAAAAAAAAAAAAAAAAAAAAAAAAAAAAAAAAAAAAAAAABYZE6BNa9LcIhHlhkToE1r0twiHRC2yFXLNyb6d0OvaZ6tH1V3yIote0z1aPqrvkRRiJtWiclXJ3y8qAAaCxAAAAAAAAAAAAAAAAAAAAAAAAAAAAAAAAAAAAAAAAAABYZE6BNa9LcIhHlhkToE1r0twiHRC2yFXLNyb6d0P3MrKF/jjpBYVTp8u6XguhvZMRrHIqut8kRT8C40bHKPt15GhzmkP8A+SnEsWoV22u0p5dzK8S4do7YVJkyIK40bHKPt15C40bHKPt15F6CNCdG2vYzFNCCuNGxyj7deQuNGxyj7deRegUJ0K9jMU0IK40bHKPt15C40bHKPt15F6BQnQr2MxTQgrjRsco+3XkLjRsco+3XkXoFCdCvYzFNCCuNGxyj7deQuNGxyj7deRegUJ0K9jMU0IK40bHKPt15C40bHKPt15F6BQnQr2MxTQgrjRsco+3XkLjRsco+3XkXoFCdCvYzFNCCuNGxyj7deQuNGxyj7deRegUJ0K9jMU0IK40bHKPt15C40bHKPt15F6BQnQr2MxTQgrjRsco+3XkLjRsco+3XkXoFCdCvYzFNCCuNGxyj7deQuNGxyj7deRegUJ0K9jMU0IK40bHKPt15C40bHKPt15F6BQnQr2MxTQgrjRsco+3XkLjRsco+3XkXoFCdCvYzFNCCuNGxyj7deQuNGxyj7deRegUJ0K9jMU0IK40bHKPt15C40bHKPt15F6BQnQr2MxTQgrjRcco+3Xkfr0WirR5Z0J0/JTT485Ac1stEzlRGo+1VSxP9SFMdZPS4fuSYhnbtpGkNT+VYmIdq7bVJly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pic>
        <p:nvPicPr>
          <p:cNvPr id="1032" name="Picture 8" descr="http://www.mapsofworld.com/images/world-countries-flags/morocco-flag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23126"/>
            <a:ext cx="344180" cy="23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upload.wikimedia.org/wikipedia/commons/thumb/6/63/Flag_of_Macau.svg/250px-Flag_of_Macau.svg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3333750"/>
            <a:ext cx="3270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http://www.worldatlas.com/webimage/flags/countrys/zzzflags/stlarge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4005263"/>
            <a:ext cx="327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worldatlas.com/webimage/flags/countrys/zzzflags/colarge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36" y="3822783"/>
            <a:ext cx="277812" cy="1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122" y="332656"/>
            <a:ext cx="5580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</a:rPr>
              <a:t>2006 - 153 - </a:t>
            </a:r>
            <a:r>
              <a:rPr lang="pt-PT" sz="2800" b="1" dirty="0" err="1" smtClean="0">
                <a:solidFill>
                  <a:schemeClr val="tx2">
                    <a:lumMod val="75000"/>
                  </a:schemeClr>
                </a:solidFill>
              </a:rPr>
              <a:t>Moderate</a:t>
            </a:r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800" b="1" dirty="0" err="1" smtClean="0">
                <a:solidFill>
                  <a:schemeClr val="tx2">
                    <a:lumMod val="75000"/>
                  </a:schemeClr>
                </a:solidFill>
              </a:rPr>
              <a:t>Low</a:t>
            </a:r>
            <a:endParaRPr lang="pt-PT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</a:rPr>
              <a:t>2009 - Top 121 - </a:t>
            </a:r>
            <a:r>
              <a:rPr lang="pt-PT" sz="2800" b="1" dirty="0" err="1" smtClean="0">
                <a:solidFill>
                  <a:schemeClr val="tx2">
                    <a:lumMod val="75000"/>
                  </a:schemeClr>
                </a:solidFill>
              </a:rPr>
              <a:t>Moderate</a:t>
            </a:r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800" b="1" dirty="0" err="1" smtClean="0">
                <a:solidFill>
                  <a:schemeClr val="tx2">
                    <a:lumMod val="75000"/>
                  </a:schemeClr>
                </a:solidFill>
              </a:rPr>
              <a:t>Medium</a:t>
            </a:r>
            <a:endParaRPr lang="pt-PT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</a:rPr>
              <a:t>2012 - Top 100 - </a:t>
            </a:r>
            <a:r>
              <a:rPr lang="pt-PT" sz="2800" b="1" dirty="0" err="1" smtClean="0">
                <a:solidFill>
                  <a:schemeClr val="tx2">
                    <a:lumMod val="75000"/>
                  </a:schemeClr>
                </a:solidFill>
              </a:rPr>
              <a:t>Follower</a:t>
            </a:r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800" b="1" dirty="0" err="1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pt-PT" sz="2800" b="1" dirty="0" err="1" smtClean="0">
                <a:solidFill>
                  <a:schemeClr val="tx2">
                    <a:lumMod val="75000"/>
                  </a:schemeClr>
                </a:solidFill>
              </a:rPr>
              <a:t>ow</a:t>
            </a:r>
            <a:endParaRPr lang="pt-PT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</a:rPr>
              <a:t>2014 – </a:t>
            </a:r>
            <a:r>
              <a:rPr lang="pt-PT" sz="2800" b="1" dirty="0" err="1" smtClean="0">
                <a:solidFill>
                  <a:schemeClr val="tx2">
                    <a:lumMod val="75000"/>
                  </a:schemeClr>
                </a:solidFill>
              </a:rPr>
              <a:t>Moderate</a:t>
            </a:r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800" b="1" dirty="0" err="1" smtClean="0">
                <a:solidFill>
                  <a:schemeClr val="tx2">
                    <a:lumMod val="75000"/>
                  </a:schemeClr>
                </a:solidFill>
              </a:rPr>
              <a:t>Innovator</a:t>
            </a:r>
            <a:endParaRPr lang="pt-PT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</a:rPr>
              <a:t>2020 – Innovation Leader</a:t>
            </a:r>
            <a:endParaRPr lang="pt-PT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 Box 271"/>
          <p:cNvSpPr txBox="1">
            <a:spLocks noChangeArrowheads="1"/>
          </p:cNvSpPr>
          <p:nvPr/>
        </p:nvSpPr>
        <p:spPr bwMode="auto">
          <a:xfrm>
            <a:off x="0" y="-26988"/>
            <a:ext cx="9144000" cy="707886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Regional Innovation </a:t>
            </a:r>
            <a:r>
              <a:rPr lang="en-US" sz="4000" b="1" dirty="0" smtClean="0">
                <a:solidFill>
                  <a:schemeClr val="bg1"/>
                </a:solidFill>
              </a:rPr>
              <a:t>Scoreboard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992733"/>
            <a:ext cx="3121029" cy="1939280"/>
          </a:xfrm>
          <a:prstGeom prst="rect">
            <a:avLst/>
          </a:prstGeom>
        </p:spPr>
      </p:pic>
      <p:pic>
        <p:nvPicPr>
          <p:cNvPr id="1026" name="Picture 2" descr="https://lh3.googleusercontent.com/proxy/y1taeUFMXJmu3tpNkuOmM89e8IBSpCtHHvcVV7ZRZz0qmqWw2bhnwQpUjnv0QwzZFT1-if_iGWjulJSFAOSLz74OD5ZkIxwxOe-DUrvoE6Xti9nDC-b3Dx0ufX4vI1anIcbK3lLzzoldAMC4aW9V7z0wk_VpI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57" y="2780928"/>
            <a:ext cx="6021900" cy="301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24128" y="1472184"/>
            <a:ext cx="1344168" cy="5394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33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stit Nota, Papel, Fita Ades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0" y="4207"/>
            <a:ext cx="8925659" cy="43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 rot="21397680">
            <a:off x="2348106" y="1105335"/>
            <a:ext cx="44477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lnSpc>
                <a:spcPct val="150000"/>
              </a:lnSpc>
              <a:defRPr sz="3600" b="1">
                <a:latin typeface="Bradley Hand ITC" panose="03070402050302030203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If</a:t>
            </a: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kumimoji="0" lang="pt-P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you</a:t>
            </a: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kumimoji="0" lang="pt-P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love</a:t>
            </a: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kumimoji="0" lang="pt-P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something</a:t>
            </a: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too </a:t>
            </a:r>
            <a:r>
              <a:rPr kumimoji="0" lang="pt-P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much</a:t>
            </a: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kumimoji="0" lang="pt-P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give</a:t>
            </a: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kumimoji="0" lang="pt-P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it</a:t>
            </a: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kumimoji="0" lang="pt-P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away</a:t>
            </a:r>
            <a:endParaRPr kumimoji="0" lang="pt-PT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Itay</a:t>
            </a:r>
            <a:r>
              <a:rPr kumimoji="0" lang="pt-PT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kumimoji="0" lang="pt-PT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Tagram</a:t>
            </a:r>
            <a:endParaRPr kumimoji="0" lang="pt-P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49203" y="5085184"/>
            <a:ext cx="1629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</a:t>
            </a:r>
            <a:endParaRPr kumimoji="0" lang="pt-P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Jorge Figueira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jfigueira@uc.pt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85184"/>
            <a:ext cx="1702693" cy="104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9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795320" cy="1143000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Tech</a:t>
            </a:r>
            <a:r>
              <a:rPr lang="pt-PT" dirty="0" smtClean="0"/>
              <a:t> </a:t>
            </a:r>
            <a:r>
              <a:rPr lang="pt-PT" dirty="0" err="1" smtClean="0"/>
              <a:t>Transfer</a:t>
            </a:r>
            <a:r>
              <a:rPr lang="pt-PT" dirty="0" smtClean="0"/>
              <a:t> @UC</a:t>
            </a:r>
            <a:br>
              <a:rPr lang="pt-PT" dirty="0" smtClean="0"/>
            </a:br>
            <a:r>
              <a:rPr lang="pt-PT" sz="3100" dirty="0" smtClean="0"/>
              <a:t>Some </a:t>
            </a:r>
            <a:r>
              <a:rPr lang="pt-PT" sz="3100" dirty="0" err="1" smtClean="0"/>
              <a:t>Indicators</a:t>
            </a:r>
            <a:endParaRPr lang="pt-PT" sz="3100" dirty="0"/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683569" y="2564904"/>
            <a:ext cx="7596832" cy="3561259"/>
          </a:xfrm>
        </p:spPr>
        <p:txBody>
          <a:bodyPr>
            <a:normAutofit/>
          </a:bodyPr>
          <a:lstStyle/>
          <a:p>
            <a:r>
              <a:rPr lang="pt-PT" dirty="0" smtClean="0"/>
              <a:t>200 + </a:t>
            </a:r>
            <a:r>
              <a:rPr lang="pt-PT" dirty="0" err="1" smtClean="0"/>
              <a:t>active</a:t>
            </a:r>
            <a:r>
              <a:rPr lang="pt-PT" dirty="0" smtClean="0"/>
              <a:t> </a:t>
            </a:r>
            <a:r>
              <a:rPr lang="pt-PT" dirty="0" err="1" smtClean="0"/>
              <a:t>patents</a:t>
            </a:r>
            <a:endParaRPr lang="pt-PT" dirty="0" smtClean="0"/>
          </a:p>
          <a:p>
            <a:r>
              <a:rPr lang="pt-PT" dirty="0" smtClean="0"/>
              <a:t>50% </a:t>
            </a:r>
            <a:r>
              <a:rPr lang="pt-PT" dirty="0" err="1" smtClean="0"/>
              <a:t>patents</a:t>
            </a:r>
            <a:r>
              <a:rPr lang="pt-PT" dirty="0" smtClean="0"/>
              <a:t> </a:t>
            </a:r>
            <a:r>
              <a:rPr lang="pt-PT" dirty="0" err="1" smtClean="0"/>
              <a:t>outlicensed</a:t>
            </a:r>
            <a:endParaRPr lang="pt-PT" dirty="0" smtClean="0"/>
          </a:p>
          <a:p>
            <a:r>
              <a:rPr lang="pt-PT" dirty="0" smtClean="0"/>
              <a:t>200+  spin-</a:t>
            </a:r>
            <a:r>
              <a:rPr lang="pt-PT" dirty="0" err="1" smtClean="0"/>
              <a:t>offs</a:t>
            </a:r>
            <a:endParaRPr lang="pt-PT" dirty="0" smtClean="0"/>
          </a:p>
          <a:p>
            <a:r>
              <a:rPr lang="pt-PT" dirty="0" smtClean="0"/>
              <a:t>60+ anual </a:t>
            </a:r>
            <a:r>
              <a:rPr lang="pt-PT" dirty="0" err="1" smtClean="0"/>
              <a:t>entrepreneurship</a:t>
            </a:r>
            <a:r>
              <a:rPr lang="pt-PT" dirty="0" smtClean="0"/>
              <a:t> </a:t>
            </a:r>
            <a:r>
              <a:rPr lang="pt-PT" dirty="0" err="1" smtClean="0"/>
              <a:t>awareness</a:t>
            </a:r>
            <a:r>
              <a:rPr lang="pt-PT" dirty="0" smtClean="0"/>
              <a:t> </a:t>
            </a:r>
            <a:r>
              <a:rPr lang="pt-PT" dirty="0" err="1" smtClean="0"/>
              <a:t>events</a:t>
            </a:r>
            <a:endParaRPr lang="pt-PT" dirty="0" smtClean="0"/>
          </a:p>
          <a:p>
            <a:r>
              <a:rPr lang="pt-PT" dirty="0" err="1" smtClean="0"/>
              <a:t>Several</a:t>
            </a:r>
            <a:r>
              <a:rPr lang="pt-PT" dirty="0" smtClean="0"/>
              <a:t> </a:t>
            </a:r>
            <a:r>
              <a:rPr lang="pt-PT" dirty="0" err="1" smtClean="0"/>
              <a:t>international</a:t>
            </a:r>
            <a:r>
              <a:rPr lang="pt-PT" dirty="0" smtClean="0"/>
              <a:t> and </a:t>
            </a:r>
            <a:r>
              <a:rPr lang="pt-PT" dirty="0" err="1" smtClean="0"/>
              <a:t>national</a:t>
            </a:r>
            <a:r>
              <a:rPr lang="pt-PT" dirty="0" smtClean="0"/>
              <a:t> </a:t>
            </a:r>
            <a:r>
              <a:rPr lang="pt-PT" dirty="0" err="1" smtClean="0"/>
              <a:t>awards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639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indent="-274320">
              <a:lnSpc>
                <a:spcPct val="80000"/>
              </a:lnSpc>
            </a:pPr>
            <a:r>
              <a:rPr lang="en-US" sz="3200" dirty="0" smtClean="0"/>
              <a:t>Create Awareness towards </a:t>
            </a:r>
            <a:r>
              <a:rPr lang="en-US" sz="3200" dirty="0"/>
              <a:t>Entrepreneurship and Innovation </a:t>
            </a:r>
            <a:r>
              <a:rPr lang="en-US" sz="3200" dirty="0" smtClean="0"/>
              <a:t>Spirit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950208" y="2266510"/>
            <a:ext cx="722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800" b="1" dirty="0" smtClean="0"/>
          </a:p>
          <a:p>
            <a:pPr algn="ctr"/>
            <a:r>
              <a:rPr lang="pt-PT" sz="2800" b="1" dirty="0" err="1" smtClean="0"/>
              <a:t>Key</a:t>
            </a:r>
            <a:r>
              <a:rPr lang="pt-PT" sz="2800" b="1" dirty="0" smtClean="0"/>
              <a:t> </a:t>
            </a:r>
            <a:r>
              <a:rPr lang="pt-PT" sz="2800" b="1" dirty="0" err="1" smtClean="0"/>
              <a:t>aspects</a:t>
            </a:r>
            <a:r>
              <a:rPr lang="pt-PT" sz="2800" b="1" dirty="0" smtClean="0"/>
              <a:t>: </a:t>
            </a:r>
          </a:p>
          <a:p>
            <a:pPr algn="ctr"/>
            <a:endParaRPr lang="pt-PT" sz="2800" b="1" dirty="0" smtClean="0"/>
          </a:p>
          <a:p>
            <a:pPr algn="ctr"/>
            <a:r>
              <a:rPr lang="pt-PT" sz="2800" b="1" dirty="0" smtClean="0"/>
              <a:t>Short trial &amp; error </a:t>
            </a:r>
            <a:r>
              <a:rPr lang="pt-PT" sz="2800" b="1" dirty="0" err="1" smtClean="0"/>
              <a:t>cicles</a:t>
            </a:r>
            <a:r>
              <a:rPr lang="pt-PT" sz="2800" b="1" dirty="0" smtClean="0"/>
              <a:t> </a:t>
            </a:r>
          </a:p>
          <a:p>
            <a:pPr algn="ctr"/>
            <a:endParaRPr lang="pt-PT" sz="2800" b="1" dirty="0" smtClean="0"/>
          </a:p>
          <a:p>
            <a:pPr algn="ctr"/>
            <a:r>
              <a:rPr lang="pt-PT" sz="2800" b="1" dirty="0" err="1" smtClean="0"/>
              <a:t>Majority</a:t>
            </a:r>
            <a:r>
              <a:rPr lang="pt-PT" sz="2800" b="1" dirty="0" smtClean="0"/>
              <a:t> </a:t>
            </a:r>
            <a:r>
              <a:rPr lang="pt-PT" sz="2800" b="1" dirty="0" err="1" smtClean="0"/>
              <a:t>based</a:t>
            </a:r>
            <a:r>
              <a:rPr lang="pt-PT" sz="2800" b="1" dirty="0" smtClean="0"/>
              <a:t> </a:t>
            </a:r>
            <a:r>
              <a:rPr lang="pt-PT" sz="2800" b="1" dirty="0" err="1" smtClean="0"/>
              <a:t>on</a:t>
            </a:r>
            <a:r>
              <a:rPr lang="pt-PT" sz="2800" b="1" dirty="0" smtClean="0"/>
              <a:t> </a:t>
            </a:r>
            <a:r>
              <a:rPr lang="pt-PT" sz="2800" b="1" dirty="0" err="1" smtClean="0"/>
              <a:t>mentorship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11345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probable.com/wp-content/uploads/2010/10/geim-and-sweetie-poo-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81113"/>
            <a:ext cx="7058025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aixaDeTexto 1"/>
          <p:cNvSpPr txBox="1">
            <a:spLocks noChangeArrowheads="1"/>
          </p:cNvSpPr>
          <p:nvPr/>
        </p:nvSpPr>
        <p:spPr bwMode="auto">
          <a:xfrm>
            <a:off x="1677988" y="1444625"/>
            <a:ext cx="4117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 Nobel Prize 2004: Andre Geim</a:t>
            </a:r>
            <a:endParaRPr lang="pt-PT" alt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-36513" y="310198"/>
            <a:ext cx="9145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PT" altLang="en-US" sz="2800" dirty="0" smtClean="0">
                <a:latin typeface="Arial" pitchFamily="34" charset="0"/>
              </a:rPr>
              <a:t>Trial &amp; Error</a:t>
            </a:r>
            <a:endParaRPr lang="pt-PT" altLang="en-US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9875"/>
            <a:ext cx="6408738" cy="624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reative-c.org/wp-content/uploads/2013/02/logo_creative-C-e13597226594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88" y="1225296"/>
            <a:ext cx="1276350" cy="1104901"/>
          </a:xfrm>
          <a:prstGeom prst="rect">
            <a:avLst/>
          </a:prstGeom>
          <a:noFill/>
        </p:spPr>
      </p:pic>
      <p:pic>
        <p:nvPicPr>
          <p:cNvPr id="3" name="Picture 2" descr="Resultado de imagem para académica start u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81" y="821607"/>
            <a:ext cx="2555353" cy="16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arra_2012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8" y="4293665"/>
            <a:ext cx="5658295" cy="20582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38562" t="66901" r="40029" b="20053"/>
          <a:stretch/>
        </p:blipFill>
        <p:spPr>
          <a:xfrm>
            <a:off x="5715373" y="1467169"/>
            <a:ext cx="3293706" cy="112900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45" y="3158352"/>
            <a:ext cx="3081091" cy="1965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https://lh3.googleusercontent.com/proxy/VgKsq0KeieklEiUObHtfXRsbJMJ0Y4CwRkJwKndp1PHu2zXSZQ0ePRgMeBlR1iNW4deZduAcizUh9J19pF-tzxZMztQ0GD83Qn9SJxUPZYETPKKBlOtHoHPrHgMmBNVM9a8_0NxwDAqkDVcGZo-E4IBMcpGkTl-i5ILqtXAGCZsqzQLDn3_F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75" b="100000" l="375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58" y="3158352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5695" y1="54430" x2="16143" y2="62658"/>
                        <a14:foregroundMark x1="15695" y1="49367" x2="15695" y2="49367"/>
                        <a14:foregroundMark x1="19731" y1="55696" x2="19731" y2="66456"/>
                        <a14:foregroundMark x1="29596" y1="56962" x2="29596" y2="66456"/>
                        <a14:foregroundMark x1="56054" y1="62025" x2="54260" y2="60759"/>
                        <a14:foregroundMark x1="59641" y1="56962" x2="59641" y2="66456"/>
                        <a14:foregroundMark x1="73543" y1="63924" x2="73991" y2="70253"/>
                        <a14:foregroundMark x1="81166" y1="55696" x2="81614" y2="61392"/>
                        <a14:foregroundMark x1="19283" y1="70253" x2="19731" y2="68354"/>
                        <a14:backgroundMark x1="82063" y1="55696" x2="82511" y2="58861"/>
                        <a14:backgroundMark x1="20628" y1="59494" x2="20628" y2="65823"/>
                        <a14:backgroundMark x1="20628" y1="67722" x2="20628" y2="68987"/>
                        <a14:backgroundMark x1="20628" y1="58228" x2="20628" y2="58861"/>
                        <a14:backgroundMark x1="14798" y1="50000" x2="15247" y2="48101"/>
                        <a14:backgroundMark x1="14798" y1="53797" x2="14798" y2="582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648" y="2683650"/>
            <a:ext cx="21240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4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82955"/>
            <a:ext cx="831215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C:\Users\Jorge Figueira\AppData\Local\Microsoft\Windows\Temporary Internet Files\Content.Outlook\CST5N13C\Logo INOV C (Cores sem fundo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8718"/>
            <a:ext cx="20097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74320" indent="-274320">
              <a:lnSpc>
                <a:spcPct val="80000"/>
              </a:lnSpc>
            </a:pPr>
            <a:r>
              <a:rPr lang="en-US" sz="3200" dirty="0" smtClean="0"/>
              <a:t>Innovation Ecosystem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763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213"/>
            <a:ext cx="8459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547813" y="388938"/>
            <a:ext cx="56314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Regional </a:t>
            </a:r>
            <a:r>
              <a:rPr kumimoji="0" lang="pt-P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Innovation</a:t>
            </a: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pt-P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Scoreboard</a:t>
            </a: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2006</a:t>
            </a: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0" y="3600450"/>
            <a:ext cx="9144000" cy="32845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5288" y="3702176"/>
            <a:ext cx="820896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Portuguese Center</a:t>
            </a:r>
            <a:r>
              <a:rPr kumimoji="0" lang="pt-PT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</a:t>
            </a:r>
            <a:r>
              <a:rPr kumimoji="0" lang="pt-PT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pt-PT" sz="360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2nd </a:t>
            </a:r>
            <a:r>
              <a:rPr kumimoji="0" lang="pt-P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</a:t>
            </a: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innovative</a:t>
            </a: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pt-P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country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153th</a:t>
            </a: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out of EU 208 </a:t>
            </a:r>
            <a:r>
              <a:rPr kumimoji="0" lang="pt-P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Regions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428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2444</TotalTime>
  <Words>2192</Words>
  <Application>Microsoft Office PowerPoint</Application>
  <PresentationFormat>Apresentação no Ecrã (4:3)</PresentationFormat>
  <Paragraphs>716</Paragraphs>
  <Slides>29</Slides>
  <Notes>12</Notes>
  <HiddenSlides>6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6</vt:i4>
      </vt:variant>
      <vt:variant>
        <vt:lpstr>Títulos dos diapositivos</vt:lpstr>
      </vt:variant>
      <vt:variant>
        <vt:i4>29</vt:i4>
      </vt:variant>
    </vt:vector>
  </HeadingPairs>
  <TitlesOfParts>
    <vt:vector size="43" baseType="lpstr">
      <vt:lpstr>Arial</vt:lpstr>
      <vt:lpstr>Bradley Hand ITC</vt:lpstr>
      <vt:lpstr>Calibri</vt:lpstr>
      <vt:lpstr>Candara</vt:lpstr>
      <vt:lpstr>Gisha</vt:lpstr>
      <vt:lpstr>Symbol</vt:lpstr>
      <vt:lpstr>Times New Roman</vt:lpstr>
      <vt:lpstr>Wingdings</vt:lpstr>
      <vt:lpstr>Waveform</vt:lpstr>
      <vt:lpstr>Tema do Office</vt:lpstr>
      <vt:lpstr>1_Tema do Office</vt:lpstr>
      <vt:lpstr>2_Tema do Office</vt:lpstr>
      <vt:lpstr>3_Tema do Office</vt:lpstr>
      <vt:lpstr>4_Tema do Office</vt:lpstr>
      <vt:lpstr>DITS.UC</vt:lpstr>
      <vt:lpstr>Apresentação do PowerPoint</vt:lpstr>
      <vt:lpstr>Tech Transfer @UC Some Indicators</vt:lpstr>
      <vt:lpstr>Create Awareness towards Entrepreneurship and Innovation Spirit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Contributos da Inovação para o Desenvolvimento Local e Regional</vt:lpstr>
      <vt:lpstr>Contributos da Inovação para o Desenvolvimento Local e Regional</vt:lpstr>
      <vt:lpstr>Apresentação do PowerPoint</vt:lpstr>
      <vt:lpstr>Apresentação do PowerPoint</vt:lpstr>
      <vt:lpstr>Apresentação do PowerPoint</vt:lpstr>
    </vt:vector>
  </TitlesOfParts>
  <Company>Universidade de Coimbra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DITS.UC</dc:title>
  <dc:creator>João Nuno Simões</dc:creator>
  <cp:lastModifiedBy>author</cp:lastModifiedBy>
  <cp:revision>71</cp:revision>
  <cp:lastPrinted>2012-05-11T00:34:57Z</cp:lastPrinted>
  <dcterms:created xsi:type="dcterms:W3CDTF">2012-05-11T00:22:38Z</dcterms:created>
  <dcterms:modified xsi:type="dcterms:W3CDTF">2021-06-16T11:52:14Z</dcterms:modified>
</cp:coreProperties>
</file>