
<file path=[Content_Types].xml><?xml version="1.0" encoding="utf-8"?>
<Types xmlns="http://schemas.openxmlformats.org/package/2006/content-types">
  <Default Extension="jpeg" ContentType="image/jpeg"/>
  <Default Extension="jpg" ContentType="application/octet-stream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8" r:id="rId4"/>
    <p:sldId id="256" r:id="rId5"/>
    <p:sldId id="1013" r:id="rId6"/>
    <p:sldId id="411" r:id="rId7"/>
    <p:sldId id="1016" r:id="rId8"/>
    <p:sldId id="264" r:id="rId9"/>
    <p:sldId id="259" r:id="rId10"/>
    <p:sldId id="1012" r:id="rId11"/>
    <p:sldId id="363" r:id="rId12"/>
    <p:sldId id="426" r:id="rId13"/>
    <p:sldId id="417" r:id="rId14"/>
    <p:sldId id="424" r:id="rId15"/>
    <p:sldId id="262" r:id="rId16"/>
    <p:sldId id="1021" r:id="rId17"/>
    <p:sldId id="1010" r:id="rId18"/>
    <p:sldId id="1017" r:id="rId19"/>
    <p:sldId id="1015" r:id="rId20"/>
    <p:sldId id="263" r:id="rId21"/>
    <p:sldId id="268" r:id="rId22"/>
    <p:sldId id="267" r:id="rId23"/>
    <p:sldId id="1023" r:id="rId24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tmp\SVH\2020_05_ettekande_joonis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mp\SVH\2020_05_ettekande_joonised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mp\SVH\2020_05_ettekande_joonised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mp\SVH\2020_05_ettekande_joonis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24506147257914"/>
          <c:y val="4.0674262460344709E-2"/>
          <c:w val="0.66479800737974282"/>
          <c:h val="0.735403801167695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Sheet9!$J$29</c:f>
              <c:strCache>
                <c:ptCount val="1"/>
                <c:pt idx="0">
                  <c:v>Jah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Sheet9!$B$42:$B$52</c:f>
              <c:strCache>
                <c:ptCount val="11"/>
                <c:pt idx="0">
                  <c:v>Arusaadav</c:v>
                </c:pt>
                <c:pt idx="1">
                  <c:v>Huvitav</c:v>
                </c:pt>
                <c:pt idx="2">
                  <c:v>Informatiivne</c:v>
                </c:pt>
                <c:pt idx="3">
                  <c:v>Väärtuslik</c:v>
                </c:pt>
                <c:pt idx="4">
                  <c:v>Kindlustunne</c:v>
                </c:pt>
                <c:pt idx="5">
                  <c:v>Kergendus</c:v>
                </c:pt>
                <c:pt idx="6">
                  <c:v>Ükskõiksus</c:v>
                </c:pt>
                <c:pt idx="7">
                  <c:v>Segadus</c:v>
                </c:pt>
                <c:pt idx="8">
                  <c:v>Kahetsus</c:v>
                </c:pt>
                <c:pt idx="9">
                  <c:v>Mure</c:v>
                </c:pt>
                <c:pt idx="10">
                  <c:v>Ärevus</c:v>
                </c:pt>
              </c:strCache>
            </c:strRef>
          </c:cat>
          <c:val>
            <c:numRef>
              <c:f>Sheet9!$J$42:$J$52</c:f>
              <c:numCache>
                <c:formatCode>0.0</c:formatCode>
                <c:ptCount val="11"/>
                <c:pt idx="0">
                  <c:v>85.154639175257728</c:v>
                </c:pt>
                <c:pt idx="1">
                  <c:v>64.123711340206185</c:v>
                </c:pt>
                <c:pt idx="2">
                  <c:v>70.721649484536087</c:v>
                </c:pt>
                <c:pt idx="3">
                  <c:v>68.041237113402062</c:v>
                </c:pt>
                <c:pt idx="4">
                  <c:v>41.855670103092784</c:v>
                </c:pt>
                <c:pt idx="5">
                  <c:v>31.958762886597938</c:v>
                </c:pt>
                <c:pt idx="6">
                  <c:v>1.0309278350515463</c:v>
                </c:pt>
                <c:pt idx="7">
                  <c:v>2.6804123711340204</c:v>
                </c:pt>
                <c:pt idx="8">
                  <c:v>1.2371134020618557</c:v>
                </c:pt>
                <c:pt idx="9">
                  <c:v>7.8350515463917523</c:v>
                </c:pt>
                <c:pt idx="10">
                  <c:v>3.2989690721649483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C-4FC5-B994-196F40ED8D11}"/>
            </c:ext>
          </c:extLst>
        </c:ser>
        <c:ser>
          <c:idx val="1"/>
          <c:order val="1"/>
          <c:tx>
            <c:strRef>
              <c:f>Sheet9!$K$29</c:f>
              <c:strCache>
                <c:ptCount val="1"/>
                <c:pt idx="0">
                  <c:v>Pigem jah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Sheet9!$B$42:$B$52</c:f>
              <c:strCache>
                <c:ptCount val="11"/>
                <c:pt idx="0">
                  <c:v>Arusaadav</c:v>
                </c:pt>
                <c:pt idx="1">
                  <c:v>Huvitav</c:v>
                </c:pt>
                <c:pt idx="2">
                  <c:v>Informatiivne</c:v>
                </c:pt>
                <c:pt idx="3">
                  <c:v>Väärtuslik</c:v>
                </c:pt>
                <c:pt idx="4">
                  <c:v>Kindlustunne</c:v>
                </c:pt>
                <c:pt idx="5">
                  <c:v>Kergendus</c:v>
                </c:pt>
                <c:pt idx="6">
                  <c:v>Ükskõiksus</c:v>
                </c:pt>
                <c:pt idx="7">
                  <c:v>Segadus</c:v>
                </c:pt>
                <c:pt idx="8">
                  <c:v>Kahetsus</c:v>
                </c:pt>
                <c:pt idx="9">
                  <c:v>Mure</c:v>
                </c:pt>
                <c:pt idx="10">
                  <c:v>Ärevus</c:v>
                </c:pt>
              </c:strCache>
            </c:strRef>
          </c:cat>
          <c:val>
            <c:numRef>
              <c:f>Sheet9!$K$42:$K$52</c:f>
              <c:numCache>
                <c:formatCode>0.0</c:formatCode>
                <c:ptCount val="11"/>
                <c:pt idx="0">
                  <c:v>14.639175257731958</c:v>
                </c:pt>
                <c:pt idx="1">
                  <c:v>32.164948453608247</c:v>
                </c:pt>
                <c:pt idx="2">
                  <c:v>26.804123711340207</c:v>
                </c:pt>
                <c:pt idx="3">
                  <c:v>29.278350515463917</c:v>
                </c:pt>
                <c:pt idx="4">
                  <c:v>36.288659793814432</c:v>
                </c:pt>
                <c:pt idx="5">
                  <c:v>32.783505154639172</c:v>
                </c:pt>
                <c:pt idx="6">
                  <c:v>3.2989690721649483</c:v>
                </c:pt>
                <c:pt idx="7">
                  <c:v>5.9793814432989691</c:v>
                </c:pt>
                <c:pt idx="8">
                  <c:v>4.1237113402061851</c:v>
                </c:pt>
                <c:pt idx="9">
                  <c:v>21.855670103092784</c:v>
                </c:pt>
                <c:pt idx="10">
                  <c:v>10.103092783505154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C-4FC5-B994-196F40ED8D11}"/>
            </c:ext>
          </c:extLst>
        </c:ser>
        <c:ser>
          <c:idx val="2"/>
          <c:order val="2"/>
          <c:tx>
            <c:strRef>
              <c:f>Sheet9!$L$29</c:f>
              <c:strCache>
                <c:ptCount val="1"/>
                <c:pt idx="0">
                  <c:v>Pigem mitte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Sheet9!$B$42:$B$52</c:f>
              <c:strCache>
                <c:ptCount val="11"/>
                <c:pt idx="0">
                  <c:v>Arusaadav</c:v>
                </c:pt>
                <c:pt idx="1">
                  <c:v>Huvitav</c:v>
                </c:pt>
                <c:pt idx="2">
                  <c:v>Informatiivne</c:v>
                </c:pt>
                <c:pt idx="3">
                  <c:v>Väärtuslik</c:v>
                </c:pt>
                <c:pt idx="4">
                  <c:v>Kindlustunne</c:v>
                </c:pt>
                <c:pt idx="5">
                  <c:v>Kergendus</c:v>
                </c:pt>
                <c:pt idx="6">
                  <c:v>Ükskõiksus</c:v>
                </c:pt>
                <c:pt idx="7">
                  <c:v>Segadus</c:v>
                </c:pt>
                <c:pt idx="8">
                  <c:v>Kahetsus</c:v>
                </c:pt>
                <c:pt idx="9">
                  <c:v>Mure</c:v>
                </c:pt>
                <c:pt idx="10">
                  <c:v>Ärevus</c:v>
                </c:pt>
              </c:strCache>
            </c:strRef>
          </c:cat>
          <c:val>
            <c:numRef>
              <c:f>Sheet9!$L$42:$L$52</c:f>
              <c:numCache>
                <c:formatCode>0.0</c:formatCode>
                <c:ptCount val="11"/>
                <c:pt idx="0">
                  <c:v>0</c:v>
                </c:pt>
                <c:pt idx="1">
                  <c:v>2.6804123711340204</c:v>
                </c:pt>
                <c:pt idx="2">
                  <c:v>1.6494845360824741</c:v>
                </c:pt>
                <c:pt idx="3">
                  <c:v>1.2371134020618557</c:v>
                </c:pt>
                <c:pt idx="4">
                  <c:v>10.927835051546392</c:v>
                </c:pt>
                <c:pt idx="5">
                  <c:v>18.556701030927837</c:v>
                </c:pt>
                <c:pt idx="6">
                  <c:v>18.144329896907216</c:v>
                </c:pt>
                <c:pt idx="7">
                  <c:v>21.030927835051546</c:v>
                </c:pt>
                <c:pt idx="8">
                  <c:v>11.546391752577319</c:v>
                </c:pt>
                <c:pt idx="9">
                  <c:v>19.793814432989691</c:v>
                </c:pt>
                <c:pt idx="10">
                  <c:v>22.680412371134022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2C-4FC5-B994-196F40ED8D11}"/>
            </c:ext>
          </c:extLst>
        </c:ser>
        <c:ser>
          <c:idx val="3"/>
          <c:order val="3"/>
          <c:tx>
            <c:strRef>
              <c:f>Sheet9!$M$29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Sheet9!$B$42:$B$52</c:f>
              <c:strCache>
                <c:ptCount val="11"/>
                <c:pt idx="0">
                  <c:v>Arusaadav</c:v>
                </c:pt>
                <c:pt idx="1">
                  <c:v>Huvitav</c:v>
                </c:pt>
                <c:pt idx="2">
                  <c:v>Informatiivne</c:v>
                </c:pt>
                <c:pt idx="3">
                  <c:v>Väärtuslik</c:v>
                </c:pt>
                <c:pt idx="4">
                  <c:v>Kindlustunne</c:v>
                </c:pt>
                <c:pt idx="5">
                  <c:v>Kergendus</c:v>
                </c:pt>
                <c:pt idx="6">
                  <c:v>Ükskõiksus</c:v>
                </c:pt>
                <c:pt idx="7">
                  <c:v>Segadus</c:v>
                </c:pt>
                <c:pt idx="8">
                  <c:v>Kahetsus</c:v>
                </c:pt>
                <c:pt idx="9">
                  <c:v>Mure</c:v>
                </c:pt>
                <c:pt idx="10">
                  <c:v>Ärevus</c:v>
                </c:pt>
              </c:strCache>
            </c:strRef>
          </c:cat>
          <c:val>
            <c:numRef>
              <c:f>Sheet9!$M$42:$M$52</c:f>
              <c:numCache>
                <c:formatCode>0.0</c:formatCode>
                <c:ptCount val="11"/>
                <c:pt idx="0">
                  <c:v>0</c:v>
                </c:pt>
                <c:pt idx="1">
                  <c:v>0.20618556701030927</c:v>
                </c:pt>
                <c:pt idx="2">
                  <c:v>0.20618556701030927</c:v>
                </c:pt>
                <c:pt idx="3">
                  <c:v>0.41237113402061853</c:v>
                </c:pt>
                <c:pt idx="4">
                  <c:v>2.8865979381443299</c:v>
                </c:pt>
                <c:pt idx="5">
                  <c:v>9.6907216494845354</c:v>
                </c:pt>
                <c:pt idx="6">
                  <c:v>73.402061855670098</c:v>
                </c:pt>
                <c:pt idx="7">
                  <c:v>66.80412371134021</c:v>
                </c:pt>
                <c:pt idx="8">
                  <c:v>76.494845360824741</c:v>
                </c:pt>
                <c:pt idx="9">
                  <c:v>47.422680412371136</c:v>
                </c:pt>
                <c:pt idx="10">
                  <c:v>60.206185567010309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2C-4FC5-B994-196F40ED8D11}"/>
            </c:ext>
          </c:extLst>
        </c:ser>
        <c:ser>
          <c:idx val="4"/>
          <c:order val="4"/>
          <c:tx>
            <c:strRef>
              <c:f>Sheet9!$N$29</c:f>
              <c:strCache>
                <c:ptCount val="1"/>
                <c:pt idx="0">
                  <c:v>Ei oska öelda</c:v>
                </c:pt>
              </c:strCache>
            </c:strRef>
          </c:tx>
          <c:spPr>
            <a:solidFill>
              <a:srgbClr val="B1B3B3"/>
            </a:solidFill>
            <a:ln>
              <a:noFill/>
            </a:ln>
            <a:effectLst/>
          </c:spPr>
          <c:invertIfNegative val="0"/>
          <c:cat>
            <c:strRef>
              <c:f>Sheet9!$B$42:$B$52</c:f>
              <c:strCache>
                <c:ptCount val="11"/>
                <c:pt idx="0">
                  <c:v>Arusaadav</c:v>
                </c:pt>
                <c:pt idx="1">
                  <c:v>Huvitav</c:v>
                </c:pt>
                <c:pt idx="2">
                  <c:v>Informatiivne</c:v>
                </c:pt>
                <c:pt idx="3">
                  <c:v>Väärtuslik</c:v>
                </c:pt>
                <c:pt idx="4">
                  <c:v>Kindlustunne</c:v>
                </c:pt>
                <c:pt idx="5">
                  <c:v>Kergendus</c:v>
                </c:pt>
                <c:pt idx="6">
                  <c:v>Ükskõiksus</c:v>
                </c:pt>
                <c:pt idx="7">
                  <c:v>Segadus</c:v>
                </c:pt>
                <c:pt idx="8">
                  <c:v>Kahetsus</c:v>
                </c:pt>
                <c:pt idx="9">
                  <c:v>Mure</c:v>
                </c:pt>
                <c:pt idx="10">
                  <c:v>Ärevus</c:v>
                </c:pt>
              </c:strCache>
            </c:strRef>
          </c:cat>
          <c:val>
            <c:numRef>
              <c:f>Sheet9!$N$42:$N$52</c:f>
              <c:numCache>
                <c:formatCode>0.0</c:formatCode>
                <c:ptCount val="11"/>
                <c:pt idx="0">
                  <c:v>0.20618556701030927</c:v>
                </c:pt>
                <c:pt idx="1">
                  <c:v>0.82474226804123707</c:v>
                </c:pt>
                <c:pt idx="2">
                  <c:v>0.61855670103092786</c:v>
                </c:pt>
                <c:pt idx="3">
                  <c:v>1.0309278350515463</c:v>
                </c:pt>
                <c:pt idx="4">
                  <c:v>8.0412371134020617</c:v>
                </c:pt>
                <c:pt idx="5">
                  <c:v>7.0103092783505154</c:v>
                </c:pt>
                <c:pt idx="6">
                  <c:v>4.1237113402061851</c:v>
                </c:pt>
                <c:pt idx="7">
                  <c:v>3.5051546391752577</c:v>
                </c:pt>
                <c:pt idx="8">
                  <c:v>6.5979381443298966</c:v>
                </c:pt>
                <c:pt idx="9">
                  <c:v>3.0927835051546393</c:v>
                </c:pt>
                <c:pt idx="10">
                  <c:v>3.7113402061855671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2C-4FC5-B994-196F40ED8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0946904"/>
        <c:axId val="680945592"/>
      </c:barChart>
      <c:catAx>
        <c:axId val="680946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80945592"/>
        <c:crosses val="autoZero"/>
        <c:auto val="1"/>
        <c:lblAlgn val="ctr"/>
        <c:lblOffset val="100"/>
        <c:noMultiLvlLbl val="0"/>
      </c:catAx>
      <c:valAx>
        <c:axId val="680945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809469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49150435142971"/>
          <c:y val="0.89937440233576205"/>
          <c:w val="0.67375383340240369"/>
          <c:h val="5.6538458334066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324506147257914"/>
          <c:y val="4.0674262460344709E-2"/>
          <c:w val="0.66479800737974282"/>
          <c:h val="0.735403801167695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Sheet9!$J$73</c:f>
              <c:strCache>
                <c:ptCount val="1"/>
                <c:pt idx="0">
                  <c:v>Suurendan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Sheet9!$B$74:$B$78</c:f>
              <c:strCache>
                <c:ptCount val="5"/>
                <c:pt idx="0">
                  <c:v>Suitsetamine</c:v>
                </c:pt>
                <c:pt idx="1">
                  <c:v>Füüsiline aktiivsus</c:v>
                </c:pt>
                <c:pt idx="2">
                  <c:v>Alkoholi tarbimine</c:v>
                </c:pt>
                <c:pt idx="3">
                  <c:v>Soola tarbimine</c:v>
                </c:pt>
                <c:pt idx="4">
                  <c:v>Toidu kogused</c:v>
                </c:pt>
              </c:strCache>
            </c:strRef>
          </c:cat>
          <c:val>
            <c:numRef>
              <c:f>Sheet9!$J$74:$J$78</c:f>
              <c:numCache>
                <c:formatCode>0.0</c:formatCode>
                <c:ptCount val="5"/>
                <c:pt idx="0">
                  <c:v>0.64377682403433478</c:v>
                </c:pt>
                <c:pt idx="1">
                  <c:v>33.333333333333336</c:v>
                </c:pt>
                <c:pt idx="2">
                  <c:v>0.63965884861407252</c:v>
                </c:pt>
                <c:pt idx="3">
                  <c:v>0.85106382978723405</c:v>
                </c:pt>
                <c:pt idx="4">
                  <c:v>1.7130620985010707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C-4FC5-B994-196F40ED8D11}"/>
            </c:ext>
          </c:extLst>
        </c:ser>
        <c:ser>
          <c:idx val="1"/>
          <c:order val="1"/>
          <c:tx>
            <c:strRef>
              <c:f>Sheet9!$L$73</c:f>
              <c:strCache>
                <c:ptCount val="1"/>
                <c:pt idx="0">
                  <c:v>Sama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Sheet9!$B$74:$B$78</c:f>
              <c:strCache>
                <c:ptCount val="5"/>
                <c:pt idx="0">
                  <c:v>Suitsetamine</c:v>
                </c:pt>
                <c:pt idx="1">
                  <c:v>Füüsiline aktiivsus</c:v>
                </c:pt>
                <c:pt idx="2">
                  <c:v>Alkoholi tarbimine</c:v>
                </c:pt>
                <c:pt idx="3">
                  <c:v>Soola tarbimine</c:v>
                </c:pt>
                <c:pt idx="4">
                  <c:v>Toidu kogused</c:v>
                </c:pt>
              </c:strCache>
            </c:strRef>
          </c:cat>
          <c:val>
            <c:numRef>
              <c:f>Sheet9!$L$74:$L$78</c:f>
              <c:numCache>
                <c:formatCode>0.0</c:formatCode>
                <c:ptCount val="5"/>
                <c:pt idx="0">
                  <c:v>83.261802575107296</c:v>
                </c:pt>
                <c:pt idx="1">
                  <c:v>59.023354564755842</c:v>
                </c:pt>
                <c:pt idx="2">
                  <c:v>80.383795309168448</c:v>
                </c:pt>
                <c:pt idx="3">
                  <c:v>67.021276595744681</c:v>
                </c:pt>
                <c:pt idx="4">
                  <c:v>59.957173447537471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C-4FC5-B994-196F40ED8D11}"/>
            </c:ext>
          </c:extLst>
        </c:ser>
        <c:ser>
          <c:idx val="2"/>
          <c:order val="2"/>
          <c:tx>
            <c:strRef>
              <c:f>Sheet9!$K$73</c:f>
              <c:strCache>
                <c:ptCount val="1"/>
                <c:pt idx="0">
                  <c:v>Vähendanu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Sheet9!$B$74:$B$78</c:f>
              <c:strCache>
                <c:ptCount val="5"/>
                <c:pt idx="0">
                  <c:v>Suitsetamine</c:v>
                </c:pt>
                <c:pt idx="1">
                  <c:v>Füüsiline aktiivsus</c:v>
                </c:pt>
                <c:pt idx="2">
                  <c:v>Alkoholi tarbimine</c:v>
                </c:pt>
                <c:pt idx="3">
                  <c:v>Soola tarbimine</c:v>
                </c:pt>
                <c:pt idx="4">
                  <c:v>Toidu kogused</c:v>
                </c:pt>
              </c:strCache>
            </c:strRef>
          </c:cat>
          <c:val>
            <c:numRef>
              <c:f>Sheet9!$K$74:$K$78</c:f>
              <c:numCache>
                <c:formatCode>0.0</c:formatCode>
                <c:ptCount val="5"/>
                <c:pt idx="0">
                  <c:v>12.017167381974248</c:v>
                </c:pt>
                <c:pt idx="1">
                  <c:v>6.5817409766454356</c:v>
                </c:pt>
                <c:pt idx="2">
                  <c:v>15.991471215351812</c:v>
                </c:pt>
                <c:pt idx="3">
                  <c:v>30</c:v>
                </c:pt>
                <c:pt idx="4">
                  <c:v>35.760171306209848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2C-4FC5-B994-196F40ED8D11}"/>
            </c:ext>
          </c:extLst>
        </c:ser>
        <c:ser>
          <c:idx val="3"/>
          <c:order val="3"/>
          <c:tx>
            <c:strRef>
              <c:f>Sheet9!$M$73</c:f>
              <c:strCache>
                <c:ptCount val="1"/>
                <c:pt idx="0">
                  <c:v>Ei oska öelda</c:v>
                </c:pt>
              </c:strCache>
            </c:strRef>
          </c:tx>
          <c:spPr>
            <a:solidFill>
              <a:srgbClr val="B1B3B3"/>
            </a:solidFill>
            <a:ln>
              <a:noFill/>
            </a:ln>
            <a:effectLst/>
          </c:spPr>
          <c:invertIfNegative val="0"/>
          <c:cat>
            <c:strRef>
              <c:f>Sheet9!$B$74:$B$78</c:f>
              <c:strCache>
                <c:ptCount val="5"/>
                <c:pt idx="0">
                  <c:v>Suitsetamine</c:v>
                </c:pt>
                <c:pt idx="1">
                  <c:v>Füüsiline aktiivsus</c:v>
                </c:pt>
                <c:pt idx="2">
                  <c:v>Alkoholi tarbimine</c:v>
                </c:pt>
                <c:pt idx="3">
                  <c:v>Soola tarbimine</c:v>
                </c:pt>
                <c:pt idx="4">
                  <c:v>Toidu kogused</c:v>
                </c:pt>
              </c:strCache>
            </c:strRef>
          </c:cat>
          <c:val>
            <c:numRef>
              <c:f>Sheet9!$M$74:$M$78</c:f>
              <c:numCache>
                <c:formatCode>0.0</c:formatCode>
                <c:ptCount val="5"/>
                <c:pt idx="0">
                  <c:v>4.0772532188841204</c:v>
                </c:pt>
                <c:pt idx="1">
                  <c:v>1.0615711252653928</c:v>
                </c:pt>
                <c:pt idx="2">
                  <c:v>2.9850746268656718</c:v>
                </c:pt>
                <c:pt idx="3">
                  <c:v>2.1276595744680851</c:v>
                </c:pt>
                <c:pt idx="4">
                  <c:v>2.5695931477516059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2C-4FC5-B994-196F40ED8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0946904"/>
        <c:axId val="680945592"/>
      </c:barChart>
      <c:catAx>
        <c:axId val="680946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80945592"/>
        <c:crosses val="autoZero"/>
        <c:auto val="1"/>
        <c:lblAlgn val="ctr"/>
        <c:lblOffset val="100"/>
        <c:noMultiLvlLbl val="0"/>
      </c:catAx>
      <c:valAx>
        <c:axId val="680945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809469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49150435142971"/>
          <c:y val="0.89937440233576205"/>
          <c:w val="0.67375383340240369"/>
          <c:h val="5.6538458334066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131168444369977"/>
          <c:y val="4.4739453300044814E-2"/>
          <c:w val="0.47971005577427822"/>
          <c:h val="0.7354038011676958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Sheet10!$I$34</c:f>
              <c:strCache>
                <c:ptCount val="1"/>
                <c:pt idx="0">
                  <c:v>Jah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Sheet10!$B$35:$B$37</c:f>
              <c:strCache>
                <c:ptCount val="3"/>
                <c:pt idx="0">
                  <c:v>Kas personaalmeditsiini lahenduse (patsiendi geeniriski info + digitaalne otsustustugi, näiteks Kardiokompass) kasutamine aitab Teil jälgida patsiendi ravinäitajaid?</c:v>
                </c:pt>
                <c:pt idx="1">
                  <c:v>Kas perearsti tarkvaraga ühendatud Kardiokompass muudaks Teie igapäevase ravitöö tõhusamaks?</c:v>
                </c:pt>
                <c:pt idx="2">
                  <c:v>Kas Te olete valmis kasutama uusi interaktiivseid otsusetoelahendusi oma praktikas ka edaspidi?</c:v>
                </c:pt>
              </c:strCache>
            </c:strRef>
          </c:cat>
          <c:val>
            <c:numRef>
              <c:f>Sheet10!$I$35:$I$37</c:f>
              <c:numCache>
                <c:formatCode>0.0</c:formatCode>
                <c:ptCount val="3"/>
                <c:pt idx="0">
                  <c:v>43.939393939393938</c:v>
                </c:pt>
                <c:pt idx="1">
                  <c:v>42.424242424242422</c:v>
                </c:pt>
                <c:pt idx="2">
                  <c:v>54.545454545454547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C-4FC5-B994-196F40ED8D11}"/>
            </c:ext>
          </c:extLst>
        </c:ser>
        <c:ser>
          <c:idx val="1"/>
          <c:order val="1"/>
          <c:tx>
            <c:strRef>
              <c:f>Sheet10!$J$34</c:f>
              <c:strCache>
                <c:ptCount val="1"/>
                <c:pt idx="0">
                  <c:v>Pigem jah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Sheet10!$B$35:$B$37</c:f>
              <c:strCache>
                <c:ptCount val="3"/>
                <c:pt idx="0">
                  <c:v>Kas personaalmeditsiini lahenduse (patsiendi geeniriski info + digitaalne otsustustugi, näiteks Kardiokompass) kasutamine aitab Teil jälgida patsiendi ravinäitajaid?</c:v>
                </c:pt>
                <c:pt idx="1">
                  <c:v>Kas perearsti tarkvaraga ühendatud Kardiokompass muudaks Teie igapäevase ravitöö tõhusamaks?</c:v>
                </c:pt>
                <c:pt idx="2">
                  <c:v>Kas Te olete valmis kasutama uusi interaktiivseid otsusetoelahendusi oma praktikas ka edaspidi?</c:v>
                </c:pt>
              </c:strCache>
            </c:strRef>
          </c:cat>
          <c:val>
            <c:numRef>
              <c:f>Sheet10!$J$35:$J$37</c:f>
              <c:numCache>
                <c:formatCode>0.0</c:formatCode>
                <c:ptCount val="3"/>
                <c:pt idx="0">
                  <c:v>50</c:v>
                </c:pt>
                <c:pt idx="1">
                  <c:v>53.030303030303031</c:v>
                </c:pt>
                <c:pt idx="2">
                  <c:v>43.939393939393938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C-4FC5-B994-196F40ED8D11}"/>
            </c:ext>
          </c:extLst>
        </c:ser>
        <c:ser>
          <c:idx val="2"/>
          <c:order val="2"/>
          <c:tx>
            <c:strRef>
              <c:f>Sheet10!$K$34</c:f>
              <c:strCache>
                <c:ptCount val="1"/>
                <c:pt idx="0">
                  <c:v>Pigem mitte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Sheet10!$B$35:$B$37</c:f>
              <c:strCache>
                <c:ptCount val="3"/>
                <c:pt idx="0">
                  <c:v>Kas personaalmeditsiini lahenduse (patsiendi geeniriski info + digitaalne otsustustugi, näiteks Kardiokompass) kasutamine aitab Teil jälgida patsiendi ravinäitajaid?</c:v>
                </c:pt>
                <c:pt idx="1">
                  <c:v>Kas perearsti tarkvaraga ühendatud Kardiokompass muudaks Teie igapäevase ravitöö tõhusamaks?</c:v>
                </c:pt>
                <c:pt idx="2">
                  <c:v>Kas Te olete valmis kasutama uusi interaktiivseid otsusetoelahendusi oma praktikas ka edaspidi?</c:v>
                </c:pt>
              </c:strCache>
            </c:strRef>
          </c:cat>
          <c:val>
            <c:numRef>
              <c:f>Sheet10!$K$35:$K$37</c:f>
              <c:numCache>
                <c:formatCode>0.0</c:formatCode>
                <c:ptCount val="3"/>
                <c:pt idx="0">
                  <c:v>3.0303030303030303</c:v>
                </c:pt>
                <c:pt idx="1">
                  <c:v>1.5151515151515151</c:v>
                </c:pt>
                <c:pt idx="2">
                  <c:v>1.5151515151515151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2C-4FC5-B994-196F40ED8D11}"/>
            </c:ext>
          </c:extLst>
        </c:ser>
        <c:ser>
          <c:idx val="3"/>
          <c:order val="3"/>
          <c:tx>
            <c:strRef>
              <c:f>Sheet10!$L$34</c:f>
              <c:strCache>
                <c:ptCount val="1"/>
                <c:pt idx="0">
                  <c:v>Ei oska öelda</c:v>
                </c:pt>
              </c:strCache>
            </c:strRef>
          </c:tx>
          <c:spPr>
            <a:solidFill>
              <a:srgbClr val="B1B3B3"/>
            </a:solidFill>
            <a:ln>
              <a:noFill/>
            </a:ln>
            <a:effectLst/>
          </c:spPr>
          <c:invertIfNegative val="0"/>
          <c:cat>
            <c:strRef>
              <c:f>Sheet10!$B$35:$B$37</c:f>
              <c:strCache>
                <c:ptCount val="3"/>
                <c:pt idx="0">
                  <c:v>Kas personaalmeditsiini lahenduse (patsiendi geeniriski info + digitaalne otsustustugi, näiteks Kardiokompass) kasutamine aitab Teil jälgida patsiendi ravinäitajaid?</c:v>
                </c:pt>
                <c:pt idx="1">
                  <c:v>Kas perearsti tarkvaraga ühendatud Kardiokompass muudaks Teie igapäevase ravitöö tõhusamaks?</c:v>
                </c:pt>
                <c:pt idx="2">
                  <c:v>Kas Te olete valmis kasutama uusi interaktiivseid otsusetoelahendusi oma praktikas ka edaspidi?</c:v>
                </c:pt>
              </c:strCache>
            </c:strRef>
          </c:cat>
          <c:val>
            <c:numRef>
              <c:f>Sheet10!$L$35:$L$37</c:f>
              <c:numCache>
                <c:formatCode>0.0</c:formatCode>
                <c:ptCount val="3"/>
                <c:pt idx="0">
                  <c:v>3.0303030303030303</c:v>
                </c:pt>
                <c:pt idx="1">
                  <c:v>3.0303030303030303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2C-4FC5-B994-196F40ED8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0946904"/>
        <c:axId val="680945592"/>
      </c:barChart>
      <c:catAx>
        <c:axId val="680946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80945592"/>
        <c:crosses val="autoZero"/>
        <c:auto val="1"/>
        <c:lblAlgn val="ctr"/>
        <c:lblOffset val="100"/>
        <c:noMultiLvlLbl val="0"/>
      </c:catAx>
      <c:valAx>
        <c:axId val="680945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809469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977337315594173"/>
          <c:y val="0.89937455988733117"/>
          <c:w val="0.54491223171571634"/>
          <c:h val="5.65384583340661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195564659147339"/>
          <c:y val="4.0674262460344709E-2"/>
          <c:w val="0.4940043980988863"/>
          <c:h val="0.4349180828641461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Sheet10!$I$44</c:f>
              <c:strCache>
                <c:ptCount val="1"/>
                <c:pt idx="0">
                  <c:v>Parandab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Sheet10!$B$45</c:f>
              <c:strCache>
                <c:ptCount val="1"/>
                <c:pt idx="0">
                  <c:v>Kuidas mõjutab personaalmeditsiini metoodika (patsiendi geeniriskil põhinev otsustustugi ja nõustamine) raviotsuste tegemist?</c:v>
                </c:pt>
              </c:strCache>
            </c:strRef>
          </c:cat>
          <c:val>
            <c:numRef>
              <c:f>Sheet10!$I$45</c:f>
              <c:numCache>
                <c:formatCode>0.0</c:formatCode>
                <c:ptCount val="1"/>
                <c:pt idx="0">
                  <c:v>83.333333333333329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C-4FC5-B994-196F40ED8D11}"/>
            </c:ext>
          </c:extLst>
        </c:ser>
        <c:ser>
          <c:idx val="1"/>
          <c:order val="1"/>
          <c:tx>
            <c:strRef>
              <c:f>Sheet10!$J$44</c:f>
              <c:strCache>
                <c:ptCount val="1"/>
                <c:pt idx="0">
                  <c:v>Raskendab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Sheet10!$B$45</c:f>
              <c:strCache>
                <c:ptCount val="1"/>
                <c:pt idx="0">
                  <c:v>Kuidas mõjutab personaalmeditsiini metoodika (patsiendi geeniriskil põhinev otsustustugi ja nõustamine) raviotsuste tegemist?</c:v>
                </c:pt>
              </c:strCache>
            </c:strRef>
          </c:cat>
          <c:val>
            <c:numRef>
              <c:f>Sheet10!$J$45</c:f>
              <c:numCache>
                <c:formatCode>0.0</c:formatCode>
                <c:ptCount val="1"/>
                <c:pt idx="0">
                  <c:v>1.5151515151515151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C-4FC5-B994-196F40ED8D11}"/>
            </c:ext>
          </c:extLst>
        </c:ser>
        <c:ser>
          <c:idx val="2"/>
          <c:order val="2"/>
          <c:tx>
            <c:strRef>
              <c:f>Sheet10!$K$44</c:f>
              <c:strCache>
                <c:ptCount val="1"/>
                <c:pt idx="0">
                  <c:v>Ei mõjuta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Sheet10!$B$45</c:f>
              <c:strCache>
                <c:ptCount val="1"/>
                <c:pt idx="0">
                  <c:v>Kuidas mõjutab personaalmeditsiini metoodika (patsiendi geeniriskil põhinev otsustustugi ja nõustamine) raviotsuste tegemist?</c:v>
                </c:pt>
              </c:strCache>
            </c:strRef>
          </c:cat>
          <c:val>
            <c:numRef>
              <c:f>Sheet10!$K$45</c:f>
              <c:numCache>
                <c:formatCode>0.0</c:formatCode>
                <c:ptCount val="1"/>
                <c:pt idx="0">
                  <c:v>1.5151515151515151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2C-4FC5-B994-196F40ED8D11}"/>
            </c:ext>
          </c:extLst>
        </c:ser>
        <c:ser>
          <c:idx val="3"/>
          <c:order val="3"/>
          <c:tx>
            <c:strRef>
              <c:f>Sheet10!$L$44</c:f>
              <c:strCache>
                <c:ptCount val="1"/>
                <c:pt idx="0">
                  <c:v>Ei oska öelda</c:v>
                </c:pt>
              </c:strCache>
            </c:strRef>
          </c:tx>
          <c:spPr>
            <a:solidFill>
              <a:srgbClr val="B1B3B3"/>
            </a:solidFill>
            <a:ln>
              <a:noFill/>
            </a:ln>
            <a:effectLst/>
          </c:spPr>
          <c:invertIfNegative val="0"/>
          <c:cat>
            <c:strRef>
              <c:f>Sheet10!$B$45</c:f>
              <c:strCache>
                <c:ptCount val="1"/>
                <c:pt idx="0">
                  <c:v>Kuidas mõjutab personaalmeditsiini metoodika (patsiendi geeniriskil põhinev otsustustugi ja nõustamine) raviotsuste tegemist?</c:v>
                </c:pt>
              </c:strCache>
            </c:strRef>
          </c:cat>
          <c:val>
            <c:numRef>
              <c:f>Sheet10!$L$45</c:f>
              <c:numCache>
                <c:formatCode>0.0</c:formatCode>
                <c:ptCount val="1"/>
                <c:pt idx="0">
                  <c:v>13.636363636363637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2C-4FC5-B994-196F40ED8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0946904"/>
        <c:axId val="680945592"/>
      </c:barChart>
      <c:catAx>
        <c:axId val="680946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80945592"/>
        <c:crosses val="autoZero"/>
        <c:auto val="1"/>
        <c:lblAlgn val="ctr"/>
        <c:lblOffset val="100"/>
        <c:noMultiLvlLbl val="0"/>
      </c:catAx>
      <c:valAx>
        <c:axId val="680945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8094690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854995743775273"/>
          <c:y val="0.74269101948946326"/>
          <c:w val="0.51353328722423208"/>
          <c:h val="0.156815834368431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F5899-5DA7-4DDA-B50D-16FE6FC46F9C}" type="datetimeFigureOut">
              <a:rPr lang="et-EE" smtClean="0"/>
              <a:t>26.09.2021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71475-137B-4B62-B8B6-14D24E47980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3484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b2d65dd02_0_1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b2d65dd02_0_1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b2d65dd02_0_1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b2d65dd02_0_1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739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Rect 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X0" fmla="*/ 0 w 120001"/>
              <a:gd name="TY0" fmla="*/ 0 h 120001"/>
              <a:gd name="TX1" fmla="*/ 120000 w 120001"/>
              <a:gd name="TY1" fmla="*/ 0 h 120001"/>
              <a:gd name="TX2" fmla="*/ 120000 w 120001"/>
              <a:gd name="TY2" fmla="*/ 120000 h 120001"/>
              <a:gd name="TX3" fmla="*/ 0 w 120001"/>
              <a:gd name="TY3" fmla="*/ 120000 h 120001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</a:cxnLst>
            <a:rect l="l" t="t" r="r" b="b"/>
            <a:pathLst>
              <a:path w="120001" h="120001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vert="horz" wrap="square" lIns="0" tIns="0" rIns="0" bIns="0" anchor="t">
            <a:noAutofit/>
          </a:bodyPr>
          <a:lstStyle/>
          <a:p>
            <a:pPr marL="0" indent="0"/>
            <a:endParaRPr/>
          </a:p>
        </p:txBody>
      </p:sp>
      <p:sp>
        <p:nvSpPr>
          <p:cNvPr id="736" name="Rect 0"/>
          <p:cNvSpPr txBox="1">
            <a:spLocks noGrp="1"/>
          </p:cNvSpPr>
          <p:nvPr>
            <p:ph type="body"/>
          </p:nvPr>
        </p:nvSpPr>
        <p:spPr>
          <a:xfrm>
            <a:off x="685800" y="4343400"/>
            <a:ext cx="5487035" cy="4115434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t">
            <a:noAutofit/>
          </a:bodyPr>
          <a:lstStyle/>
          <a:p>
            <a:pPr marL="0" indent="0" algn="l" rtl="0" latinLnBrk="0">
              <a:buFontTx/>
              <a:buNone/>
            </a:pPr>
            <a:r>
              <a:rPr sz="1200" b="1">
                <a:solidFill>
                  <a:schemeClr val="dk1"/>
                </a:solidFill>
                <a:latin typeface="Times New Roman" charset="0"/>
                <a:ea typeface="Times New Roman" charset="0"/>
              </a:rPr>
              <a:t>Population is stratified according to polygenic risk category  – </a:t>
            </a:r>
          </a:p>
          <a:p>
            <a:pPr marL="0" indent="0" algn="l" rtl="0" latinLnBrk="0">
              <a:buFontTx/>
              <a:buNone/>
            </a:pPr>
            <a:r>
              <a:rPr sz="1200">
                <a:solidFill>
                  <a:schemeClr val="dk1"/>
                </a:solidFill>
                <a:latin typeface="Times New Roman" charset="0"/>
                <a:ea typeface="Times New Roman" charset="0"/>
              </a:rPr>
              <a:t>Women in TOP 5% risk gategory are diagnosed BC 2,7 times more frequently than avarage population, and almost 4 times more frequently than women in low risk category.</a:t>
            </a:r>
          </a:p>
          <a:p>
            <a:pPr marL="0" indent="0" algn="l" rtl="0" latinLnBrk="0">
              <a:buFontTx/>
              <a:buNone/>
            </a:pPr>
            <a:endParaRPr sz="1200">
              <a:solidFill>
                <a:schemeClr val="dk1"/>
              </a:solidFill>
              <a:latin typeface="Times New Roman" charset="0"/>
              <a:ea typeface="Times New Roman" charset="0"/>
            </a:endParaRPr>
          </a:p>
          <a:p>
            <a:pPr marL="0" indent="0" algn="l" rtl="0" latinLnBrk="0">
              <a:buFontTx/>
              <a:buNone/>
            </a:pPr>
            <a:r>
              <a:rPr sz="1200">
                <a:solidFill>
                  <a:schemeClr val="dk1"/>
                </a:solidFill>
                <a:latin typeface="Times New Roman" charset="0"/>
                <a:ea typeface="Calibri" charset="0"/>
              </a:rPr>
              <a:t>Cumulative incidence is the probability of individuals getting the disease during a specified period.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9" name="Google Shape;3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2023. aastal alustatakse SVH personaliseeritud oportunistliku skriiningut + paralleelselt praeguse riikliku rinnavähi-sõeluuringuga ka rinna- ja munasarjavähi personaliseeritud sõeluuringut, lähtudes kliinilises juhtprojektis välja töötatud teenusekirjeldusest ja kliinilisest sekkumisjuhendist.</a:t>
            </a:r>
          </a:p>
          <a:p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Lisaks D2T vanusest 30 a ja PGX täiskasvanutele olenemata vanusest. Farmakogeneetika teenus erineb haiguste ennetusest selle poolest, et näidustuseks on vajadus konkreetse CIPIC juhisega ravimi kasutamiseks. Tavaliselt selgub see arsti kabinetis.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2024. Eesnäärmevähk alates 40 eluaastast + kolorektaal ka altes 40 eluaastast. Mõlemad teenused on võimalik käivitada, kasutades kliinilises juhtprojektis välja töötatud rinnavähi-teenusemudelit.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Teenuste osutamine võiks alata 2024. aastal, kui on saadud praktiline kogemus esimeste personaliseeritud teenuste elluviimise kohta.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C911-C853-450C-9CE1-60A5CD0B3752}" type="slidenum">
              <a:rPr lang="et-EE" smtClean="0"/>
              <a:t>15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00123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2023. aastal alustatakse SVH personaliseeritud oportunistliku skriiningut + paralleelselt praeguse riikliku rinnavähi-sõeluuringuga ka rinna- ja munasarjavähi personaliseeritud sõeluuringut, lähtudes kliinilises juhtprojektis välja töötatud teenusekirjeldusest ja kliinilisest sekkumisjuhendist.</a:t>
            </a:r>
          </a:p>
          <a:p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Lisaks D2T vanusest 30 a ja PGX täiskasvanutele olenemata vanusest. Farmakogeneetika teenus erineb haiguste ennetusest selle poolest, et näidustuseks on vajadus konkreetse CIPIC juhisega ravimi kasutamiseks. Tavaliselt selgub see arsti kabinetis.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2024. Eesnäärmevähk alates 40 eluaastast + kolorektaal ka altes 40 eluaastast. Mõlemad teenused on võimalik käivitada, kasutades kliinilises juhtprojektis välja töötatud rinnavähi-teenusemudelit.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Teenuste osutamine võiks alata 2024. aastal, kui on saadud praktiline kogemus esimeste personaliseeritud teenuste elluviimise kohta.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C911-C853-450C-9CE1-60A5CD0B3752}" type="slidenum">
              <a:rPr lang="et-EE" smtClean="0"/>
              <a:t>16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7287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5C911-C853-450C-9CE1-60A5CD0B3752}" type="slidenum">
              <a:rPr lang="et-EE" smtClean="0"/>
              <a:t>17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1682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77001-7B32-4846-8303-59AA3B069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AD1C27-E4AF-45F5-9217-E51353AC4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3831F-43D9-4ED5-B69F-E262BE6A8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5CE3-6873-41CB-9540-8F0AC3A53231}" type="datetimeFigureOut">
              <a:rPr lang="et-EE" smtClean="0"/>
              <a:t>26.09.2021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00924-6728-405B-9734-DAC19C2D3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432AA-B8A0-4DBB-86FE-8FE68788F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6313-5AFA-4826-B963-AF4C5B18DF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3689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AAA6B-0F59-4D54-85B0-739D093D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7E324-58E9-4E7E-B15C-46FDD0FC0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7FD6A-0D14-46B4-9F8F-654E43C6B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5CE3-6873-41CB-9540-8F0AC3A53231}" type="datetimeFigureOut">
              <a:rPr lang="et-EE" smtClean="0"/>
              <a:t>26.09.2021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476B4-B62D-4DC1-8B0F-5DF66E12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B84CC-2683-4EF9-8B5C-BE2C6D07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6313-5AFA-4826-B963-AF4C5B18DF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9238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A5422D-E9A7-4F41-BFC1-8D307EDE5C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A3607-BA4A-47CE-8DA7-8C1F0413A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B8FCA-9DAF-48A3-940D-A5C0647C2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5CE3-6873-41CB-9540-8F0AC3A53231}" type="datetimeFigureOut">
              <a:rPr lang="et-EE" smtClean="0"/>
              <a:t>26.09.2021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718D1-03FC-4402-B92A-6385DAA5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33B10-0A40-48B9-A299-89CDC7F5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6313-5AFA-4826-B963-AF4C5B18DF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59734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F9A2C-825F-4961-A8B9-9611E97E80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F533-1FD0-4296-B0D5-FB35874CC6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025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F9A2C-825F-4961-A8B9-9611E97E80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F533-1FD0-4296-B0D5-FB35874CC6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7386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F9A2C-825F-4961-A8B9-9611E97E80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F533-1FD0-4296-B0D5-FB35874CC6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51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F9A2C-825F-4961-A8B9-9611E97E80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F533-1FD0-4296-B0D5-FB35874CC6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689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F9A2C-825F-4961-A8B9-9611E97E80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F533-1FD0-4296-B0D5-FB35874CC6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261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F9A2C-825F-4961-A8B9-9611E97E80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F533-1FD0-4296-B0D5-FB35874CC6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322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F9A2C-825F-4961-A8B9-9611E97E80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F533-1FD0-4296-B0D5-FB35874CC6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685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F9A2C-825F-4961-A8B9-9611E97E80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F533-1FD0-4296-B0D5-FB35874CC6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749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F162-1901-4DE2-A8F6-4951C7A9A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9CDC3-75B6-4B03-9CED-5726B8B06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3A3233-77B8-4AA4-8B28-01E4D6CCB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5CE3-6873-41CB-9540-8F0AC3A53231}" type="datetimeFigureOut">
              <a:rPr lang="et-EE" smtClean="0"/>
              <a:t>26.09.2021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045AB-A508-40DE-A1F2-E66D91E6C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D3B7-8D26-40E2-926D-0510D43BF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6313-5AFA-4826-B963-AF4C5B18DF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34173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F9A2C-825F-4961-A8B9-9611E97E80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F533-1FD0-4296-B0D5-FB35874CC6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39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F9A2C-825F-4961-A8B9-9611E97E80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F533-1FD0-4296-B0D5-FB35874CC6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690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F9A2C-825F-4961-A8B9-9611E97E80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F533-1FD0-4296-B0D5-FB35874CC6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49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T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A58F66E-D844-4CF8-9DF9-50F522F7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2006B4A6-F6A0-4DF3-8EFE-2DFA6EDA8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39E0658-81CE-4FDC-B4D0-93892978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098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53090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61561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6618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2711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7984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9052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713EE-963F-402A-A3EC-0FD1ED409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64A6D-E575-4C7A-AF50-0FB7B2462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FC532-F710-4E83-8568-549DDB578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5CE3-6873-41CB-9540-8F0AC3A53231}" type="datetimeFigureOut">
              <a:rPr lang="et-EE" smtClean="0"/>
              <a:t>26.09.2021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2C478-76DB-42DE-924C-93E41783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0B2D5-B33C-4D8A-9956-BAA5C7555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6313-5AFA-4826-B963-AF4C5B18DF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00236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99314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597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79917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648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101119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 b="1"/>
            </a:lvl1pPr>
          </a:lstStyle>
          <a:p>
            <a:r>
              <a:rPr lang="en-US" dirty="0"/>
              <a:t>Click to edit Master title style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24590-C485-4916-AF62-27E1515AD425}" type="datetimeFigureOut">
              <a:rPr lang="et-EE" smtClean="0"/>
              <a:t>26.09.2021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57A3A-C72A-4B0C-AE1C-7F2EF3361F4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9459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FF334-8E28-42C1-AE73-75B8361E9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0589A-85F5-470C-A5BE-C90AF58C0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45692-3F18-4FB5-88F9-2E3E560F8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DA03F-763C-4727-9EB1-4E742F19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5CE3-6873-41CB-9540-8F0AC3A53231}" type="datetimeFigureOut">
              <a:rPr lang="et-EE" smtClean="0"/>
              <a:t>26.09.2021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D8600-1FE3-4005-A4CB-6894D7C3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8DEA5-6518-4321-90A1-B24349DE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6313-5AFA-4826-B963-AF4C5B18DF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2326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3DBBD-A56E-48FD-B70C-5B0FB771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98A64-33A3-4304-8FF4-D4215A1F1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2CFAA-4671-4AD2-BA41-A5833638E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17A92-50FB-4998-92BC-2EAFFBB97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6D58D1-3555-417A-A462-E8DC3035A7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D3AF1-F70D-4435-87A1-C3CAC8C7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5CE3-6873-41CB-9540-8F0AC3A53231}" type="datetimeFigureOut">
              <a:rPr lang="et-EE" smtClean="0"/>
              <a:t>26.09.2021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0ED75-FACA-41E3-B6E4-9FD2EB6E6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33E7F6-E348-4392-845B-9D4473BE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6313-5AFA-4826-B963-AF4C5B18DF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228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499AA-DAFA-49F1-A986-093660805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4094C7-4D7E-43E9-9BA5-CCEE33A79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5CE3-6873-41CB-9540-8F0AC3A53231}" type="datetimeFigureOut">
              <a:rPr lang="et-EE" smtClean="0"/>
              <a:t>26.09.2021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36F80-771E-43D5-B623-86F542FC8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D0ECC-8B66-4D74-99C1-7A00FBD7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6313-5AFA-4826-B963-AF4C5B18DF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2945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38DD97-359B-497B-B776-45985B17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5CE3-6873-41CB-9540-8F0AC3A53231}" type="datetimeFigureOut">
              <a:rPr lang="et-EE" smtClean="0"/>
              <a:t>26.09.2021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FFD4BD-30F9-4CED-B0BA-08EAC74F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C54D2-EB32-4296-B2D7-3338384F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6313-5AFA-4826-B963-AF4C5B18DF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289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1B7B-35FF-496B-A8F6-F1FF71305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39669-C43B-4D7E-BF53-1D7669FBB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07E8E8-EBBF-42E7-93C4-33D0D612B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462ED-16D7-40CE-98FC-C24152FC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5CE3-6873-41CB-9540-8F0AC3A53231}" type="datetimeFigureOut">
              <a:rPr lang="et-EE" smtClean="0"/>
              <a:t>26.09.2021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DBDC28-3907-4149-A507-7C7A66A0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EB3EC-6692-4D1D-8B94-5A850CCA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6313-5AFA-4826-B963-AF4C5B18DF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33644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35C9-E9B6-43D4-97D0-A760A651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05A5FF-3BFD-4A32-8DC0-309585F65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878C9-B209-473B-BABB-7C0CA5EE3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EC2AD-73C9-4C4F-BA0F-F5CDFF7C9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5CE3-6873-41CB-9540-8F0AC3A53231}" type="datetimeFigureOut">
              <a:rPr lang="et-EE" smtClean="0"/>
              <a:t>26.09.2021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D587A-35A3-4BAE-A926-06019876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E534E-ED8E-4333-B14C-BCD6C9A9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F6313-5AFA-4826-B963-AF4C5B18DF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2443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5629E3-39AC-4FEA-BB91-249EF7E5E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30FBB-017F-4089-A865-A9D06FD70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20782-960C-4479-A82F-CE1FDD3C9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85CE3-6873-41CB-9540-8F0AC3A53231}" type="datetimeFigureOut">
              <a:rPr lang="et-EE" smtClean="0"/>
              <a:t>26.09.2021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7070E-667F-40F3-9AB8-9D78357C2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0CEDA-4A61-40D2-854E-5CF95BDF9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F6313-5AFA-4826-B963-AF4C5B18DF2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5762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F9A2C-825F-4961-A8B9-9611E97E80F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33F533-1FD0-4296-B0D5-FB35874CC6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44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65908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pgx.eu/ubiquitous-pharmacogenomics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1C0CCD-63EE-4972-B809-DA33718199C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68" y="4519748"/>
            <a:ext cx="8699863" cy="2005557"/>
          </a:xfrm>
          <a:prstGeom prst="rect">
            <a:avLst/>
          </a:prstGeom>
          <a:ln cap="flat"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78315B-F05F-4433-819A-F1AD902E8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7848" y="332695"/>
            <a:ext cx="1536325" cy="8900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D5CC6F-38AE-4D6F-BF82-715B2A448A13}"/>
              </a:ext>
            </a:extLst>
          </p:cNvPr>
          <p:cNvSpPr txBox="1"/>
          <p:nvPr/>
        </p:nvSpPr>
        <p:spPr>
          <a:xfrm>
            <a:off x="1350917" y="1393390"/>
            <a:ext cx="9095014" cy="4112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et-EE" sz="3000" b="1" dirty="0">
                <a:solidFill>
                  <a:srgbClr val="365F9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Personaalmeditsiini kliinilised juhtprojektid rinnavähi ja </a:t>
            </a:r>
            <a:br>
              <a:rPr lang="et-EE" sz="3000" b="1" dirty="0">
                <a:solidFill>
                  <a:srgbClr val="365F9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t-EE" sz="3000" b="1" dirty="0">
                <a:solidFill>
                  <a:srgbClr val="365F9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südame-veresoonkonnahaiguste täppisennetuses</a:t>
            </a:r>
            <a:r>
              <a:rPr lang="et-EE" sz="26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t-EE" sz="12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et-EE" sz="2600" b="1" dirty="0">
                <a:solidFill>
                  <a:srgbClr val="365F9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2018–2021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endParaRPr lang="et-EE" sz="2600" b="1" dirty="0">
              <a:solidFill>
                <a:srgbClr val="365F91"/>
              </a:solidFill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t-EE" sz="2600" dirty="0">
                <a:solidFill>
                  <a:srgbClr val="365F9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Krista Kruuv-Käo</a:t>
            </a:r>
            <a:endParaRPr lang="et-EE" sz="12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t-EE" sz="2600" dirty="0">
                <a:solidFill>
                  <a:srgbClr val="365F9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Konsortsium estPerMed I</a:t>
            </a: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endParaRPr lang="et-EE" sz="2000" dirty="0">
              <a:solidFill>
                <a:srgbClr val="365F91"/>
              </a:solidFill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et-EE" sz="2000" dirty="0">
                <a:solidFill>
                  <a:srgbClr val="365F91"/>
                </a:solidFill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EIT Health 29. septmber 2021</a:t>
            </a:r>
            <a:endParaRPr lang="et-EE" sz="2000" dirty="0"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9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11163"/>
            <a:ext cx="10972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Millised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tunded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Teil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tekkisid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saite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arstilt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t-EE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geneetilise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kohta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600200" y="1600200"/>
          <a:ext cx="7239000" cy="432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09E0116-64D1-40EE-AE3B-A861468BB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87361"/>
            <a:ext cx="930612" cy="9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03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609600"/>
            <a:ext cx="112776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t-EE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Kuidas olete oma harjumusi muutnud peale seda, kui saite arstilt informatsiooni oma geneetilise riski kohta?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2133600" y="1463675"/>
          <a:ext cx="7736338" cy="4815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1790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381000"/>
            <a:ext cx="10896600" cy="685800"/>
          </a:xfrm>
        </p:spPr>
        <p:txBody>
          <a:bodyPr/>
          <a:lstStyle/>
          <a:p>
            <a:pPr algn="ctr"/>
            <a:r>
              <a:rPr lang="et-EE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Perearstide arvamus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33400" y="1066800"/>
          <a:ext cx="11049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33400" y="4450622"/>
          <a:ext cx="11277600" cy="2026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0623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39571-EDD1-4166-AE72-E2FD64CA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5" y="339634"/>
            <a:ext cx="4138749" cy="1325563"/>
          </a:xfrm>
        </p:spPr>
        <p:txBody>
          <a:bodyPr>
            <a:noAutofit/>
          </a:bodyPr>
          <a:lstStyle/>
          <a:p>
            <a:r>
              <a:rPr lang="et-EE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Personaliseeritud</a:t>
            </a:r>
            <a:br>
              <a:rPr lang="et-EE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ennetuse </a:t>
            </a:r>
            <a:br>
              <a:rPr lang="et-EE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koondteenus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5B66A-1344-4569-B3F7-8EC1FD30C9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994" y="339634"/>
            <a:ext cx="6779622" cy="651836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301A15-FE83-408E-A8F0-A602C93071A8}"/>
              </a:ext>
            </a:extLst>
          </p:cNvPr>
          <p:cNvSpPr txBox="1"/>
          <p:nvPr/>
        </p:nvSpPr>
        <p:spPr>
          <a:xfrm>
            <a:off x="224245" y="1549730"/>
            <a:ext cx="3657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/>
          </a:p>
          <a:p>
            <a:pPr marL="285750" indent="-285750">
              <a:buFontTx/>
              <a:buChar char="-"/>
            </a:pPr>
            <a:r>
              <a:rPr lang="et-EE" dirty="0"/>
              <a:t>Arvestab, et tegemist on tervete tööealiste inimestega</a:t>
            </a:r>
          </a:p>
          <a:p>
            <a:pPr marL="285750" indent="-285750">
              <a:buFontTx/>
              <a:buChar char="-"/>
            </a:pPr>
            <a:r>
              <a:rPr lang="et-EE" dirty="0"/>
              <a:t>Senisest enam digi- ja teleteenuseid</a:t>
            </a:r>
          </a:p>
          <a:p>
            <a:pPr marL="285750" indent="-285750">
              <a:buFontTx/>
              <a:buChar char="-"/>
            </a:pPr>
            <a:r>
              <a:rPr lang="et-EE" dirty="0"/>
              <a:t>Nõusolekud erinevate riskide arvutamiseks võimalik anda ühes kohas</a:t>
            </a:r>
          </a:p>
          <a:p>
            <a:pPr marL="285750" indent="-285750">
              <a:buFontTx/>
              <a:buChar char="-"/>
            </a:pPr>
            <a:r>
              <a:rPr lang="et-EE" dirty="0"/>
              <a:t>Sekkumist vajavate riskitasemete korral füüsiline konsultatsioon</a:t>
            </a:r>
          </a:p>
          <a:p>
            <a:pPr marL="285750" indent="-285750">
              <a:buFontTx/>
              <a:buChar char="-"/>
            </a:pPr>
            <a:r>
              <a:rPr lang="et-EE" dirty="0"/>
              <a:t>Arstidel (ja patsientidel) otsustustoed</a:t>
            </a:r>
          </a:p>
          <a:p>
            <a:pPr marL="285750" indent="-285750">
              <a:buFontTx/>
              <a:buChar char="-"/>
            </a:pPr>
            <a:r>
              <a:rPr lang="et-EE" dirty="0"/>
              <a:t>Keskmes perearstid ja õed (ning tervisenõustajad)</a:t>
            </a:r>
          </a:p>
          <a:p>
            <a:pPr marL="285750" indent="-285750">
              <a:buFontTx/>
              <a:buChar char="-"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82063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41D25-23B1-44A2-81B1-E7C34727F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400" b="1" dirty="0">
                <a:solidFill>
                  <a:srgbClr val="002060"/>
                </a:solidFill>
                <a:latin typeface="+mn-lt"/>
              </a:rPr>
              <a:t>Kulutõhususe analüüs</a:t>
            </a:r>
            <a:endParaRPr lang="et-E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D7E1A-42F6-41D5-A8C7-6CAAC76ED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1800" dirty="0"/>
              <a:t>Mõlemas alaprojektis töötati välja erinevad personaliseeritud ennetuse teenuse stsenaariumid, mida võrreldi tavapraktikaga. </a:t>
            </a:r>
          </a:p>
          <a:p>
            <a:r>
              <a:rPr lang="et-EE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Teenuse kulukasulikkuse analüüsis hinnati selle tervise- ja majandusmõju täiendkulu tõhususe määra abil (ICER), mis võimaldab teenusest saadavat kasu võrrelda universaalselt erinevate haigusseisundite ja meetmete kaupa. </a:t>
            </a:r>
          </a:p>
          <a:p>
            <a:r>
              <a:rPr lang="et-EE" sz="1800" dirty="0">
                <a:latin typeface="Calibri" panose="020F050202020403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SVH personaliseeritud t</a:t>
            </a:r>
            <a:r>
              <a:rPr lang="et-EE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eenuse täiendkulu tõhususe määr võrreldes tavapraktikaga on 5% diskonteerimisega 14 600 eurot ühe võidetud kvaliteetse eluaasta kohta, ilma selleta 7000 eurot. Teenuse rakendamine vähendab infarkti esmashaigestumist 25%, mis tuleneb olulisel määral statiinide kasutamisest.</a:t>
            </a:r>
          </a:p>
          <a:p>
            <a:r>
              <a:rPr lang="et-EE" sz="18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mbria" panose="02040503050406030204" pitchFamily="18" charset="0"/>
              </a:rPr>
              <a:t>Rinna- ja munasarjavähi personaliseeritud sõeluuringu teenuse täiendkulu tõhususe määr võrreldes tavapraktikaga on 5% diskontomäära juures 6889 eurot võidetud kvaliteetse eluaasta kohta, diskonteerimist rakendamata vaid 636 eurot. Personaalse ennetuse efektiivsus on seotud eelkõige rinnavähi suremuse vähenemisega. </a:t>
            </a:r>
          </a:p>
          <a:p>
            <a:r>
              <a:rPr lang="et-EE" sz="1800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Mõlemale teenusele tehti strateegiate lõikes ka </a:t>
            </a:r>
            <a:r>
              <a:rPr lang="et-EE" sz="1800" dirty="0"/>
              <a:t>eelarve mõju analüüs.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36942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39AA77-2752-4F32-9893-2413A7A9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Konsortsiumi ettepanek personaliseeritud teenuste laiemaks rakendamiseks rahvastikupõhiselt</a:t>
            </a:r>
            <a:br>
              <a:rPr lang="et-EE" b="1" dirty="0"/>
            </a:br>
            <a:endParaRPr lang="et-E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262A0F-FBAC-4940-94CF-A37443A40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altLang="et-EE" sz="20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mbria" panose="02040503050406030204" pitchFamily="18" charset="0"/>
              </a:rPr>
              <a:t>Järgnevatel aastatel rakendatavad teenused </a:t>
            </a:r>
          </a:p>
          <a:p>
            <a:endParaRPr lang="et-EE" altLang="et-EE" sz="20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endParaRPr lang="et-EE" altLang="et-EE" sz="2000" dirty="0">
              <a:solidFill>
                <a:schemeClr val="tx1"/>
              </a:solidFill>
            </a:endParaRPr>
          </a:p>
          <a:p>
            <a:endParaRPr lang="et-EE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3FEA4D0-2B8B-457C-9473-808E67F37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531614"/>
              </p:ext>
            </p:extLst>
          </p:nvPr>
        </p:nvGraphicFramePr>
        <p:xfrm>
          <a:off x="2254629" y="2277991"/>
          <a:ext cx="7682742" cy="4159332"/>
        </p:xfrm>
        <a:graphic>
          <a:graphicData uri="http://schemas.openxmlformats.org/drawingml/2006/table">
            <a:tbl>
              <a:tblPr firstRow="1" firstCol="1" bandRow="1"/>
              <a:tblGrid>
                <a:gridCol w="4079894">
                  <a:extLst>
                    <a:ext uri="{9D8B030D-6E8A-4147-A177-3AD203B41FA5}">
                      <a16:colId xmlns:a16="http://schemas.microsoft.com/office/drawing/2014/main" val="2793945022"/>
                    </a:ext>
                  </a:extLst>
                </a:gridCol>
                <a:gridCol w="3602848">
                  <a:extLst>
                    <a:ext uri="{9D8B030D-6E8A-4147-A177-3AD203B41FA5}">
                      <a16:colId xmlns:a16="http://schemas.microsoft.com/office/drawing/2014/main" val="1024158808"/>
                    </a:ext>
                  </a:extLst>
                </a:gridCol>
              </a:tblGrid>
              <a:tr h="4209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t-E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2023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t-EE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2024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5619321"/>
                  </a:ext>
                </a:extLst>
              </a:tr>
              <a:tr h="938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Rinna- ja munasarjavähi personaliseeritud sõeluuring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endParaRPr lang="et-EE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t-E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Eesnäärmevähi personaliseeritud sõeluuring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119949"/>
                  </a:ext>
                </a:extLst>
              </a:tr>
              <a:tr h="8680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SVH personaliseeritud sõeluuring keskealistele (sh perekondlik hüperkolesteroleemia)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t-E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Jämesoolevähi personaliseeritud sõeluuring 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7024758"/>
                  </a:ext>
                </a:extLst>
              </a:tr>
              <a:tr h="868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t-E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2. tüüpi diabeedi personaliseeritud sõeluuring alates vanusest 30 eluaastat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t-E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2. tüüpi diabeedi personaliseeritud sõeluuring vanusele 25-29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5199626"/>
                  </a:ext>
                </a:extLst>
              </a:tr>
              <a:tr h="938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t-E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Farmakogeneetika soovitused (täiskasvanud)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et-EE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mbria" panose="02040503050406030204" pitchFamily="18" charset="0"/>
                        </a:rPr>
                        <a:t>Melanoomi personaliseeritud sõeluuring noortele ja keskealistele täiskasvanutele </a:t>
                      </a:r>
                      <a:endParaRPr lang="et-EE" sz="18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1539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304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39AA77-2752-4F32-9893-2413A7A93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992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t-EE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Kliinilises juhtprojektis käsitletud haiguste ennetuse sihtrühmade suurus </a:t>
            </a:r>
            <a:br>
              <a:rPr lang="et-EE" b="1" dirty="0"/>
            </a:br>
            <a:endParaRPr lang="et-E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262A0F-FBAC-4940-94CF-A37443A40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t-EE" altLang="et-EE" sz="20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endParaRPr lang="et-EE" altLang="et-EE" sz="2000" dirty="0">
              <a:solidFill>
                <a:schemeClr val="tx1"/>
              </a:solidFill>
            </a:endParaRPr>
          </a:p>
          <a:p>
            <a:endParaRPr lang="et-EE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E9C8631-8017-40F8-8D02-F27882623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432910"/>
              </p:ext>
            </p:extLst>
          </p:nvPr>
        </p:nvGraphicFramePr>
        <p:xfrm>
          <a:off x="1724298" y="1455555"/>
          <a:ext cx="8125096" cy="4486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7243">
                  <a:extLst>
                    <a:ext uri="{9D8B030D-6E8A-4147-A177-3AD203B41FA5}">
                      <a16:colId xmlns:a16="http://schemas.microsoft.com/office/drawing/2014/main" val="2113515517"/>
                    </a:ext>
                  </a:extLst>
                </a:gridCol>
                <a:gridCol w="1040173">
                  <a:extLst>
                    <a:ext uri="{9D8B030D-6E8A-4147-A177-3AD203B41FA5}">
                      <a16:colId xmlns:a16="http://schemas.microsoft.com/office/drawing/2014/main" val="1436229416"/>
                    </a:ext>
                  </a:extLst>
                </a:gridCol>
                <a:gridCol w="792898">
                  <a:extLst>
                    <a:ext uri="{9D8B030D-6E8A-4147-A177-3AD203B41FA5}">
                      <a16:colId xmlns:a16="http://schemas.microsoft.com/office/drawing/2014/main" val="2854479813"/>
                    </a:ext>
                  </a:extLst>
                </a:gridCol>
                <a:gridCol w="1394065">
                  <a:extLst>
                    <a:ext uri="{9D8B030D-6E8A-4147-A177-3AD203B41FA5}">
                      <a16:colId xmlns:a16="http://schemas.microsoft.com/office/drawing/2014/main" val="806330563"/>
                    </a:ext>
                  </a:extLst>
                </a:gridCol>
                <a:gridCol w="1691513">
                  <a:extLst>
                    <a:ext uri="{9D8B030D-6E8A-4147-A177-3AD203B41FA5}">
                      <a16:colId xmlns:a16="http://schemas.microsoft.com/office/drawing/2014/main" val="3510677112"/>
                    </a:ext>
                  </a:extLst>
                </a:gridCol>
                <a:gridCol w="1658365">
                  <a:extLst>
                    <a:ext uri="{9D8B030D-6E8A-4147-A177-3AD203B41FA5}">
                      <a16:colId xmlns:a16="http://schemas.microsoft.com/office/drawing/2014/main" val="3484674351"/>
                    </a:ext>
                  </a:extLst>
                </a:gridCol>
                <a:gridCol w="60839">
                  <a:extLst>
                    <a:ext uri="{9D8B030D-6E8A-4147-A177-3AD203B41FA5}">
                      <a16:colId xmlns:a16="http://schemas.microsoft.com/office/drawing/2014/main" val="2492874891"/>
                    </a:ext>
                  </a:extLst>
                </a:gridCol>
              </a:tblGrid>
              <a:tr h="687174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 dirty="0">
                          <a:solidFill>
                            <a:schemeClr val="tx1"/>
                          </a:solidFill>
                          <a:effectLst/>
                        </a:rPr>
                        <a:t>Haigus</a:t>
                      </a:r>
                      <a:endParaRPr lang="et-E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solidFill>
                            <a:schemeClr val="tx1"/>
                          </a:solidFill>
                          <a:effectLst/>
                        </a:rPr>
                        <a:t>Naised</a:t>
                      </a:r>
                      <a:endParaRPr lang="et-EE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 dirty="0">
                          <a:solidFill>
                            <a:schemeClr val="tx1"/>
                          </a:solidFill>
                          <a:effectLst/>
                        </a:rPr>
                        <a:t>Mehed</a:t>
                      </a:r>
                      <a:endParaRPr lang="et-EE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solidFill>
                            <a:schemeClr val="tx1"/>
                          </a:solidFill>
                          <a:effectLst/>
                        </a:rPr>
                        <a:t>Risk</a:t>
                      </a:r>
                      <a:endParaRPr lang="et-EE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Lisategur</a:t>
                      </a:r>
                      <a:endParaRPr lang="et-EE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Valimi suurus rahvastikus</a:t>
                      </a:r>
                      <a:endParaRPr lang="et-EE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 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4790217"/>
                  </a:ext>
                </a:extLst>
              </a:tr>
              <a:tr h="366443">
                <a:tc gridSpan="5"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 dirty="0">
                          <a:solidFill>
                            <a:srgbClr val="C00000"/>
                          </a:solidFill>
                          <a:effectLst/>
                        </a:rPr>
                        <a:t>SVH</a:t>
                      </a:r>
                      <a:r>
                        <a:rPr lang="et-EE" sz="1600" dirty="0">
                          <a:effectLst/>
                        </a:rPr>
                        <a:t> 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t-EE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 dirty="0">
                          <a:effectLst/>
                        </a:rPr>
                        <a:t> 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35574852"/>
                  </a:ext>
                </a:extLst>
              </a:tr>
              <a:tr h="366443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 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40–70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30–65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PRS + koond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SVH diagnoosita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 b="1" dirty="0">
                          <a:solidFill>
                            <a:srgbClr val="C00000"/>
                          </a:solidFill>
                          <a:effectLst/>
                        </a:rPr>
                        <a:t>574 000</a:t>
                      </a:r>
                      <a:endParaRPr lang="et-EE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 dirty="0">
                          <a:effectLst/>
                        </a:rPr>
                        <a:t> 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5884474"/>
                  </a:ext>
                </a:extLst>
              </a:tr>
              <a:tr h="1007905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Pärilik hüperkolesteroleemia (FH)</a:t>
                      </a:r>
                      <a:endParaRPr lang="et-E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&gt; 18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&gt; 18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PRS + monogeensed mutatsioonid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LDL-kolesterool &gt; 5 mmol/; FH diagnoosita?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 dirty="0">
                          <a:solidFill>
                            <a:srgbClr val="C00000"/>
                          </a:solidFill>
                          <a:effectLst/>
                        </a:rPr>
                        <a:t>2600–6500</a:t>
                      </a:r>
                      <a:endParaRPr lang="et-EE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 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7773670"/>
                  </a:ext>
                </a:extLst>
              </a:tr>
              <a:tr h="366443">
                <a:tc gridSpan="7"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 dirty="0">
                          <a:solidFill>
                            <a:srgbClr val="C00000"/>
                          </a:solidFill>
                          <a:effectLst/>
                        </a:rPr>
                        <a:t>Rinna- ja munasarjavähk</a:t>
                      </a:r>
                      <a:endParaRPr lang="et-EE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547838"/>
                  </a:ext>
                </a:extLst>
              </a:tr>
              <a:tr h="687174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 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40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 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PRS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Diagnoosiga ja diagnoosita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 b="1" dirty="0">
                          <a:solidFill>
                            <a:srgbClr val="C00000"/>
                          </a:solidFill>
                          <a:effectLst/>
                        </a:rPr>
                        <a:t>8800</a:t>
                      </a:r>
                      <a:endParaRPr lang="et-EE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 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8556391"/>
                  </a:ext>
                </a:extLst>
              </a:tr>
              <a:tr h="1004692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 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40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 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>
                          <a:effectLst/>
                        </a:rPr>
                        <a:t>Monogeensed mutatsioonid</a:t>
                      </a:r>
                      <a:endParaRPr lang="et-EE" sz="16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 dirty="0">
                          <a:effectLst/>
                        </a:rPr>
                        <a:t> 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 b="1" dirty="0">
                          <a:solidFill>
                            <a:srgbClr val="C00000"/>
                          </a:solidFill>
                          <a:effectLst/>
                        </a:rPr>
                        <a:t>ca 880</a:t>
                      </a:r>
                      <a:endParaRPr lang="et-EE" sz="16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600" dirty="0">
                          <a:effectLst/>
                        </a:rPr>
                        <a:t> </a:t>
                      </a:r>
                      <a:endParaRPr lang="et-EE" sz="16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20407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B75B95-7B1F-4E1A-801F-54141828FE44}"/>
              </a:ext>
            </a:extLst>
          </p:cNvPr>
          <p:cNvSpPr txBox="1"/>
          <p:nvPr/>
        </p:nvSpPr>
        <p:spPr>
          <a:xfrm>
            <a:off x="522514" y="6081677"/>
            <a:ext cx="11398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Esmast teenust vajab kogu sihtrühm, kuid see stratifitseeritakse riskidest tulenevalt pikaaegse teenuse sihtrühmaks. Kui </a:t>
            </a:r>
          </a:p>
          <a:p>
            <a:r>
              <a:rPr lang="et-EE" dirty="0"/>
              <a:t>seda teenust pakutakse top 10% riksikvintiili kuuluvatele inimestele, on mahuks  max 57 400 inimest </a:t>
            </a:r>
          </a:p>
        </p:txBody>
      </p:sp>
    </p:spTree>
    <p:extLst>
      <p:ext uri="{BB962C8B-B14F-4D97-AF65-F5344CB8AC3E}">
        <p14:creationId xmlns:p14="http://schemas.microsoft.com/office/powerpoint/2010/main" val="258998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39AA77-2752-4F32-9893-2413A7A93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t-EE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t-EE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t-EE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Geeniproovide, nõustamise ja polügeense riskiskoori arvutamise kulud aastas</a:t>
            </a:r>
            <a:r>
              <a:rPr lang="et-EE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erinevate hindade ja mahtude korral (prognoos)</a:t>
            </a:r>
            <a:br>
              <a:rPr lang="et-EE" b="1" dirty="0"/>
            </a:br>
            <a:br>
              <a:rPr lang="et-EE" b="1" dirty="0"/>
            </a:br>
            <a:endParaRPr lang="et-E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262A0F-FBAC-4940-94CF-A37443A402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80" y="1153886"/>
            <a:ext cx="11360000" cy="4937394"/>
          </a:xfrm>
        </p:spPr>
        <p:txBody>
          <a:bodyPr/>
          <a:lstStyle/>
          <a:p>
            <a:endParaRPr lang="et-EE" dirty="0"/>
          </a:p>
          <a:p>
            <a:pPr marL="304793" indent="0"/>
            <a:endParaRPr lang="et-EE" sz="1600" dirty="0"/>
          </a:p>
          <a:p>
            <a:pPr>
              <a:buFont typeface="Wingdings" panose="05000000000000000000" pitchFamily="2" charset="2"/>
              <a:buChar char="Ø"/>
            </a:pPr>
            <a:endParaRPr lang="et-EE" sz="1800" dirty="0"/>
          </a:p>
          <a:p>
            <a:pPr>
              <a:buFont typeface="Wingdings" panose="05000000000000000000" pitchFamily="2" charset="2"/>
              <a:buChar char="Ø"/>
            </a:pPr>
            <a:endParaRPr lang="et-EE" sz="1800" dirty="0"/>
          </a:p>
          <a:p>
            <a:pPr marL="647693" indent="-342900" algn="just">
              <a:lnSpc>
                <a:spcPct val="11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t-EE" sz="2000" b="1" dirty="0"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  <a:p>
            <a:pPr marL="304793" indent="0" algn="just">
              <a:lnSpc>
                <a:spcPct val="115000"/>
              </a:lnSpc>
              <a:spcBef>
                <a:spcPts val="600"/>
              </a:spcBef>
              <a:buNone/>
            </a:pPr>
            <a:endParaRPr lang="et-EE" sz="2000" dirty="0"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t-EE" altLang="et-EE" sz="2000" dirty="0">
              <a:solidFill>
                <a:schemeClr val="tx1"/>
              </a:solidFill>
            </a:endParaRPr>
          </a:p>
          <a:p>
            <a:endParaRPr lang="et-E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403F06-BC22-466E-BD4D-C9D75117A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119630"/>
              </p:ext>
            </p:extLst>
          </p:nvPr>
        </p:nvGraphicFramePr>
        <p:xfrm>
          <a:off x="1647550" y="1803647"/>
          <a:ext cx="8896260" cy="4689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2544">
                  <a:extLst>
                    <a:ext uri="{9D8B030D-6E8A-4147-A177-3AD203B41FA5}">
                      <a16:colId xmlns:a16="http://schemas.microsoft.com/office/drawing/2014/main" val="1421933581"/>
                    </a:ext>
                  </a:extLst>
                </a:gridCol>
                <a:gridCol w="1452528">
                  <a:extLst>
                    <a:ext uri="{9D8B030D-6E8A-4147-A177-3AD203B41FA5}">
                      <a16:colId xmlns:a16="http://schemas.microsoft.com/office/drawing/2014/main" val="1599374467"/>
                    </a:ext>
                  </a:extLst>
                </a:gridCol>
                <a:gridCol w="1388670">
                  <a:extLst>
                    <a:ext uri="{9D8B030D-6E8A-4147-A177-3AD203B41FA5}">
                      <a16:colId xmlns:a16="http://schemas.microsoft.com/office/drawing/2014/main" val="3092623387"/>
                    </a:ext>
                  </a:extLst>
                </a:gridCol>
                <a:gridCol w="1615509">
                  <a:extLst>
                    <a:ext uri="{9D8B030D-6E8A-4147-A177-3AD203B41FA5}">
                      <a16:colId xmlns:a16="http://schemas.microsoft.com/office/drawing/2014/main" val="4166142374"/>
                    </a:ext>
                  </a:extLst>
                </a:gridCol>
                <a:gridCol w="1615509">
                  <a:extLst>
                    <a:ext uri="{9D8B030D-6E8A-4147-A177-3AD203B41FA5}">
                      <a16:colId xmlns:a16="http://schemas.microsoft.com/office/drawing/2014/main" val="1240676869"/>
                    </a:ext>
                  </a:extLst>
                </a:gridCol>
                <a:gridCol w="1351500">
                  <a:extLst>
                    <a:ext uri="{9D8B030D-6E8A-4147-A177-3AD203B41FA5}">
                      <a16:colId xmlns:a16="http://schemas.microsoft.com/office/drawing/2014/main" val="3816838245"/>
                    </a:ext>
                  </a:extLst>
                </a:gridCol>
              </a:tblGrid>
              <a:tr h="1534524"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 dirty="0">
                          <a:effectLst/>
                        </a:rPr>
                        <a:t>Geeniproovide hulk aastas (massarvutus)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 dirty="0">
                          <a:effectLst/>
                        </a:rPr>
                        <a:t>Geeniproovide võtmise ja analüüsimise maksumus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 dirty="0">
                          <a:effectLst/>
                        </a:rPr>
                        <a:t>50% sihtrühma nõustamise maksumus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Haigusriskide PRSi arvutused ühe haigusriski arvutamisel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Farmako- geneetika </a:t>
                      </a:r>
                    </a:p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ravimite paneel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 dirty="0">
                          <a:solidFill>
                            <a:srgbClr val="C00000"/>
                          </a:solidFill>
                          <a:effectLst/>
                        </a:rPr>
                        <a:t>Kokku</a:t>
                      </a:r>
                    </a:p>
                    <a:p>
                      <a:pPr algn="l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 dirty="0">
                          <a:solidFill>
                            <a:srgbClr val="C00000"/>
                          </a:solidFill>
                          <a:effectLst/>
                        </a:rPr>
                        <a:t>maksumus aastas (eurodes)</a:t>
                      </a:r>
                      <a:endParaRPr lang="et-EE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77388456"/>
                  </a:ext>
                </a:extLst>
              </a:tr>
              <a:tr h="525784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 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 b="1" dirty="0">
                          <a:effectLst/>
                        </a:rPr>
                        <a:t>70</a:t>
                      </a:r>
                      <a:endParaRPr lang="et-EE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 b="1" dirty="0">
                          <a:effectLst/>
                        </a:rPr>
                        <a:t>25 </a:t>
                      </a:r>
                      <a:endParaRPr lang="et-EE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 b="1" dirty="0">
                          <a:effectLst/>
                        </a:rPr>
                        <a:t>10 </a:t>
                      </a:r>
                      <a:endParaRPr lang="et-EE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 b="1" dirty="0">
                          <a:effectLst/>
                        </a:rPr>
                        <a:t>20 </a:t>
                      </a:r>
                      <a:endParaRPr lang="et-EE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 dirty="0">
                          <a:effectLst/>
                        </a:rPr>
                        <a:t> </a:t>
                      </a:r>
                      <a:endParaRPr lang="et-EE" sz="1400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261898245"/>
                  </a:ext>
                </a:extLst>
              </a:tr>
              <a:tr h="525784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A. 40 000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2 800 000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500 000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400 000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800 000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 b="1" dirty="0">
                          <a:solidFill>
                            <a:srgbClr val="C00000"/>
                          </a:solidFill>
                          <a:effectLst/>
                        </a:rPr>
                        <a:t>4 500 000</a:t>
                      </a:r>
                      <a:endParaRPr lang="et-EE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054672916"/>
                  </a:ext>
                </a:extLst>
              </a:tr>
              <a:tr h="525784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B. 50 000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5 500 000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625 000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500 000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800 000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 b="1" dirty="0">
                          <a:solidFill>
                            <a:srgbClr val="C00000"/>
                          </a:solidFill>
                          <a:effectLst/>
                        </a:rPr>
                        <a:t>5 425 000</a:t>
                      </a:r>
                      <a:endParaRPr lang="et-EE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916646548"/>
                  </a:ext>
                </a:extLst>
              </a:tr>
              <a:tr h="525784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 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 b="1">
                          <a:effectLst/>
                        </a:rPr>
                        <a:t>50</a:t>
                      </a:r>
                      <a:endParaRPr lang="et-EE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 b="1">
                          <a:effectLst/>
                        </a:rPr>
                        <a:t>25 </a:t>
                      </a:r>
                      <a:endParaRPr lang="et-EE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 b="1">
                          <a:effectLst/>
                        </a:rPr>
                        <a:t>8 </a:t>
                      </a:r>
                      <a:endParaRPr lang="et-EE" sz="1400" b="1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 b="1" dirty="0">
                          <a:effectLst/>
                        </a:rPr>
                        <a:t>10 </a:t>
                      </a:r>
                      <a:endParaRPr lang="et-EE" sz="1400" b="1" dirty="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et-EE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485295538"/>
                  </a:ext>
                </a:extLst>
              </a:tr>
              <a:tr h="525784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C. 40 000 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2 000 000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500 000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320 000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400 000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 b="1" dirty="0">
                          <a:solidFill>
                            <a:srgbClr val="C00000"/>
                          </a:solidFill>
                          <a:effectLst/>
                        </a:rPr>
                        <a:t>3 200 000</a:t>
                      </a:r>
                      <a:endParaRPr lang="et-EE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224323567"/>
                  </a:ext>
                </a:extLst>
              </a:tr>
              <a:tr h="525784"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D. 50 000 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2 500 000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625 000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400 000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>
                          <a:effectLst/>
                        </a:rPr>
                        <a:t>500 000</a:t>
                      </a:r>
                      <a:endParaRPr lang="et-EE" sz="1400"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Bef>
                          <a:spcPts val="600"/>
                        </a:spcBef>
                      </a:pPr>
                      <a:r>
                        <a:rPr lang="et-EE" sz="1400" b="1" dirty="0">
                          <a:solidFill>
                            <a:srgbClr val="C00000"/>
                          </a:solidFill>
                          <a:effectLst/>
                        </a:rPr>
                        <a:t>4 025 000</a:t>
                      </a:r>
                      <a:endParaRPr lang="et-EE" sz="14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16539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8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D9FB8E5-9D2D-4B0E-8CE1-49D0853EC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442" y="280322"/>
            <a:ext cx="6467192" cy="788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7C9F22-D60D-4328-BE80-FF9FB9BF2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695" y="955009"/>
            <a:ext cx="10112187" cy="5899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B9AAF9-194B-4690-8BF0-A68939345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109920" cy="134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89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CD7CFB-D730-4E73-B71D-64656D092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98" y="0"/>
            <a:ext cx="523551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7971D8-B0EE-4858-AE60-6E4DE69A0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716" y="1873309"/>
            <a:ext cx="5073440" cy="49846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586AEC-4A0E-4699-8464-00FF643AED34}"/>
              </a:ext>
            </a:extLst>
          </p:cNvPr>
          <p:cNvSpPr txBox="1"/>
          <p:nvPr/>
        </p:nvSpPr>
        <p:spPr>
          <a:xfrm>
            <a:off x="6267796" y="914401"/>
            <a:ext cx="5568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/>
              <a:t>Eesti ettevõtted: Antegenes, Geneto, Geenitestide labor...</a:t>
            </a:r>
          </a:p>
        </p:txBody>
      </p:sp>
    </p:spTree>
    <p:extLst>
      <p:ext uri="{BB962C8B-B14F-4D97-AF65-F5344CB8AC3E}">
        <p14:creationId xmlns:p14="http://schemas.microsoft.com/office/powerpoint/2010/main" val="380234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t-EE" sz="2800" b="1" kern="0" dirty="0">
                <a:solidFill>
                  <a:srgbClr val="1C4587"/>
                </a:solidFill>
                <a:latin typeface="Arial"/>
                <a:cs typeface="Arial"/>
                <a:sym typeface="Arial"/>
              </a:rPr>
              <a:t>Personaalmeditsiini areng Eestis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417489" y="1151400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56" name="Google Shape;56;p13"/>
          <p:cNvGrpSpPr/>
          <p:nvPr/>
        </p:nvGrpSpPr>
        <p:grpSpPr>
          <a:xfrm>
            <a:off x="621567" y="2469301"/>
            <a:ext cx="2811792" cy="2313967"/>
            <a:chOff x="466175" y="1851975"/>
            <a:chExt cx="2108844" cy="1735475"/>
          </a:xfrm>
        </p:grpSpPr>
        <p:sp>
          <p:nvSpPr>
            <p:cNvPr id="57" name="Google Shape;57;p13"/>
            <p:cNvSpPr/>
            <p:nvPr/>
          </p:nvSpPr>
          <p:spPr>
            <a:xfrm>
              <a:off x="902781" y="3080265"/>
              <a:ext cx="15345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466175" y="3216050"/>
              <a:ext cx="9915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</a:pPr>
              <a:r>
                <a:rPr lang="en" sz="1600" b="1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1999-2002</a:t>
              </a:r>
              <a:endParaRPr sz="16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9" name="Google Shape;59;p13"/>
            <p:cNvGrpSpPr/>
            <p:nvPr/>
          </p:nvGrpSpPr>
          <p:grpSpPr>
            <a:xfrm>
              <a:off x="851208" y="2800855"/>
              <a:ext cx="92400" cy="411825"/>
              <a:chOff x="845575" y="2563700"/>
              <a:chExt cx="92400" cy="411825"/>
            </a:xfrm>
          </p:grpSpPr>
          <p:cxnSp>
            <p:nvCxnSpPr>
              <p:cNvPr id="60" name="Google Shape;60;p13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61" name="Google Shape;61;p13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" name="Google Shape;62;p13"/>
            <p:cNvSpPr txBox="1"/>
            <p:nvPr/>
          </p:nvSpPr>
          <p:spPr>
            <a:xfrm>
              <a:off x="793320" y="1851975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b="1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Personaalmeditsiini algus Eestis</a:t>
              </a:r>
              <a:endParaRPr sz="11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endParaRPr sz="11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PM visioon (Metspalu, Pikani),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Inimgeeniuuringute seadus,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Eesti Geenivaramu loomise algus,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Riikliku X-tee käivitumin</a:t>
              </a:r>
              <a:r>
                <a:rPr lang="en" sz="1067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	 </a:t>
              </a:r>
              <a:endParaRPr sz="1067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2762265" y="3604500"/>
            <a:ext cx="2711939" cy="2310848"/>
            <a:chOff x="2071699" y="2703375"/>
            <a:chExt cx="2033954" cy="1733136"/>
          </a:xfrm>
        </p:grpSpPr>
        <p:sp>
          <p:nvSpPr>
            <p:cNvPr id="64" name="Google Shape;64;p13"/>
            <p:cNvSpPr/>
            <p:nvPr/>
          </p:nvSpPr>
          <p:spPr>
            <a:xfrm>
              <a:off x="2437281" y="3080265"/>
              <a:ext cx="15345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2323952" y="3492711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TIS-i käivitamine,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Alustatakse geenivaramu linkimist riiklike AB-de ja registritega,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GV-s ligi 50 000 geenidoonorit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endParaRPr sz="10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spcAft>
                  <a:spcPts val="2133"/>
                </a:spcAft>
                <a:buClr>
                  <a:srgbClr val="000000"/>
                </a:buClr>
              </a:pPr>
              <a:endParaRPr sz="1067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2071699" y="2703375"/>
              <a:ext cx="9681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</a:pPr>
              <a:r>
                <a:rPr lang="en" sz="1600" b="1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2008-2010</a:t>
              </a:r>
              <a:endParaRPr sz="16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7" name="Google Shape;67;p13"/>
            <p:cNvGrpSpPr/>
            <p:nvPr/>
          </p:nvGrpSpPr>
          <p:grpSpPr>
            <a:xfrm rot="10800000">
              <a:off x="2395183" y="3080258"/>
              <a:ext cx="92400" cy="411825"/>
              <a:chOff x="2070100" y="2563700"/>
              <a:chExt cx="92400" cy="411825"/>
            </a:xfrm>
          </p:grpSpPr>
          <p:cxnSp>
            <p:nvCxnSpPr>
              <p:cNvPr id="68" name="Google Shape;68;p13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69" name="Google Shape;69;p13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Google Shape;70;p13"/>
          <p:cNvGrpSpPr/>
          <p:nvPr/>
        </p:nvGrpSpPr>
        <p:grpSpPr>
          <a:xfrm>
            <a:off x="4857200" y="2469301"/>
            <a:ext cx="2679395" cy="2313967"/>
            <a:chOff x="3642900" y="1851975"/>
            <a:chExt cx="2009546" cy="1735475"/>
          </a:xfrm>
        </p:grpSpPr>
        <p:sp>
          <p:nvSpPr>
            <p:cNvPr id="71" name="Google Shape;71;p13"/>
            <p:cNvSpPr/>
            <p:nvPr/>
          </p:nvSpPr>
          <p:spPr>
            <a:xfrm>
              <a:off x="3971778" y="3080265"/>
              <a:ext cx="15345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2" name="Google Shape;72;p13"/>
            <p:cNvGrpSpPr/>
            <p:nvPr/>
          </p:nvGrpSpPr>
          <p:grpSpPr>
            <a:xfrm>
              <a:off x="3924544" y="2800855"/>
              <a:ext cx="92400" cy="411825"/>
              <a:chOff x="845575" y="2563700"/>
              <a:chExt cx="92400" cy="411825"/>
            </a:xfrm>
          </p:grpSpPr>
          <p:cxnSp>
            <p:nvCxnSpPr>
              <p:cNvPr id="73" name="Google Shape;73;p13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4" name="Google Shape;74;p13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" name="Google Shape;75;p13"/>
            <p:cNvSpPr txBox="1"/>
            <p:nvPr/>
          </p:nvSpPr>
          <p:spPr>
            <a:xfrm>
              <a:off x="3642900" y="3216050"/>
              <a:ext cx="1061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</a:pPr>
              <a:r>
                <a:rPr lang="en" sz="1600" b="1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2014-2015</a:t>
              </a:r>
              <a:endParaRPr sz="16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3870747" y="1851975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b="1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EV Valitsuse otsus võtta suund PM arendamisele</a:t>
              </a:r>
              <a:endParaRPr sz="11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endParaRPr sz="11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Sotsiaalministeeriumi juhtimisel tehakse PM visioon ja eelanalüüs,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E-tervise strateegia 2015-2020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spcAft>
                  <a:spcPts val="2133"/>
                </a:spcAft>
                <a:buClr>
                  <a:srgbClr val="000000"/>
                </a:buClr>
              </a:pPr>
              <a:endParaRPr sz="1067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6736918" y="3566657"/>
            <a:ext cx="3114525" cy="2348748"/>
            <a:chOff x="5131304" y="2674950"/>
            <a:chExt cx="2020844" cy="1761561"/>
          </a:xfrm>
        </p:grpSpPr>
        <p:sp>
          <p:nvSpPr>
            <p:cNvPr id="78" name="Google Shape;78;p13"/>
            <p:cNvSpPr/>
            <p:nvPr/>
          </p:nvSpPr>
          <p:spPr>
            <a:xfrm>
              <a:off x="5506276" y="3080265"/>
              <a:ext cx="15345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9" name="Google Shape;79;p13"/>
            <p:cNvGrpSpPr/>
            <p:nvPr/>
          </p:nvGrpSpPr>
          <p:grpSpPr>
            <a:xfrm rot="10800000">
              <a:off x="5455515" y="3080258"/>
              <a:ext cx="92400" cy="411825"/>
              <a:chOff x="2070100" y="2563700"/>
              <a:chExt cx="92400" cy="411825"/>
            </a:xfrm>
          </p:grpSpPr>
          <p:cxnSp>
            <p:nvCxnSpPr>
              <p:cNvPr id="80" name="Google Shape;80;p13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81" name="Google Shape;81;p13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" name="Google Shape;82;p13"/>
            <p:cNvSpPr txBox="1"/>
            <p:nvPr/>
          </p:nvSpPr>
          <p:spPr>
            <a:xfrm>
              <a:off x="5131304" y="2674950"/>
              <a:ext cx="997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</a:pPr>
              <a:r>
                <a:rPr lang="en" sz="1600" b="1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2018-2021</a:t>
              </a:r>
              <a:endParaRPr sz="16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5370448" y="3492711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b="1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Uuringud ja arendusprojektid</a:t>
              </a:r>
              <a:endParaRPr sz="11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b="1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Riiklikes strateegiates PM</a:t>
              </a:r>
              <a:endParaRPr sz="11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b="1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Eesti EL PM juhtriikide hulgas</a:t>
              </a:r>
              <a:endParaRPr sz="11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endParaRPr sz="11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GV-s 200 000 geenidoonorit,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b="1" kern="0" dirty="0">
                  <a:solidFill>
                    <a:srgbClr val="85200C"/>
                  </a:solidFill>
                  <a:latin typeface="Roboto"/>
                  <a:ea typeface="Roboto"/>
                  <a:cs typeface="Roboto"/>
                  <a:sym typeface="Roboto"/>
                </a:rPr>
                <a:t>PM kliiniline juhtprojekt RV ja SVH ennetuse näitel</a:t>
              </a: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 infrastruktuuri arendusprojekt (GenMed),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Haigekassa TH otsustustoe projekt,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PM teenused Eesti eraettevõtetelt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spcAft>
                  <a:spcPts val="2133"/>
                </a:spcAft>
                <a:buClr>
                  <a:srgbClr val="000000"/>
                </a:buClr>
              </a:pPr>
              <a:endParaRPr sz="1067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8894695" y="2469300"/>
            <a:ext cx="3300615" cy="2313957"/>
            <a:chOff x="6671021" y="1851975"/>
            <a:chExt cx="2475461" cy="1735468"/>
          </a:xfrm>
        </p:grpSpPr>
        <p:sp>
          <p:nvSpPr>
            <p:cNvPr id="85" name="Google Shape;85;p13"/>
            <p:cNvSpPr/>
            <p:nvPr/>
          </p:nvSpPr>
          <p:spPr>
            <a:xfrm>
              <a:off x="7040783" y="3080265"/>
              <a:ext cx="21057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6" name="Google Shape;86;p13"/>
            <p:cNvGrpSpPr/>
            <p:nvPr/>
          </p:nvGrpSpPr>
          <p:grpSpPr>
            <a:xfrm>
              <a:off x="6994658" y="2800855"/>
              <a:ext cx="92400" cy="411825"/>
              <a:chOff x="845575" y="2563700"/>
              <a:chExt cx="92400" cy="411825"/>
            </a:xfrm>
          </p:grpSpPr>
          <p:cxnSp>
            <p:nvCxnSpPr>
              <p:cNvPr id="87" name="Google Shape;87;p13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88" name="Google Shape;88;p13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" name="Google Shape;89;p13"/>
            <p:cNvSpPr txBox="1"/>
            <p:nvPr/>
          </p:nvSpPr>
          <p:spPr>
            <a:xfrm>
              <a:off x="6671021" y="3216043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</a:pPr>
              <a:r>
                <a:rPr lang="en" sz="1600" b="1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2023</a:t>
              </a:r>
              <a:endParaRPr sz="16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6939724" y="1851975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b="1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Personaliseeritud teenuste käivitamine (plaan)</a:t>
              </a:r>
              <a:endParaRPr lang="et-EE" sz="11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t-EE" sz="1100" b="1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Andmemajanduse hoogustumine</a:t>
              </a:r>
            </a:p>
            <a:p>
              <a:pPr defTabSz="1219170">
                <a:buClr>
                  <a:srgbClr val="000000"/>
                </a:buClr>
                <a:buSzPts val="1100"/>
              </a:pPr>
              <a:endParaRPr lang="et-EE" sz="11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t-EE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Haiguste ennetamine ja sobivamad ravimid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endParaRPr sz="1067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spcAft>
                  <a:spcPts val="2133"/>
                </a:spcAft>
                <a:buClr>
                  <a:srgbClr val="000000"/>
                </a:buClr>
              </a:pPr>
              <a:endParaRPr sz="1067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7C6CE-683F-476A-8C98-82B6E538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Hollandi farmakogeneetika andmetega pass – 130 ravimi täpsemaks kasutamiseks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74B439-8B1A-48DD-9AD8-9EDDC86FF2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45" y="2116183"/>
            <a:ext cx="10974580" cy="34853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3D6E9F-6B09-4773-BF4E-F32A0BF62812}"/>
              </a:ext>
            </a:extLst>
          </p:cNvPr>
          <p:cNvSpPr txBox="1"/>
          <p:nvPr/>
        </p:nvSpPr>
        <p:spPr>
          <a:xfrm>
            <a:off x="413658" y="6211669"/>
            <a:ext cx="568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https://upgx.eu/ubiquitous-pharmacogenomics/</a:t>
            </a: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958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14FC74-CECB-45DE-A055-284935928B44}"/>
              </a:ext>
            </a:extLst>
          </p:cNvPr>
          <p:cNvSpPr txBox="1"/>
          <p:nvPr/>
        </p:nvSpPr>
        <p:spPr>
          <a:xfrm>
            <a:off x="588126" y="2684758"/>
            <a:ext cx="10550928" cy="1653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et-EE" sz="1600" b="1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Kliinilise juhtprojekti läbiviimisel kuulusid estPerMed I konsortsiumisse:</a:t>
            </a:r>
            <a:r>
              <a:rPr lang="et-EE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t-EE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Krista Kruuv-Käo, Margus Viigimaa, Peter Padrik (kuni juuni 2020), Ruth Kalda, Hannes Jürgens, Andres Metspalu, Janek Metsallik, Mikk Jürisson, Raul-Allan Kiivet, Vahur Valvere, Neeme Tõnisson, Helene Alavere, Krista Fischer, Aet Saar, Kristi Läll, Alar Irs, Janika Alloja, Katrin Lutsar, Mall Maasik, Mari-Liis Tammesoo, Liis Leitsalu, Heti Pisarev, Sirje Lind, Katrin Õunap, Kristjan Metsalu, Tiina Kahre, Ene Mölder, Kai Budrikas, Merike Leego, Merilin Raud</a:t>
            </a:r>
            <a:endParaRPr lang="et-EE" sz="1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480960-36EF-4064-BADF-B079A5E375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68" y="4569625"/>
            <a:ext cx="8699863" cy="2005557"/>
          </a:xfrm>
          <a:prstGeom prst="rect">
            <a:avLst/>
          </a:prstGeom>
          <a:ln cap="flat"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C1A34C-D453-4EF6-AA37-7C1D07D4ACBA}"/>
              </a:ext>
            </a:extLst>
          </p:cNvPr>
          <p:cNvSpPr txBox="1"/>
          <p:nvPr/>
        </p:nvSpPr>
        <p:spPr>
          <a:xfrm>
            <a:off x="4164677" y="679201"/>
            <a:ext cx="2389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dirty="0">
                <a:solidFill>
                  <a:schemeClr val="accent1">
                    <a:lumMod val="50000"/>
                  </a:schemeClr>
                </a:solidFill>
              </a:rPr>
              <a:t>Tänan kuulamast!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091F5-AF2D-41A7-B94F-5504B25792AD}"/>
              </a:ext>
            </a:extLst>
          </p:cNvPr>
          <p:cNvSpPr txBox="1"/>
          <p:nvPr/>
        </p:nvSpPr>
        <p:spPr>
          <a:xfrm>
            <a:off x="588126" y="2038427"/>
            <a:ext cx="698127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Aruanne on leitav:</a:t>
            </a:r>
          </a:p>
          <a:p>
            <a:r>
              <a:rPr lang="et-EE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https://www.etag.ee/wp-content/uploads/2021/07/L%C3%B5pparuanne.pdf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63256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t-EE" sz="2800" b="1" kern="0" dirty="0">
                <a:solidFill>
                  <a:srgbClr val="1C4587"/>
                </a:solidFill>
                <a:latin typeface="Arial"/>
                <a:cs typeface="Arial"/>
                <a:sym typeface="Arial"/>
              </a:rPr>
              <a:t>Personaalmeditsiini areng Eestis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417489" y="1151400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 dirty="0"/>
          </a:p>
        </p:txBody>
      </p:sp>
      <p:grpSp>
        <p:nvGrpSpPr>
          <p:cNvPr id="56" name="Google Shape;56;p13"/>
          <p:cNvGrpSpPr/>
          <p:nvPr/>
        </p:nvGrpSpPr>
        <p:grpSpPr>
          <a:xfrm>
            <a:off x="621567" y="2469301"/>
            <a:ext cx="2811792" cy="2313967"/>
            <a:chOff x="466175" y="1851975"/>
            <a:chExt cx="2108844" cy="1735475"/>
          </a:xfrm>
        </p:grpSpPr>
        <p:sp>
          <p:nvSpPr>
            <p:cNvPr id="57" name="Google Shape;57;p13"/>
            <p:cNvSpPr/>
            <p:nvPr/>
          </p:nvSpPr>
          <p:spPr>
            <a:xfrm>
              <a:off x="902781" y="3080265"/>
              <a:ext cx="15345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466175" y="3216050"/>
              <a:ext cx="9915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</a:pPr>
              <a:r>
                <a:rPr lang="en" sz="1600" b="1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1999-2002</a:t>
              </a:r>
              <a:endParaRPr sz="16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59" name="Google Shape;59;p13"/>
            <p:cNvGrpSpPr/>
            <p:nvPr/>
          </p:nvGrpSpPr>
          <p:grpSpPr>
            <a:xfrm>
              <a:off x="851208" y="2800855"/>
              <a:ext cx="92400" cy="411825"/>
              <a:chOff x="845575" y="2563700"/>
              <a:chExt cx="92400" cy="411825"/>
            </a:xfrm>
          </p:grpSpPr>
          <p:cxnSp>
            <p:nvCxnSpPr>
              <p:cNvPr id="60" name="Google Shape;60;p13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61" name="Google Shape;61;p13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" name="Google Shape;62;p13"/>
            <p:cNvSpPr txBox="1"/>
            <p:nvPr/>
          </p:nvSpPr>
          <p:spPr>
            <a:xfrm>
              <a:off x="793320" y="1851975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b="1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Personaalmeditsiini algus Eestis</a:t>
              </a:r>
              <a:endParaRPr sz="11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endParaRPr sz="11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PM visioon (Metspalu, Pikani),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Inimgeeniuuringute seadus,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Eesti Geenivaramu loomise algus,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Riikliku X-tee käivitumin</a:t>
              </a:r>
              <a:r>
                <a:rPr lang="en" sz="1067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	 </a:t>
              </a:r>
              <a:endParaRPr sz="1067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3" name="Google Shape;63;p13"/>
          <p:cNvGrpSpPr/>
          <p:nvPr/>
        </p:nvGrpSpPr>
        <p:grpSpPr>
          <a:xfrm>
            <a:off x="2762265" y="3604500"/>
            <a:ext cx="2711939" cy="2310848"/>
            <a:chOff x="2071699" y="2703375"/>
            <a:chExt cx="2033954" cy="1733136"/>
          </a:xfrm>
        </p:grpSpPr>
        <p:sp>
          <p:nvSpPr>
            <p:cNvPr id="64" name="Google Shape;64;p13"/>
            <p:cNvSpPr/>
            <p:nvPr/>
          </p:nvSpPr>
          <p:spPr>
            <a:xfrm>
              <a:off x="2437281" y="3080265"/>
              <a:ext cx="15345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2323952" y="3492711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TIS-i käivitamine,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Alustatakse geenivaramu linkimist riiklike AB-de ja registritega,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GV-s ligi 50 000 geenidoonorit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endParaRPr sz="1067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spcAft>
                  <a:spcPts val="2133"/>
                </a:spcAft>
                <a:buClr>
                  <a:srgbClr val="000000"/>
                </a:buClr>
              </a:pPr>
              <a:endParaRPr sz="1067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2071699" y="2703375"/>
              <a:ext cx="9681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</a:pPr>
              <a:r>
                <a:rPr lang="en" sz="1600" b="1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2008-2010</a:t>
              </a:r>
              <a:endParaRPr sz="16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7" name="Google Shape;67;p13"/>
            <p:cNvGrpSpPr/>
            <p:nvPr/>
          </p:nvGrpSpPr>
          <p:grpSpPr>
            <a:xfrm rot="10800000">
              <a:off x="2395183" y="3080258"/>
              <a:ext cx="92400" cy="411825"/>
              <a:chOff x="2070100" y="2563700"/>
              <a:chExt cx="92400" cy="411825"/>
            </a:xfrm>
          </p:grpSpPr>
          <p:cxnSp>
            <p:nvCxnSpPr>
              <p:cNvPr id="68" name="Google Shape;68;p13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69" name="Google Shape;69;p13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0" name="Google Shape;70;p13"/>
          <p:cNvGrpSpPr/>
          <p:nvPr/>
        </p:nvGrpSpPr>
        <p:grpSpPr>
          <a:xfrm>
            <a:off x="4857200" y="2469301"/>
            <a:ext cx="2679395" cy="2313967"/>
            <a:chOff x="3642900" y="1851975"/>
            <a:chExt cx="2009546" cy="1735475"/>
          </a:xfrm>
        </p:grpSpPr>
        <p:sp>
          <p:nvSpPr>
            <p:cNvPr id="71" name="Google Shape;71;p13"/>
            <p:cNvSpPr/>
            <p:nvPr/>
          </p:nvSpPr>
          <p:spPr>
            <a:xfrm>
              <a:off x="3971778" y="3080265"/>
              <a:ext cx="15345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2" name="Google Shape;72;p13"/>
            <p:cNvGrpSpPr/>
            <p:nvPr/>
          </p:nvGrpSpPr>
          <p:grpSpPr>
            <a:xfrm>
              <a:off x="3924544" y="2800855"/>
              <a:ext cx="92400" cy="411825"/>
              <a:chOff x="845575" y="2563700"/>
              <a:chExt cx="92400" cy="411825"/>
            </a:xfrm>
          </p:grpSpPr>
          <p:cxnSp>
            <p:nvCxnSpPr>
              <p:cNvPr id="73" name="Google Shape;73;p13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74" name="Google Shape;74;p13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" name="Google Shape;75;p13"/>
            <p:cNvSpPr txBox="1"/>
            <p:nvPr/>
          </p:nvSpPr>
          <p:spPr>
            <a:xfrm>
              <a:off x="3642900" y="3216050"/>
              <a:ext cx="10617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</a:pPr>
              <a:r>
                <a:rPr lang="en" sz="1600" b="1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2014-2015</a:t>
              </a:r>
              <a:endParaRPr sz="16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3870747" y="1851975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b="1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EV Valitsuse otsus võtta suund PM arendamisele</a:t>
              </a:r>
              <a:endParaRPr sz="11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endParaRPr sz="11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Sotsiaalministeeriumi juhtimisel tehakse PM visioon ja eelanalüüs,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E-tervise strateegia 2015-2020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spcAft>
                  <a:spcPts val="2133"/>
                </a:spcAft>
                <a:buClr>
                  <a:srgbClr val="000000"/>
                </a:buClr>
              </a:pPr>
              <a:endParaRPr sz="1067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6736918" y="3566657"/>
            <a:ext cx="3339955" cy="2348748"/>
            <a:chOff x="5131304" y="2674950"/>
            <a:chExt cx="2167113" cy="1761561"/>
          </a:xfrm>
        </p:grpSpPr>
        <p:sp>
          <p:nvSpPr>
            <p:cNvPr id="78" name="Google Shape;78;p13"/>
            <p:cNvSpPr/>
            <p:nvPr/>
          </p:nvSpPr>
          <p:spPr>
            <a:xfrm>
              <a:off x="5506276" y="3080265"/>
              <a:ext cx="15345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9" name="Google Shape;79;p13"/>
            <p:cNvGrpSpPr/>
            <p:nvPr/>
          </p:nvGrpSpPr>
          <p:grpSpPr>
            <a:xfrm rot="10800000">
              <a:off x="5455515" y="3080258"/>
              <a:ext cx="92400" cy="411825"/>
              <a:chOff x="2070100" y="2563700"/>
              <a:chExt cx="92400" cy="411825"/>
            </a:xfrm>
          </p:grpSpPr>
          <p:cxnSp>
            <p:nvCxnSpPr>
              <p:cNvPr id="80" name="Google Shape;80;p13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81" name="Google Shape;81;p13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2" name="Google Shape;82;p13"/>
            <p:cNvSpPr txBox="1"/>
            <p:nvPr/>
          </p:nvSpPr>
          <p:spPr>
            <a:xfrm>
              <a:off x="5131304" y="2674950"/>
              <a:ext cx="997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</a:pPr>
              <a:r>
                <a:rPr lang="en" sz="1600" b="1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2018-2021</a:t>
              </a:r>
              <a:endParaRPr sz="16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5370448" y="3492711"/>
              <a:ext cx="1927969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b="1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Uuringud ja arendusprojektid</a:t>
              </a:r>
              <a:endParaRPr sz="11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b="1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Riiklikes strateegiates PM</a:t>
              </a:r>
              <a:endParaRPr sz="11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b="1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Eesti EL PM juhtriikide hulgas</a:t>
              </a:r>
              <a:endParaRPr sz="11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endParaRPr sz="11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GV-s 200 000 geenidoonorit,</a:t>
              </a:r>
              <a:endParaRPr lang="et-EE"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t-EE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RES - suunata 20 MEUR 2018-22 PM arengusse,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b="1" kern="0" dirty="0">
                  <a:solidFill>
                    <a:srgbClr val="85200C"/>
                  </a:solidFill>
                  <a:latin typeface="Roboto"/>
                  <a:ea typeface="Roboto"/>
                  <a:cs typeface="Roboto"/>
                  <a:sym typeface="Roboto"/>
                </a:rPr>
                <a:t>PM kliiniline juhtprojekt RV ja SVH ennetuse näitel</a:t>
              </a: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IT infrastruktuuri arendusprojekt (GenMed),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Haigekassa TH otsustustoe projekt,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PM teenused Eesti eraettevõtetelt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spcAft>
                  <a:spcPts val="2133"/>
                </a:spcAft>
                <a:buClr>
                  <a:srgbClr val="000000"/>
                </a:buClr>
              </a:pPr>
              <a:endParaRPr sz="1067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8894695" y="2469300"/>
            <a:ext cx="3300615" cy="2313957"/>
            <a:chOff x="6671021" y="1851975"/>
            <a:chExt cx="2475461" cy="1735468"/>
          </a:xfrm>
        </p:grpSpPr>
        <p:sp>
          <p:nvSpPr>
            <p:cNvPr id="85" name="Google Shape;85;p13"/>
            <p:cNvSpPr/>
            <p:nvPr/>
          </p:nvSpPr>
          <p:spPr>
            <a:xfrm>
              <a:off x="7040783" y="3080265"/>
              <a:ext cx="21057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6" name="Google Shape;86;p13"/>
            <p:cNvGrpSpPr/>
            <p:nvPr/>
          </p:nvGrpSpPr>
          <p:grpSpPr>
            <a:xfrm>
              <a:off x="6994658" y="2800855"/>
              <a:ext cx="92400" cy="411825"/>
              <a:chOff x="845575" y="2563700"/>
              <a:chExt cx="92400" cy="411825"/>
            </a:xfrm>
          </p:grpSpPr>
          <p:cxnSp>
            <p:nvCxnSpPr>
              <p:cNvPr id="87" name="Google Shape;87;p13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88" name="Google Shape;88;p13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" name="Google Shape;89;p13"/>
            <p:cNvSpPr txBox="1"/>
            <p:nvPr/>
          </p:nvSpPr>
          <p:spPr>
            <a:xfrm>
              <a:off x="6671021" y="3216043"/>
              <a:ext cx="745800" cy="37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ctr"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</a:pPr>
              <a:r>
                <a:rPr lang="en" sz="1600" b="1" ker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2023</a:t>
              </a:r>
              <a:endParaRPr sz="1600" b="1" ker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6939724" y="1851975"/>
              <a:ext cx="1781700" cy="94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100"/>
              </a:pPr>
              <a:r>
                <a:rPr lang="en" sz="1100" b="1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Personaliseeritud teenuste käivitamine (plaan)</a:t>
              </a:r>
              <a:endParaRPr lang="et-EE" sz="11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t-EE" sz="1100" b="1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Andmemajanduse hoogustumine</a:t>
              </a:r>
            </a:p>
            <a:p>
              <a:pPr defTabSz="1219170">
                <a:buClr>
                  <a:srgbClr val="000000"/>
                </a:buClr>
                <a:buSzPts val="1100"/>
              </a:pPr>
              <a:endParaRPr lang="et-EE" sz="1100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r>
                <a:rPr lang="et-EE" sz="1100" kern="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Haiguste ennetamine ja sobivamad ravimid</a:t>
              </a:r>
              <a:endParaRPr sz="1100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buClr>
                  <a:srgbClr val="000000"/>
                </a:buClr>
                <a:buSzPts val="1100"/>
              </a:pPr>
              <a:endParaRPr sz="1067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defTabSz="1219170">
                <a:spcAft>
                  <a:spcPts val="2133"/>
                </a:spcAft>
                <a:buClr>
                  <a:srgbClr val="000000"/>
                </a:buClr>
              </a:pPr>
              <a:endParaRPr sz="1067" b="1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90361B1-52EF-4E17-A362-F879AE6CF650}"/>
              </a:ext>
            </a:extLst>
          </p:cNvPr>
          <p:cNvSpPr txBox="1"/>
          <p:nvPr/>
        </p:nvSpPr>
        <p:spPr>
          <a:xfrm>
            <a:off x="621567" y="6003636"/>
            <a:ext cx="405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>
                <a:solidFill>
                  <a:schemeClr val="accent1">
                    <a:lumMod val="50000"/>
                  </a:schemeClr>
                </a:solidFill>
              </a:rPr>
              <a:t>Kulud (või investeering) 50-60 MEUR </a:t>
            </a:r>
          </a:p>
          <a:p>
            <a:r>
              <a:rPr lang="et-EE" dirty="0">
                <a:solidFill>
                  <a:schemeClr val="accent1">
                    <a:lumMod val="50000"/>
                  </a:schemeClr>
                </a:solidFill>
              </a:rPr>
              <a:t>(va X-tee, TIS)</a:t>
            </a:r>
          </a:p>
        </p:txBody>
      </p:sp>
    </p:spTree>
    <p:extLst>
      <p:ext uri="{BB962C8B-B14F-4D97-AF65-F5344CB8AC3E}">
        <p14:creationId xmlns:p14="http://schemas.microsoft.com/office/powerpoint/2010/main" val="188166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3938" y="68623"/>
            <a:ext cx="9965788" cy="939917"/>
          </a:xfrm>
        </p:spPr>
        <p:txBody>
          <a:bodyPr>
            <a:noAutofit/>
          </a:bodyPr>
          <a:lstStyle/>
          <a:p>
            <a:r>
              <a:rPr lang="et-EE" dirty="0">
                <a:solidFill>
                  <a:schemeClr val="accent1">
                    <a:lumMod val="50000"/>
                  </a:schemeClr>
                </a:solidFill>
              </a:rPr>
              <a:t>Südame-veresoonkonnahaiguste risk kõrgema PRS-ga isikutel on suurem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Content Placeholder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94" y="1216768"/>
            <a:ext cx="5540267" cy="46326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4526" y="5849460"/>
            <a:ext cx="11140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>
                <a:latin typeface="+mj-lt"/>
                <a:ea typeface="Times New Roman" panose="02020603050405020304" pitchFamily="18" charset="0"/>
              </a:rPr>
              <a:t>Müokardi infarkti ja kardiovaskulaarse suremuse kumulatiivne risk TÜ Eesti Geenivaramu geenidoonorite kohordi (n=</a:t>
            </a:r>
            <a:r>
              <a:rPr lang="et-EE" dirty="0">
                <a:latin typeface="+mj-lt"/>
                <a:ea typeface="Calibri" panose="020F0502020204030204" pitchFamily="34" charset="0"/>
              </a:rPr>
              <a:t>3157, vanus värbamisel 30-69 aastat) </a:t>
            </a:r>
            <a:r>
              <a:rPr lang="et-EE" dirty="0">
                <a:latin typeface="+mj-lt"/>
                <a:ea typeface="Times New Roman" panose="02020603050405020304" pitchFamily="18" charset="0"/>
              </a:rPr>
              <a:t>kõrgeima polügeense SVH riskikvintiili uuritavatel võrreldes ülejäänud kohordiga</a:t>
            </a:r>
            <a:endParaRPr lang="et-E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6845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Rect 0"/>
          <p:cNvSpPr txBox="1">
            <a:spLocks noGrp="1"/>
          </p:cNvSpPr>
          <p:nvPr>
            <p:ph type="title"/>
          </p:nvPr>
        </p:nvSpPr>
        <p:spPr>
          <a:xfrm>
            <a:off x="346075" y="0"/>
            <a:ext cx="11315700" cy="1057910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91440" tIns="91440" rIns="91440" bIns="91440" anchor="t">
            <a:noAutofit/>
          </a:bodyPr>
          <a:lstStyle/>
          <a:p>
            <a:pPr marL="0" indent="0" algn="l" rtl="0" latinLnBrk="0">
              <a:buFontTx/>
              <a:buNone/>
            </a:pPr>
            <a:r>
              <a:rPr lang="et-EE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</a:rPr>
              <a:t>Suurema polügeense rinnavähi riskiga naised haigestuvad sagedamini rinnavähki</a:t>
            </a:r>
            <a:r>
              <a:rPr sz="3200" b="1" i="0" strike="noStrike" cap="none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b="0" i="0" strike="noStrike" cap="none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</a:rPr>
              <a:t>(</a:t>
            </a:r>
            <a:r>
              <a:rPr lang="et-EE" b="0" i="0" strike="noStrike" cap="none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</a:rPr>
              <a:t>geenivaramu andmed</a:t>
            </a:r>
            <a:r>
              <a:rPr b="0" i="0" strike="noStrike" cap="none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Arial" charset="0"/>
              </a:rPr>
              <a:t>)</a:t>
            </a:r>
            <a:endParaRPr lang="ko-KR" altLang="en-US" b="0" i="0" strike="noStrike" cap="none" dirty="0">
              <a:solidFill>
                <a:schemeClr val="accent1">
                  <a:lumMod val="50000"/>
                </a:schemeClr>
              </a:solidFill>
              <a:latin typeface="Arial" charset="0"/>
              <a:ea typeface="Arial" charset="0"/>
            </a:endParaRPr>
          </a:p>
        </p:txBody>
      </p:sp>
      <p:sp>
        <p:nvSpPr>
          <p:cNvPr id="3" name="Rect 0"/>
          <p:cNvSpPr txBox="1">
            <a:spLocks/>
          </p:cNvSpPr>
          <p:nvPr/>
        </p:nvSpPr>
        <p:spPr>
          <a:xfrm>
            <a:off x="6626860" y="2941320"/>
            <a:ext cx="1229995" cy="24574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rtl="0" latinLnBrk="0">
              <a:buFontTx/>
              <a:buNone/>
            </a:pPr>
            <a:r>
              <a:rPr sz="1000" b="0" i="0" strike="noStrike" cap="none">
                <a:solidFill>
                  <a:srgbClr val="4472C4"/>
                </a:solidFill>
                <a:latin typeface="Arial" charset="0"/>
                <a:ea typeface="Arial" charset="0"/>
              </a:rPr>
              <a:t>Top 5% PRS</a:t>
            </a:r>
            <a:endParaRPr lang="ko-KR" altLang="en-US" sz="1000" b="0" i="0" strike="noStrike" cap="none">
              <a:solidFill>
                <a:srgbClr val="4472C4"/>
              </a:solidFill>
              <a:latin typeface="Arial" charset="0"/>
              <a:ea typeface="Arial" charset="0"/>
            </a:endParaRPr>
          </a:p>
        </p:txBody>
      </p:sp>
      <p:sp>
        <p:nvSpPr>
          <p:cNvPr id="6" name="Rect 0"/>
          <p:cNvSpPr txBox="1">
            <a:spLocks/>
          </p:cNvSpPr>
          <p:nvPr/>
        </p:nvSpPr>
        <p:spPr>
          <a:xfrm>
            <a:off x="6096000" y="5248275"/>
            <a:ext cx="2183130" cy="24574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rtl="0" latinLnBrk="0">
              <a:buFontTx/>
              <a:buNone/>
            </a:pPr>
            <a:r>
              <a:rPr sz="1000" b="0" i="0" strike="noStrike" cap="none">
                <a:solidFill>
                  <a:srgbClr val="4472C4"/>
                </a:solidFill>
                <a:latin typeface="Arial" charset="0"/>
                <a:ea typeface="Arial" charset="0"/>
              </a:rPr>
              <a:t>The lowest 0 – 50 % PRS</a:t>
            </a:r>
            <a:endParaRPr lang="ko-KR" altLang="en-US" sz="1000" b="0" i="0" strike="noStrike" cap="none">
              <a:solidFill>
                <a:srgbClr val="4472C4"/>
              </a:solidFill>
              <a:latin typeface="Arial" charset="0"/>
              <a:ea typeface="Arial" charset="0"/>
            </a:endParaRPr>
          </a:p>
        </p:txBody>
      </p:sp>
      <p:pic>
        <p:nvPicPr>
          <p:cNvPr id="741" name="Content Placeholder 1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780" y="1217930"/>
            <a:ext cx="7321550" cy="5640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A2A6F70F-9B95-4B7D-862B-C8EE82410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398" y="859406"/>
            <a:ext cx="8047183" cy="5710551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9A603CD-C8B2-4D19-91BF-BD36D05FE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8" y="1"/>
            <a:ext cx="4177915" cy="1286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9015" y="3714681"/>
            <a:ext cx="51263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Kõigi nende haiguste </a:t>
            </a:r>
            <a:r>
              <a:rPr lang="et-EE" dirty="0">
                <a:solidFill>
                  <a:prstClr val="black"/>
                </a:solidFill>
                <a:latin typeface="Calibri" panose="020F0502020204030204"/>
              </a:rPr>
              <a:t>riskide realiseerumist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vaadates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>
                <a:solidFill>
                  <a:prstClr val="black"/>
                </a:solidFill>
                <a:latin typeface="Calibri" panose="020F0502020204030204"/>
              </a:rPr>
              <a:t>tuleks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personaalset ennetust alustada vähemalt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>
                <a:solidFill>
                  <a:prstClr val="black"/>
                </a:solidFill>
                <a:latin typeface="Calibri" panose="020F0502020204030204"/>
              </a:rPr>
              <a:t>v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anuses 35.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Samas liigub areng selles suunast, 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>
                <a:solidFill>
                  <a:prstClr val="black"/>
                </a:solidFill>
                <a:latin typeface="Calibri" panose="020F0502020204030204"/>
              </a:rPr>
              <a:t>alustada riskide välja selgitamisega juba lapseeas.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B4F76-5091-46B2-B36F-6610EC6A3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080" y="1492386"/>
            <a:ext cx="4312976" cy="345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1D5556-A77C-4011-A322-A528FAE6AAC0}"/>
              </a:ext>
            </a:extLst>
          </p:cNvPr>
          <p:cNvSpPr txBox="1"/>
          <p:nvPr/>
        </p:nvSpPr>
        <p:spPr>
          <a:xfrm>
            <a:off x="55418" y="1235458"/>
            <a:ext cx="1064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dirty="0"/>
              <a:t>Mars et al.</a:t>
            </a:r>
          </a:p>
        </p:txBody>
      </p:sp>
    </p:spTree>
    <p:extLst>
      <p:ext uri="{BB962C8B-B14F-4D97-AF65-F5344CB8AC3E}">
        <p14:creationId xmlns:p14="http://schemas.microsoft.com/office/powerpoint/2010/main" val="288485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4"/>
          <p:cNvSpPr txBox="1"/>
          <p:nvPr/>
        </p:nvSpPr>
        <p:spPr>
          <a:xfrm>
            <a:off x="415931" y="253080"/>
            <a:ext cx="11360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t-EE" sz="3200" b="1" kern="0" dirty="0">
                <a:solidFill>
                  <a:srgbClr val="1C4587"/>
                </a:solidFill>
                <a:latin typeface="Arial"/>
                <a:cs typeface="Arial"/>
                <a:sym typeface="Arial"/>
              </a:rPr>
              <a:t>Personaalmeditsiini</a:t>
            </a:r>
            <a:r>
              <a:rPr lang="et-EE" sz="2800" b="1" kern="0" dirty="0">
                <a:solidFill>
                  <a:srgbClr val="1C4587"/>
                </a:solidFill>
                <a:latin typeface="Arial"/>
                <a:cs typeface="Arial"/>
                <a:sym typeface="Arial"/>
              </a:rPr>
              <a:t> kliinilise juhtprojekti </a:t>
            </a:r>
            <a:r>
              <a:rPr lang="et-EE" sz="2800" b="1" kern="0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eesmärgid </a:t>
            </a:r>
            <a:endParaRPr sz="28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4"/>
          <p:cNvSpPr txBox="1"/>
          <p:nvPr/>
        </p:nvSpPr>
        <p:spPr>
          <a:xfrm>
            <a:off x="415680" y="1536480"/>
            <a:ext cx="11360160" cy="455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t-EE" sz="24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t-EE" sz="2000" u="sng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Arendada, valideerida ja hinnata uusi geneetilist informatsiooni kaasavaid lähenemisi haigusriskide arvutamiseks </a:t>
            </a:r>
            <a:r>
              <a:rPr lang="et-EE" sz="20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ning nende kasutamiseks </a:t>
            </a:r>
            <a:r>
              <a:rPr lang="et-EE" sz="2000" u="sng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igapäeva meditsiinis</a:t>
            </a:r>
            <a:r>
              <a:rPr lang="et-EE" sz="20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 haiguste ennetamiseks ja ravi tõhustamiseks;</a:t>
            </a:r>
            <a:endParaRPr sz="2000" kern="0" dirty="0">
              <a:solidFill>
                <a:srgbClr val="000000">
                  <a:lumMod val="85000"/>
                  <a:lumOff val="15000"/>
                </a:srgbClr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2000" kern="0" dirty="0">
              <a:solidFill>
                <a:srgbClr val="000000">
                  <a:lumMod val="85000"/>
                  <a:lumOff val="15000"/>
                </a:srgbClr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t-EE" sz="20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/>
                <a:sym typeface="Arial"/>
              </a:rPr>
              <a:t>2. </a:t>
            </a:r>
            <a:r>
              <a:rPr lang="et-EE" sz="2000" u="sng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/>
                <a:sym typeface="Arial"/>
              </a:rPr>
              <a:t>T</a:t>
            </a:r>
            <a:r>
              <a:rPr lang="et-EE" sz="2000" u="sng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öötada välja personaalmeditsiini teenusemudel koos kulutõhususanalüüsiga;</a:t>
            </a:r>
            <a:endParaRPr sz="2000" u="sng" kern="0" dirty="0">
              <a:solidFill>
                <a:srgbClr val="000000">
                  <a:lumMod val="85000"/>
                  <a:lumOff val="15000"/>
                </a:srgb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304552" defTabSz="1219170">
              <a:buClr>
                <a:srgbClr val="434343"/>
              </a:buClr>
              <a:buSzPts val="1800"/>
            </a:pPr>
            <a:endParaRPr sz="2000" kern="0" dirty="0">
              <a:solidFill>
                <a:srgbClr val="000000">
                  <a:lumMod val="85000"/>
                  <a:lumOff val="15000"/>
                </a:srgbClr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t-EE" sz="20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/>
                <a:sym typeface="Arial"/>
              </a:rPr>
              <a:t>3</a:t>
            </a:r>
            <a:r>
              <a:rPr lang="et-EE" sz="20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t-EE" sz="2000" u="sng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Testida personaalmeditsiini andmetaristut ja otsustustuge</a:t>
            </a:r>
            <a:r>
              <a:rPr lang="et-EE" sz="20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, kaardistada ilmnevad probleemid ja pakkuda välja kliiniliste komponentidega seonduvaid lahendusi süsteemide täiustamiseks</a:t>
            </a:r>
            <a:r>
              <a:rPr lang="et-EE" sz="20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cs typeface="Arial"/>
                <a:sym typeface="Arial"/>
              </a:rPr>
              <a:t>.</a:t>
            </a:r>
            <a:r>
              <a:rPr lang="et-EE" sz="2000" kern="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kern="0" dirty="0">
              <a:solidFill>
                <a:srgbClr val="000000">
                  <a:lumMod val="85000"/>
                  <a:lumOff val="15000"/>
                </a:srgb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indent="-304552" defTabSz="1219170">
              <a:buClr>
                <a:srgbClr val="434343"/>
              </a:buClr>
              <a:buSzPts val="1800"/>
            </a:pPr>
            <a:endParaRPr sz="20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t-EE" sz="2000" kern="0" dirty="0">
                <a:latin typeface="Arial"/>
                <a:ea typeface="Arial"/>
                <a:cs typeface="Arial"/>
                <a:sym typeface="Arial"/>
              </a:rPr>
              <a:t>Projekti lõpus saab uuringu tulemuste põhjal otsustada, </a:t>
            </a:r>
            <a:r>
              <a:rPr lang="et-EE" sz="2000" u="sng" kern="0" dirty="0">
                <a:latin typeface="Arial"/>
                <a:ea typeface="Arial"/>
                <a:cs typeface="Arial"/>
                <a:sym typeface="Arial"/>
              </a:rPr>
              <a:t>kuidas</a:t>
            </a:r>
            <a:r>
              <a:rPr lang="et-EE" sz="2000" kern="0" dirty="0">
                <a:latin typeface="Arial"/>
                <a:ea typeface="Arial"/>
                <a:cs typeface="Arial"/>
                <a:sym typeface="Arial"/>
              </a:rPr>
              <a:t> juurutada personaalmeditsiin ehk uut tüüpi kliiniline käsitlus valitud ja uutes lisanduvates valdkondades Eesti tervishoiusüsteemis.</a:t>
            </a:r>
            <a:endParaRPr sz="2000" kern="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7"/>
          <p:cNvSpPr txBox="1"/>
          <p:nvPr/>
        </p:nvSpPr>
        <p:spPr>
          <a:xfrm>
            <a:off x="415997" y="13"/>
            <a:ext cx="11360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t-EE" sz="3733" b="1" dirty="0">
                <a:solidFill>
                  <a:srgbClr val="1C4587"/>
                </a:solidFill>
              </a:rPr>
              <a:t>Uuringu kliinilised a</a:t>
            </a:r>
            <a:r>
              <a:rPr lang="et-EE" sz="3733" b="1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laprojektid</a:t>
            </a:r>
            <a:endParaRPr sz="3733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36" name="Google Shape;336;p57"/>
          <p:cNvGraphicFramePr/>
          <p:nvPr>
            <p:extLst>
              <p:ext uri="{D42A27DB-BD31-4B8C-83A1-F6EECF244321}">
                <p14:modId xmlns:p14="http://schemas.microsoft.com/office/powerpoint/2010/main" val="839322660"/>
              </p:ext>
            </p:extLst>
          </p:nvPr>
        </p:nvGraphicFramePr>
        <p:xfrm>
          <a:off x="415995" y="686839"/>
          <a:ext cx="10706434" cy="5905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53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3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3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000" b="1" dirty="0">
                          <a:solidFill>
                            <a:srgbClr val="C00000"/>
                          </a:solidFill>
                        </a:rPr>
                        <a:t>Rinnavähi</a:t>
                      </a:r>
                      <a:r>
                        <a:rPr lang="et-EE" sz="2000" b="1" dirty="0">
                          <a:solidFill>
                            <a:schemeClr val="dk2"/>
                          </a:solidFill>
                        </a:rPr>
                        <a:t> personaliseeritud riskidel põhineva ennetuse ja sõeluuringu rakendamine</a:t>
                      </a:r>
                      <a:endParaRPr sz="2000" b="1" dirty="0">
                        <a:solidFill>
                          <a:schemeClr val="dk2"/>
                        </a:solidFill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000" b="1" dirty="0">
                          <a:solidFill>
                            <a:srgbClr val="C00000"/>
                          </a:solidFill>
                        </a:rPr>
                        <a:t>Südame-veresoonkonna haiguste </a:t>
                      </a:r>
                      <a:r>
                        <a:rPr lang="et-EE" sz="2000" b="1" dirty="0">
                          <a:solidFill>
                            <a:schemeClr val="dk2"/>
                          </a:solidFill>
                        </a:rPr>
                        <a:t>proaktiivse ennetusstrateegia rakendatavus ja tervisemõju kõrge pärilikkusriskiga isikutel</a:t>
                      </a:r>
                      <a:endParaRPr sz="2000" b="1" dirty="0">
                        <a:solidFill>
                          <a:schemeClr val="dk2"/>
                        </a:solidFill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21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000" dirty="0"/>
                        <a:t>Kõrge RV riskiga naised </a:t>
                      </a:r>
                      <a:r>
                        <a:rPr lang="et-EE" sz="2000" dirty="0">
                          <a:solidFill>
                            <a:schemeClr val="dk1"/>
                          </a:solidFill>
                        </a:rPr>
                        <a:t>vanuses 22-79 EGV andmebaasis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000" dirty="0">
                          <a:solidFill>
                            <a:schemeClr val="dk1"/>
                          </a:solidFill>
                        </a:rPr>
                        <a:t>a) </a:t>
                      </a:r>
                      <a:r>
                        <a:rPr lang="et-EE" sz="2000" dirty="0"/>
                        <a:t>Pärilik rinna- ja munasarjavähi risk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000" dirty="0"/>
                        <a:t>b) Kõrge polügeense riskiskooriga (top 5%)</a:t>
                      </a:r>
                      <a:endParaRPr sz="20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000" dirty="0"/>
                        <a:t>Kõrge polügeense SVH pärilikkusriskiga (top 10%) M vanuses 30-63 ja N 40-70 EGV andmebaasis</a:t>
                      </a:r>
                      <a:endParaRPr sz="20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4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000" dirty="0"/>
                        <a:t>Uuritavaid: (1880) 1000 (sh pärilikud riskigeenid)</a:t>
                      </a:r>
                      <a:endParaRPr sz="20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000" dirty="0"/>
                        <a:t>Uuritavaid: 500 (471) intervensioonirühm + 500(486) kontrollrühm </a:t>
                      </a: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41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000" dirty="0"/>
                        <a:t>Uurijad: Onkoloogid TÜK + PERH, meditsiinigeneetikud TÜK</a:t>
                      </a:r>
                      <a:endParaRPr sz="20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000" dirty="0"/>
                        <a:t>Uurijad: Perearstid (72) üle Eesti, kaasatud vastavalt uuringuvalimile (geenidoonorite alusel)</a:t>
                      </a:r>
                      <a:endParaRPr sz="20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3296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000" dirty="0"/>
                        <a:t>Visioon teenusest: Keskmisest kõrgema detekteeritava geneetilise RV riskiga naiste stratifitseerimine populatsioonis + õigeaegne kliiniline sekkumine</a:t>
                      </a:r>
                      <a:endParaRPr sz="2000" dirty="0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t-EE" sz="2000" dirty="0"/>
                        <a:t>Visioon teensuest: SVH riskiga patsientide restratifitseerimine e. koguriski kategooria muutus pärilikkusriski arvestamisel + kliiniline sekkumine</a:t>
                      </a:r>
                      <a:endParaRPr sz="2000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3CB477E8-C7FA-4426-85E4-C2666A92A43B}"/>
              </a:ext>
            </a:extLst>
          </p:cNvPr>
          <p:cNvSpPr/>
          <p:nvPr/>
        </p:nvSpPr>
        <p:spPr>
          <a:xfrm>
            <a:off x="10888289" y="1041329"/>
            <a:ext cx="965660" cy="937099"/>
          </a:xfrm>
          <a:prstGeom prst="flowChartConnec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t-E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 haigust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798EEEA-ABEA-42F4-A7D1-5FAC0817D152}"/>
              </a:ext>
            </a:extLst>
          </p:cNvPr>
          <p:cNvSpPr/>
          <p:nvPr/>
        </p:nvSpPr>
        <p:spPr>
          <a:xfrm>
            <a:off x="10888289" y="3070348"/>
            <a:ext cx="965660" cy="937099"/>
          </a:xfrm>
          <a:prstGeom prst="flowChartConnec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t-E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2 000 kõrge riskiga isikut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B09315E0-4591-4819-9C58-7B8E4F6061A4}"/>
              </a:ext>
            </a:extLst>
          </p:cNvPr>
          <p:cNvSpPr/>
          <p:nvPr/>
        </p:nvSpPr>
        <p:spPr>
          <a:xfrm>
            <a:off x="11005358" y="4171444"/>
            <a:ext cx="1186641" cy="1073887"/>
          </a:xfrm>
          <a:prstGeom prst="flowChartConnec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t-EE" sz="1100" kern="0" dirty="0">
                <a:solidFill>
                  <a:srgbClr val="FFFFFF"/>
                </a:solidFill>
                <a:latin typeface="Arial"/>
                <a:sym typeface="Arial"/>
              </a:rPr>
              <a:t>90</a:t>
            </a:r>
            <a:r>
              <a:rPr kumimoji="0" lang="et-EE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tervishoiu spetsialisti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-762000"/>
            <a:ext cx="14274227" cy="802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56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T_2019">
    <a:dk1>
      <a:srgbClr val="2C5696"/>
    </a:dk1>
    <a:lt1>
      <a:srgbClr val="FFFFFF"/>
    </a:lt1>
    <a:dk2>
      <a:srgbClr val="102064"/>
    </a:dk2>
    <a:lt2>
      <a:srgbClr val="FFFFFF"/>
    </a:lt2>
    <a:accent1>
      <a:srgbClr val="00A6E9"/>
    </a:accent1>
    <a:accent2>
      <a:srgbClr val="ED7D31"/>
    </a:accent2>
    <a:accent3>
      <a:srgbClr val="E52143"/>
    </a:accent3>
    <a:accent4>
      <a:srgbClr val="AE78B1"/>
    </a:accent4>
    <a:accent5>
      <a:srgbClr val="87BC1F"/>
    </a:accent5>
    <a:accent6>
      <a:srgbClr val="FAA41A"/>
    </a:accent6>
    <a:hlink>
      <a:srgbClr val="FF6F20"/>
    </a:hlink>
    <a:folHlink>
      <a:srgbClr val="00A6E9"/>
    </a:folHlink>
  </a:clrScheme>
  <a:fontScheme name="UT_Arial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UT_2019">
    <a:dk1>
      <a:srgbClr val="2C5696"/>
    </a:dk1>
    <a:lt1>
      <a:srgbClr val="FFFFFF"/>
    </a:lt1>
    <a:dk2>
      <a:srgbClr val="102064"/>
    </a:dk2>
    <a:lt2>
      <a:srgbClr val="FFFFFF"/>
    </a:lt2>
    <a:accent1>
      <a:srgbClr val="00A6E9"/>
    </a:accent1>
    <a:accent2>
      <a:srgbClr val="ED7D31"/>
    </a:accent2>
    <a:accent3>
      <a:srgbClr val="E52143"/>
    </a:accent3>
    <a:accent4>
      <a:srgbClr val="AE78B1"/>
    </a:accent4>
    <a:accent5>
      <a:srgbClr val="87BC1F"/>
    </a:accent5>
    <a:accent6>
      <a:srgbClr val="FAA41A"/>
    </a:accent6>
    <a:hlink>
      <a:srgbClr val="FF6F20"/>
    </a:hlink>
    <a:folHlink>
      <a:srgbClr val="00A6E9"/>
    </a:folHlink>
  </a:clrScheme>
  <a:fontScheme name="UT_Arial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UT_2019">
    <a:dk1>
      <a:srgbClr val="2C5696"/>
    </a:dk1>
    <a:lt1>
      <a:srgbClr val="FFFFFF"/>
    </a:lt1>
    <a:dk2>
      <a:srgbClr val="102064"/>
    </a:dk2>
    <a:lt2>
      <a:srgbClr val="FFFFFF"/>
    </a:lt2>
    <a:accent1>
      <a:srgbClr val="00A6E9"/>
    </a:accent1>
    <a:accent2>
      <a:srgbClr val="ED7D31"/>
    </a:accent2>
    <a:accent3>
      <a:srgbClr val="E52143"/>
    </a:accent3>
    <a:accent4>
      <a:srgbClr val="AE78B1"/>
    </a:accent4>
    <a:accent5>
      <a:srgbClr val="87BC1F"/>
    </a:accent5>
    <a:accent6>
      <a:srgbClr val="FAA41A"/>
    </a:accent6>
    <a:hlink>
      <a:srgbClr val="FF6F20"/>
    </a:hlink>
    <a:folHlink>
      <a:srgbClr val="00A6E9"/>
    </a:folHlink>
  </a:clrScheme>
  <a:fontScheme name="UT_Arial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1555</Words>
  <Application>Microsoft Office PowerPoint</Application>
  <PresentationFormat>Widescreen</PresentationFormat>
  <Paragraphs>260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Times New Roman</vt:lpstr>
      <vt:lpstr>Wingdings</vt:lpstr>
      <vt:lpstr>Office Theme</vt:lpstr>
      <vt:lpstr>1_Office Theme</vt:lpstr>
      <vt:lpstr>Simple Light</vt:lpstr>
      <vt:lpstr>PowerPoint Presentation</vt:lpstr>
      <vt:lpstr>Personaalmeditsiini areng Eestis</vt:lpstr>
      <vt:lpstr>Personaalmeditsiini areng Eestis</vt:lpstr>
      <vt:lpstr>Südame-veresoonkonnahaiguste risk kõrgema PRS-ga isikutel on suurem</vt:lpstr>
      <vt:lpstr>Suurema polügeense rinnavähi riskiga naised haigestuvad sagedamini rinnavähki (geenivaramu andmed)</vt:lpstr>
      <vt:lpstr>PowerPoint Presentation</vt:lpstr>
      <vt:lpstr>PowerPoint Presentation</vt:lpstr>
      <vt:lpstr>PowerPoint Presentation</vt:lpstr>
      <vt:lpstr>PowerPoint Presentation</vt:lpstr>
      <vt:lpstr>Millised tunded Teil tekkisid, kui saite arstilt infot  oma geneetilise riski kohta? </vt:lpstr>
      <vt:lpstr>Kuidas olete oma harjumusi muutnud peale seda, kui saite arstilt informatsiooni oma geneetilise riski kohta?</vt:lpstr>
      <vt:lpstr>Perearstide arvamus</vt:lpstr>
      <vt:lpstr>Personaliseeritud ennetuse  koondteenus </vt:lpstr>
      <vt:lpstr>Kulutõhususe analüüs</vt:lpstr>
      <vt:lpstr>Konsortsiumi ettepanek personaliseeritud teenuste laiemaks rakendamiseks rahvastikupõhiselt </vt:lpstr>
      <vt:lpstr> Kliinilises juhtprojektis käsitletud haiguste ennetuse sihtrühmade suurus  </vt:lpstr>
      <vt:lpstr>  Geeniproovide, nõustamise ja polügeense riskiskoori arvutamise kulud aastas erinevate hindade ja mahtude korral (prognoos)  </vt:lpstr>
      <vt:lpstr>PowerPoint Presentation</vt:lpstr>
      <vt:lpstr>PowerPoint Presentation</vt:lpstr>
      <vt:lpstr>Hollandi farmakogeneetika andmetega pass – 130 ravimi täpsemaks kasutamiseks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Krista Kruuv-Käo</dc:creator>
  <cp:lastModifiedBy>Krista Kruuv-Käo</cp:lastModifiedBy>
  <cp:revision>42</cp:revision>
  <dcterms:created xsi:type="dcterms:W3CDTF">2021-05-19T15:39:38Z</dcterms:created>
  <dcterms:modified xsi:type="dcterms:W3CDTF">2021-09-28T20:03:02Z</dcterms:modified>
</cp:coreProperties>
</file>